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147374316" r:id="rId5"/>
    <p:sldId id="2147374312" r:id="rId6"/>
    <p:sldId id="2147374313" r:id="rId7"/>
    <p:sldId id="2147374314" r:id="rId8"/>
    <p:sldId id="2147374315" r:id="rId9"/>
    <p:sldId id="2147374317" r:id="rId10"/>
    <p:sldId id="2147374322" r:id="rId11"/>
    <p:sldId id="2147374320" r:id="rId12"/>
    <p:sldId id="2147374319" r:id="rId13"/>
    <p:sldId id="214737432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CA3733-9F4C-4D16-B5C2-E99ED48A77AC}" v="13" dt="2023-10-23T18:34:33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565" y="5623003"/>
            <a:ext cx="5887234" cy="463465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775BF-F768-6F4D-8110-143FEF874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566" y="6205464"/>
            <a:ext cx="5887234" cy="23173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latin typeface="URW Geometr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983411-C176-3DE6-9F07-6F7453007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75" y="5622925"/>
            <a:ext cx="3117850" cy="463550"/>
          </a:xfrm>
        </p:spPr>
        <p:txBody>
          <a:bodyPr>
            <a:noAutofit/>
          </a:bodyPr>
          <a:lstStyle>
            <a:lvl1pPr marL="0" indent="0">
              <a:buNone/>
              <a:defRPr sz="4000" b="0" i="1">
                <a:latin typeface="FS Brabo" panose="02040502080406020403" pitchFamily="18" charset="77"/>
              </a:defRPr>
            </a:lvl1pPr>
            <a:lvl2pPr marL="457200" indent="0">
              <a:buNone/>
              <a:defRPr sz="40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40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40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40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35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, TEXT 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409" y="1038737"/>
            <a:ext cx="5830795" cy="891663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161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70238"/>
            <a:ext cx="5831839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82800"/>
            <a:ext cx="5831839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51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C1DBF-18BD-EB4A-93A2-323FB684C081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735358-D2E9-B34C-8798-767A6269A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A248E9-AF6A-814E-B94F-EDF133E7F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856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F92503-9569-A045-B6C0-12910D403C3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71C3C-7E4D-E441-ACCC-7738A873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B89E7-6552-0248-83CD-1A20097C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29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D8201-CC99-BC46-B4C4-2CCDF8374F54}"/>
              </a:ext>
            </a:extLst>
          </p:cNvPr>
          <p:cNvSpPr/>
          <p:nvPr userDrawn="1"/>
        </p:nvSpPr>
        <p:spPr>
          <a:xfrm>
            <a:off x="560438" y="668594"/>
            <a:ext cx="5535561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CD5D24-9E65-6D4F-AE1C-BEAE7882A111}"/>
              </a:ext>
            </a:extLst>
          </p:cNvPr>
          <p:cNvSpPr/>
          <p:nvPr userDrawn="1"/>
        </p:nvSpPr>
        <p:spPr>
          <a:xfrm>
            <a:off x="6229350" y="668594"/>
            <a:ext cx="5400675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6C770-3EBF-274D-B915-48838CB2FE28}"/>
              </a:ext>
            </a:extLst>
          </p:cNvPr>
          <p:cNvSpPr/>
          <p:nvPr userDrawn="1"/>
        </p:nvSpPr>
        <p:spPr>
          <a:xfrm>
            <a:off x="560438" y="3564194"/>
            <a:ext cx="5535561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8D1BF-B8E4-C641-ADCA-3A7B92DB8BC2}"/>
              </a:ext>
            </a:extLst>
          </p:cNvPr>
          <p:cNvSpPr/>
          <p:nvPr userDrawn="1"/>
        </p:nvSpPr>
        <p:spPr>
          <a:xfrm>
            <a:off x="6229350" y="3564194"/>
            <a:ext cx="5400675" cy="2760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C1DBF-18BD-EB4A-93A2-323FB684C081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735358-D2E9-B34C-8798-767A6269A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A248E9-AF6A-814E-B94F-EDF133E7F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92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NTINUE S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6014CB-157D-8140-8235-800976F84FB9}"/>
              </a:ext>
            </a:extLst>
          </p:cNvPr>
          <p:cNvGrpSpPr/>
          <p:nvPr userDrawn="1"/>
        </p:nvGrpSpPr>
        <p:grpSpPr>
          <a:xfrm>
            <a:off x="560439" y="668594"/>
            <a:ext cx="11061290" cy="5663380"/>
            <a:chOff x="560439" y="668594"/>
            <a:chExt cx="10559845" cy="56633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417333-09CD-154F-85DC-D164F5C3C7B6}"/>
                </a:ext>
              </a:extLst>
            </p:cNvPr>
            <p:cNvSpPr/>
            <p:nvPr/>
          </p:nvSpPr>
          <p:spPr>
            <a:xfrm>
              <a:off x="560439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9AB981-7FF7-464A-AA4B-D201E6AE1207}"/>
                </a:ext>
              </a:extLst>
            </p:cNvPr>
            <p:cNvSpPr/>
            <p:nvPr/>
          </p:nvSpPr>
          <p:spPr>
            <a:xfrm>
              <a:off x="4178710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CF7DA8-CB07-8C4A-A990-145C14349015}"/>
                </a:ext>
              </a:extLst>
            </p:cNvPr>
            <p:cNvSpPr/>
            <p:nvPr/>
          </p:nvSpPr>
          <p:spPr>
            <a:xfrm>
              <a:off x="7806813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F92503-9569-A045-B6C0-12910D403C3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71C3C-7E4D-E441-ACCC-7738A873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B89E7-6552-0248-83CD-1A20097C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10" name="Triangle 9">
            <a:extLst>
              <a:ext uri="{FF2B5EF4-FFF2-40B4-BE49-F238E27FC236}">
                <a16:creationId xmlns:a16="http://schemas.microsoft.com/office/drawing/2014/main" id="{F476E2F4-803D-9E47-C5FE-7D9D12E1C13A}"/>
              </a:ext>
            </a:extLst>
          </p:cNvPr>
          <p:cNvSpPr/>
          <p:nvPr userDrawn="1"/>
        </p:nvSpPr>
        <p:spPr>
          <a:xfrm rot="5400000">
            <a:off x="3350879" y="5628389"/>
            <a:ext cx="633247" cy="54590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4709DC-11C1-67F6-9453-3CE069D25A4A}"/>
              </a:ext>
            </a:extLst>
          </p:cNvPr>
          <p:cNvSpPr/>
          <p:nvPr userDrawn="1"/>
        </p:nvSpPr>
        <p:spPr>
          <a:xfrm>
            <a:off x="10968979" y="5699342"/>
            <a:ext cx="494980" cy="4949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B6A2EE-E46D-3699-FF37-F3E34BFDF97F}"/>
              </a:ext>
            </a:extLst>
          </p:cNvPr>
          <p:cNvGrpSpPr/>
          <p:nvPr userDrawn="1"/>
        </p:nvGrpSpPr>
        <p:grpSpPr>
          <a:xfrm>
            <a:off x="6936620" y="5584717"/>
            <a:ext cx="758844" cy="658300"/>
            <a:chOff x="6526061" y="5584717"/>
            <a:chExt cx="758844" cy="658300"/>
          </a:xfrm>
          <a:solidFill>
            <a:schemeClr val="accent3">
              <a:lumMod val="50000"/>
            </a:schemeClr>
          </a:solidFill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72E81D82-E26B-B54D-43AD-ADBC30670C91}"/>
                </a:ext>
              </a:extLst>
            </p:cNvPr>
            <p:cNvSpPr/>
            <p:nvPr/>
          </p:nvSpPr>
          <p:spPr>
            <a:xfrm rot="5400000">
              <a:off x="6482388" y="5628390"/>
              <a:ext cx="633247" cy="5459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FC8B29A5-30F5-AD69-A1D2-D15FA70E311E}"/>
                </a:ext>
              </a:extLst>
            </p:cNvPr>
            <p:cNvSpPr/>
            <p:nvPr/>
          </p:nvSpPr>
          <p:spPr>
            <a:xfrm rot="5400000">
              <a:off x="6695330" y="5653443"/>
              <a:ext cx="633247" cy="5459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FDBEDC7-4870-DE96-96E7-1D9D98CE9059}"/>
              </a:ext>
            </a:extLst>
          </p:cNvPr>
          <p:cNvSpPr txBox="1">
            <a:spLocks/>
          </p:cNvSpPr>
          <p:nvPr userDrawn="1"/>
        </p:nvSpPr>
        <p:spPr>
          <a:xfrm>
            <a:off x="641386" y="783281"/>
            <a:ext cx="3114537" cy="278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b="0" i="0">
                <a:latin typeface="URW Geometric" pitchFamily="2" charset="77"/>
              </a:rPr>
              <a:t>Start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1AD3508-4150-0529-AD00-FB53DB0C364D}"/>
              </a:ext>
            </a:extLst>
          </p:cNvPr>
          <p:cNvSpPr txBox="1">
            <a:spLocks/>
          </p:cNvSpPr>
          <p:nvPr userDrawn="1"/>
        </p:nvSpPr>
        <p:spPr>
          <a:xfrm>
            <a:off x="4446470" y="783281"/>
            <a:ext cx="3114537" cy="278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b="0" i="0">
                <a:latin typeface="URW Geometric" pitchFamily="2" charset="77"/>
              </a:rPr>
              <a:t>Continue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B1180E-0998-B663-C900-2EBF70A75F86}"/>
              </a:ext>
            </a:extLst>
          </p:cNvPr>
          <p:cNvSpPr txBox="1">
            <a:spLocks/>
          </p:cNvSpPr>
          <p:nvPr userDrawn="1"/>
        </p:nvSpPr>
        <p:spPr>
          <a:xfrm>
            <a:off x="8251554" y="783281"/>
            <a:ext cx="3114537" cy="278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b="0" i="0">
                <a:latin typeface="URW Geometric" pitchFamily="2" charset="77"/>
              </a:rPr>
              <a:t>Stop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19DEE7A-FDA1-945B-9C08-E913622B2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350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851DC4-2D93-7E02-AF15-D67989433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1454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77463E3-0CFF-975C-3500-BBC51147B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683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074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6014CB-157D-8140-8235-800976F84FB9}"/>
              </a:ext>
            </a:extLst>
          </p:cNvPr>
          <p:cNvGrpSpPr/>
          <p:nvPr userDrawn="1"/>
        </p:nvGrpSpPr>
        <p:grpSpPr>
          <a:xfrm>
            <a:off x="560439" y="668594"/>
            <a:ext cx="11061290" cy="5663380"/>
            <a:chOff x="560439" y="668594"/>
            <a:chExt cx="10559845" cy="56633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417333-09CD-154F-85DC-D164F5C3C7B6}"/>
                </a:ext>
              </a:extLst>
            </p:cNvPr>
            <p:cNvSpPr/>
            <p:nvPr/>
          </p:nvSpPr>
          <p:spPr>
            <a:xfrm>
              <a:off x="560439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9AB981-7FF7-464A-AA4B-D201E6AE1207}"/>
                </a:ext>
              </a:extLst>
            </p:cNvPr>
            <p:cNvSpPr/>
            <p:nvPr/>
          </p:nvSpPr>
          <p:spPr>
            <a:xfrm>
              <a:off x="4178710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CF7DA8-CB07-8C4A-A990-145C14349015}"/>
                </a:ext>
              </a:extLst>
            </p:cNvPr>
            <p:cNvSpPr/>
            <p:nvPr/>
          </p:nvSpPr>
          <p:spPr>
            <a:xfrm>
              <a:off x="7806813" y="668594"/>
              <a:ext cx="3313471" cy="5663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URW Geometric" pitchFamily="2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F92503-9569-A045-B6C0-12910D403C3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71C3C-7E4D-E441-ACCC-7738A873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B89E7-6552-0248-83CD-1A20097C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19DEE7A-FDA1-945B-9C08-E913622B2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350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851DC4-2D93-7E02-AF15-D67989433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1454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77463E3-0CFF-975C-3500-BBC51147B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683" y="1293813"/>
            <a:ext cx="3298825" cy="4073525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832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6E885F-FE92-0643-83F6-879601B6ABB5}"/>
              </a:ext>
            </a:extLst>
          </p:cNvPr>
          <p:cNvSpPr/>
          <p:nvPr userDrawn="1"/>
        </p:nvSpPr>
        <p:spPr>
          <a:xfrm>
            <a:off x="560438" y="668594"/>
            <a:ext cx="11071123" cy="1493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9C286-35DA-5042-BC82-1FA844E8BCDC}"/>
              </a:ext>
            </a:extLst>
          </p:cNvPr>
          <p:cNvSpPr/>
          <p:nvPr userDrawn="1"/>
        </p:nvSpPr>
        <p:spPr>
          <a:xfrm>
            <a:off x="560438" y="2364045"/>
            <a:ext cx="11071123" cy="2331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27551-8BF2-B84B-B9DC-4DB28D399D31}"/>
              </a:ext>
            </a:extLst>
          </p:cNvPr>
          <p:cNvSpPr/>
          <p:nvPr userDrawn="1"/>
        </p:nvSpPr>
        <p:spPr>
          <a:xfrm>
            <a:off x="560438" y="4935795"/>
            <a:ext cx="11071123" cy="62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932DE-5658-2546-9900-5612616DF797}"/>
              </a:ext>
            </a:extLst>
          </p:cNvPr>
          <p:cNvSpPr/>
          <p:nvPr userDrawn="1"/>
        </p:nvSpPr>
        <p:spPr>
          <a:xfrm>
            <a:off x="560438" y="5764471"/>
            <a:ext cx="11071123" cy="62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F7254C-676B-D241-849E-309502D8B1A9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4EC522-E461-1E45-A284-0FD553C9E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C1308A-B7E7-544A-B1D0-70E375F17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845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1B6133-4847-CA4B-9A06-97387FDC3ED4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8765A1-C658-8648-9361-3291C7278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B97D2D-BA3E-F544-86AE-82A0AD38B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376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CBBE56-CE06-1B47-9971-4A41E4C3F01A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486A37-88CD-D84C-A59A-E167A262D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D08DB1-2831-534F-AD6D-59059E6BB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126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DC173E-296B-D844-802D-E626228F339B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6F0D01-65C4-7C43-ADF9-4CD50CC39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E6477E-BD49-FC4A-817B-1B7B51368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37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9CB33D-A3BC-E7FA-EA98-EB9C897851B5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C6B889-E537-A234-1CB0-96EA36143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C09AFC-57E8-5367-5D64-AC56338E8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6602BCD-543E-EC3C-6C5F-86A3ADC21BB5}"/>
              </a:ext>
            </a:extLst>
          </p:cNvPr>
          <p:cNvSpPr txBox="1">
            <a:spLocks/>
          </p:cNvSpPr>
          <p:nvPr userDrawn="1"/>
        </p:nvSpPr>
        <p:spPr>
          <a:xfrm>
            <a:off x="208766" y="281836"/>
            <a:ext cx="5887234" cy="814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RW Geometric" pitchFamily="2" charset="77"/>
                <a:ea typeface="+mj-ea"/>
                <a:cs typeface="+mj-cs"/>
              </a:defRPr>
            </a:lvl1pPr>
          </a:lstStyle>
          <a:p>
            <a:r>
              <a:rPr lang="en-US" sz="1800" b="0" i="0">
                <a:latin typeface="URW Geometric" pitchFamily="2" charset="77"/>
              </a:rPr>
              <a:t>OUR </a:t>
            </a:r>
            <a:r>
              <a:rPr lang="en-US" sz="1800" b="0" i="1">
                <a:latin typeface="FS Brabo" panose="02040502080406020403" pitchFamily="18" charset="77"/>
              </a:rPr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65641A-68E5-24A8-941F-17B7F5E1A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995363"/>
            <a:ext cx="7988300" cy="5208587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3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AGE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66" y="281836"/>
            <a:ext cx="5887234" cy="814193"/>
          </a:xfrm>
        </p:spPr>
        <p:txBody>
          <a:bodyPr lIns="0" tIns="0" rIns="0" bIns="0" anchor="t" anchorCtr="0">
            <a:noAutofit/>
          </a:bodyPr>
          <a:lstStyle>
            <a:lvl1pPr algn="l">
              <a:defRPr sz="18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A0CC70-B9D3-934B-8DD2-A1861CDD05BC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571003-68C5-034A-B14F-18675C18A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84EEFA-254E-3A4C-BF82-B345CF0C7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217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50C58C-5268-2BDB-B843-2A6923C34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URW Geometric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FC23C8-2DCB-4876-35EC-E9736BAACB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239" y="196947"/>
            <a:ext cx="11821212" cy="6454679"/>
          </a:xfrm>
        </p:spPr>
        <p:txBody>
          <a:bodyPr/>
          <a:lstStyle>
            <a:lvl1pPr>
              <a:defRPr b="0" i="0">
                <a:solidFill>
                  <a:schemeClr val="tx1">
                    <a:alpha val="50000"/>
                  </a:schemeClr>
                </a:solidFill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6A23D-DEB1-6F63-7C94-2038C55EF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TEXT OVER IMAGE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5765FB-406A-F1DA-A345-4EB2678D3CBF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E4E432-BAD2-2293-A772-4617BA8B4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C9D3DB-6119-A7E5-D864-E59EC9DC6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748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B274515-3704-A5BF-0731-4535B76D44E7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E5D75F-E89E-DCC0-FA48-12AEF2B33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6DCBB7-16D3-EBAC-16F7-17176B7C4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BD6A288-59EA-FC4E-399B-310E392DA9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3069291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D68611-E397-772D-46A8-06BBEEE01A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4350" y="729129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2811064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C581A1-9C08-9084-9051-4832DCF2EB0C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FDC62-5D77-2B58-A977-C69304EAF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63053E-807B-7ECA-00C8-CD181CBE2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D4EBE2-AEAB-614C-7AC1-17D9E28A26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4147" y="595032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 b="0" i="0">
                <a:latin typeface="URW Geometric" pitchFamily="2" charset="77"/>
              </a:defRPr>
            </a:lvl2pPr>
            <a:lvl3pPr marL="914400" indent="0">
              <a:buNone/>
              <a:defRPr b="0" i="0">
                <a:latin typeface="URW Geometric" pitchFamily="2" charset="77"/>
              </a:defRPr>
            </a:lvl3pPr>
            <a:lvl4pPr marL="1371600" indent="0">
              <a:buNone/>
              <a:defRPr b="0" i="0">
                <a:latin typeface="URW Geometric" pitchFamily="2" charset="77"/>
              </a:defRPr>
            </a:lvl4pPr>
            <a:lvl5pPr marL="1828800" indent="0">
              <a:buNone/>
              <a:defRPr b="0" i="0">
                <a:latin typeface="URW Geometric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30D49EF-7C78-D82D-102D-EAC670648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63" y="4099859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2181578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35D971-46BF-9FDA-D307-C30E203AA6DF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6EAB5-225E-A7E4-9A61-5076BBDE9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791E9E-1277-3733-BBFD-F6984AA3A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6CBD04E-23D0-8A28-6ABF-ABA1D3FD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2540000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CA3559-8EF6-10DA-5283-4DB00410D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2279" y="522941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493069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B184FAD-9E02-7844-12F9-C09B0F1E4BB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3135E5-092A-AB20-D0B3-216E43997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DED737-EE9A-440B-095D-99DBE3CC7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D52ADD-EDE7-18F7-37B7-880FFDF08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463" y="514350"/>
            <a:ext cx="5411787" cy="1778000"/>
          </a:xfrm>
        </p:spPr>
        <p:txBody>
          <a:bodyPr/>
          <a:lstStyle>
            <a:lvl1pPr marL="0" indent="0">
              <a:buNone/>
              <a:defRPr b="0" i="0">
                <a:latin typeface="URW Geometr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5A11DD-43B7-658C-B657-7E7606172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4350" y="1778000"/>
            <a:ext cx="4910138" cy="2155825"/>
          </a:xfrm>
        </p:spPr>
        <p:txBody>
          <a:bodyPr>
            <a:norm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 marL="457200" indent="0">
              <a:buNone/>
              <a:defRPr sz="1800" b="0" i="1">
                <a:latin typeface="FS Brabo Trial Medium" panose="02040502080406020403" pitchFamily="18" charset="77"/>
              </a:defRPr>
            </a:lvl2pPr>
            <a:lvl3pPr marL="914400" indent="0">
              <a:buNone/>
              <a:defRPr sz="1800" b="0" i="1">
                <a:latin typeface="FS Brabo Trial Medium" panose="02040502080406020403" pitchFamily="18" charset="77"/>
              </a:defRPr>
            </a:lvl3pPr>
            <a:lvl4pPr marL="1371600" indent="0">
              <a:buNone/>
              <a:defRPr sz="1800" b="0" i="1">
                <a:latin typeface="FS Brabo Trial Medium" panose="02040502080406020403" pitchFamily="18" charset="77"/>
              </a:defRPr>
            </a:lvl4pPr>
            <a:lvl5pPr marL="1828800" indent="0">
              <a:buNone/>
              <a:defRPr sz="1800"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CALL OUT PARAGRAPH</a:t>
            </a:r>
          </a:p>
        </p:txBody>
      </p:sp>
    </p:spTree>
    <p:extLst>
      <p:ext uri="{BB962C8B-B14F-4D97-AF65-F5344CB8AC3E}">
        <p14:creationId xmlns:p14="http://schemas.microsoft.com/office/powerpoint/2010/main" val="385473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0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5217CF-D6FF-1098-B50D-5D574705B53A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70A3B5-80B9-9879-0BEE-7E4C754A8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9DB48C-D00A-8078-7A98-6AEBC130C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806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DIVIDER 0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9CB33D-A3BC-E7FA-EA98-EB9C897851B5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C6B889-E537-A234-1CB0-96EA36143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C09AFC-57E8-5367-5D64-AC56338E8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149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C5D40-D6B0-ACF8-67A2-6C48E7142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3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32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F88527-D154-CAC8-190F-1AF59F58F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3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646CF3-46D8-BE45-82F8-A7D7B3B0FE67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D28CE4-19FD-1A47-A96B-CD264AB8A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A6D55D-5EBF-1340-AABD-496DE25D1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FBDE0A-2AA5-F773-CA53-F7AB3AC13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5B8938-B4BA-4C4B-A2B6-8A3967C30FDF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EA6094-2BB0-3644-AD05-B0FAF5111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61AF73-F54A-2343-9E68-9EB7D0B57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B70D84-70B6-7F45-6E01-C04F0B23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06" y="1760478"/>
            <a:ext cx="3715587" cy="10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4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0" y="3091057"/>
            <a:ext cx="11897509" cy="814193"/>
          </a:xfrm>
        </p:spPr>
        <p:txBody>
          <a:bodyPr lIns="0" tIns="0" rIns="0" bIns="0" anchor="t" anchorCtr="0">
            <a:noAutofit/>
          </a:bodyPr>
          <a:lstStyle>
            <a:lvl1pPr algn="ctr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D9B84D-0C99-F84E-8BBF-1732A43B2012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68635E-FD2B-934A-AA5C-AAE702FB9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DE7794-3021-3D44-A4B4-8912EAF97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67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, TEXT 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2722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161" y="3170238"/>
            <a:ext cx="5111114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2" y="2082800"/>
            <a:ext cx="5111114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84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, TEXT 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409" y="1038737"/>
            <a:ext cx="5830795" cy="891663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161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70238"/>
            <a:ext cx="5831839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082800"/>
            <a:ext cx="5831839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00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, TEXT 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AE0-AE7E-DD4C-BF7B-CBE6AA7C9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4442" y="1038737"/>
            <a:ext cx="5110199" cy="891663"/>
          </a:xfrm>
        </p:spPr>
        <p:txBody>
          <a:bodyPr lIns="0" tIns="0" rIns="0" bIns="0" anchor="t" anchorCtr="0">
            <a:noAutofit/>
          </a:bodyPr>
          <a:lstStyle>
            <a:lvl1pPr algn="l">
              <a:defRPr sz="4000" b="0" i="0">
                <a:latin typeface="URW Geometric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D575E-6D69-2C49-B4E5-EA63589F7F66}"/>
              </a:ext>
            </a:extLst>
          </p:cNvPr>
          <p:cNvGrpSpPr/>
          <p:nvPr userDrawn="1"/>
        </p:nvGrpSpPr>
        <p:grpSpPr>
          <a:xfrm>
            <a:off x="10541904" y="6457950"/>
            <a:ext cx="1488974" cy="193676"/>
            <a:chOff x="10592008" y="6457950"/>
            <a:chExt cx="1488974" cy="1936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B66208-E357-1D40-BCBC-4CBE6179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11095" y="6457950"/>
              <a:ext cx="769887" cy="1936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F375-DAA6-DC4B-9294-C0E7A0DE1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2008" y="6457950"/>
              <a:ext cx="769887" cy="193676"/>
            </a:xfrm>
            <a:prstGeom prst="rect">
              <a:avLst/>
            </a:prstGeom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DDC066-5DC3-F2DB-3773-799C36641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2722" y="492919"/>
            <a:ext cx="5385117" cy="5872162"/>
          </a:xfrm>
        </p:spPr>
        <p:txBody>
          <a:bodyPr/>
          <a:lstStyle>
            <a:lvl1pPr>
              <a:defRPr b="0" i="0">
                <a:latin typeface="URW Geometric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55023-277D-C990-60B3-D41CFEEA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161" y="3170238"/>
            <a:ext cx="5111114" cy="2976562"/>
          </a:xfrm>
        </p:spPr>
        <p:txBody>
          <a:bodyPr/>
          <a:lstStyle>
            <a:lvl1pPr algn="l">
              <a:defRPr b="0" i="0">
                <a:latin typeface="URW Geometric" pitchFamily="2" charset="77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24CEC9-67A2-0C6C-95DB-D3B925507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2" y="2082800"/>
            <a:ext cx="5111114" cy="842963"/>
          </a:xfrm>
        </p:spPr>
        <p:txBody>
          <a:bodyPr>
            <a:noAutofit/>
          </a:bodyPr>
          <a:lstStyle>
            <a:lvl1pPr marL="0" indent="0">
              <a:buNone/>
              <a:defRPr sz="3200" b="0" i="1">
                <a:latin typeface="FS Brabo" panose="02040502080406020403" pitchFamily="18" charset="77"/>
              </a:defRPr>
            </a:lvl1pPr>
            <a:lvl2pPr>
              <a:defRPr b="0" i="1">
                <a:latin typeface="FS Brabo Trial Medium" panose="02040502080406020403" pitchFamily="18" charset="77"/>
              </a:defRPr>
            </a:lvl2pPr>
            <a:lvl3pPr>
              <a:defRPr b="0" i="1">
                <a:latin typeface="FS Brabo Trial Medium" panose="02040502080406020403" pitchFamily="18" charset="77"/>
              </a:defRPr>
            </a:lvl3pPr>
            <a:lvl4pPr>
              <a:defRPr b="0" i="1">
                <a:latin typeface="FS Brabo Trial Medium" panose="02040502080406020403" pitchFamily="18" charset="77"/>
              </a:defRPr>
            </a:lvl4pPr>
            <a:lvl5pPr>
              <a:defRPr b="0" i="1">
                <a:latin typeface="FS Brabo Trial Medium" panose="020405020804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34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3526A78-60AB-60FE-A16C-F28BBE2DE6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652657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48" imgH="348" progId="TCLayout.ActiveDocument.1">
                  <p:embed/>
                </p:oleObj>
              </mc:Choice>
              <mc:Fallback>
                <p:oleObj name="think-cell Slide" r:id="rId32" imgW="348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3526A78-60AB-60FE-A16C-F28BBE2DE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3F844-A3F1-A04B-9A18-E2A20D44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D5CB-170E-5D4C-A0D1-3CCA39BF9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7665A-E113-3745-B6DB-4F2311878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URW Geometric" pitchFamily="2" charset="77"/>
              </a:defRPr>
            </a:lvl1pPr>
          </a:lstStyle>
          <a:p>
            <a:fld id="{B942CC89-FE96-C543-B70C-A06033BE5BA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EEBB-6765-4B46-B6C4-F09E4FD78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URW Geometric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42643-FCF0-D741-91B7-8AD7E165B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URW Geometric" pitchFamily="2" charset="77"/>
              </a:defRPr>
            </a:lvl1pPr>
          </a:lstStyle>
          <a:p>
            <a:fld id="{BEB19F6A-0FA6-224F-8B78-ECAE7684C9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0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URW Geometric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b="0" i="0" kern="1200">
          <a:solidFill>
            <a:schemeClr val="tx1"/>
          </a:solidFill>
          <a:latin typeface="URW Geometr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3055-F7FE-8AF4-90EB-8D0908B1F3F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39997" y="2179714"/>
            <a:ext cx="7512005" cy="1947224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Q3: JAN – FEB - MARCH</a:t>
            </a:r>
          </a:p>
        </p:txBody>
      </p:sp>
    </p:spTree>
    <p:extLst>
      <p:ext uri="{BB962C8B-B14F-4D97-AF65-F5344CB8AC3E}">
        <p14:creationId xmlns:p14="http://schemas.microsoft.com/office/powerpoint/2010/main" val="386018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C798B-9ABF-5B25-8579-3C9C08F5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512" y="2006825"/>
            <a:ext cx="4087124" cy="46167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/>
              <a:t>OLD FASHIONED</a:t>
            </a:r>
            <a:endParaRPr lang="en-US" sz="320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86F856F-6602-24B8-4867-F23FBDF5DC4D}"/>
              </a:ext>
            </a:extLst>
          </p:cNvPr>
          <p:cNvSpPr txBox="1">
            <a:spLocks/>
          </p:cNvSpPr>
          <p:nvPr/>
        </p:nvSpPr>
        <p:spPr>
          <a:xfrm>
            <a:off x="444059" y="3771492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Dimensions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: 27”w x 93”h x11”d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0A57C2-5514-AF14-5D3A-AEADF807EBEF}"/>
              </a:ext>
            </a:extLst>
          </p:cNvPr>
          <p:cNvSpPr txBox="1">
            <a:spLocks/>
          </p:cNvSpPr>
          <p:nvPr/>
        </p:nvSpPr>
        <p:spPr>
          <a:xfrm>
            <a:off x="444059" y="1132681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The Old Fashioned is 1 of the 10 most likely cocktails to be made at home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Bulleit Old Fashioned have seen a 60% search increase in the last 12 months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Old Fashioneds are one of the most ordered drinks in the </a:t>
            </a:r>
            <a:r>
              <a:rPr lang="en-US">
                <a:solidFill>
                  <a:prstClr val="black"/>
                </a:solidFill>
              </a:rPr>
              <a:t>OnPrem and replicating cocktails consumed while out is the #1 reason consumer make certain cocktails at home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E2FDA2-D287-810C-B5E1-2797B24E3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31"/>
          <a:stretch/>
        </p:blipFill>
        <p:spPr>
          <a:xfrm>
            <a:off x="6173424" y="741296"/>
            <a:ext cx="1488638" cy="3759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613F0-FB7A-78B1-2FF9-85A76F00F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315" y="547559"/>
            <a:ext cx="1020160" cy="1676350"/>
          </a:xfrm>
          <a:prstGeom prst="rect">
            <a:avLst/>
          </a:prstGeom>
        </p:spPr>
      </p:pic>
      <p:pic>
        <p:nvPicPr>
          <p:cNvPr id="4" name="Picture 3" descr="A glass with ice and amber liquid&#10;&#10;Description automatically generated">
            <a:extLst>
              <a:ext uri="{FF2B5EF4-FFF2-40B4-BE49-F238E27FC236}">
                <a16:creationId xmlns:a16="http://schemas.microsoft.com/office/drawing/2014/main" id="{384DC663-2244-1DBA-6CBF-6471359FCF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718" y="2109701"/>
            <a:ext cx="455749" cy="6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splay of a super bowl shelf&#10;&#10;Description automatically generated">
            <a:extLst>
              <a:ext uri="{FF2B5EF4-FFF2-40B4-BE49-F238E27FC236}">
                <a16:creationId xmlns:a16="http://schemas.microsoft.com/office/drawing/2014/main" id="{6C41CEE0-3571-EF1E-B6B3-CFA4F6602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190" y="2403262"/>
            <a:ext cx="4193720" cy="4258649"/>
          </a:xfrm>
          <a:prstGeom prst="rect">
            <a:avLst/>
          </a:prstGeom>
        </p:spPr>
      </p:pic>
      <p:pic>
        <p:nvPicPr>
          <p:cNvPr id="4" name="Picture 3" descr="A sign on a stand&#10;&#10;Description automatically generated">
            <a:extLst>
              <a:ext uri="{FF2B5EF4-FFF2-40B4-BE49-F238E27FC236}">
                <a16:creationId xmlns:a16="http://schemas.microsoft.com/office/drawing/2014/main" id="{FB02CC22-5E0D-C680-972C-23724C9E6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8349" y="914400"/>
            <a:ext cx="946221" cy="2131212"/>
          </a:xfrm>
          <a:prstGeom prst="rect">
            <a:avLst/>
          </a:prstGeom>
        </p:spPr>
      </p:pic>
      <p:pic>
        <p:nvPicPr>
          <p:cNvPr id="3" name="Picture 2" descr="A close-up of a super bowl sign&#10;&#10;Description automatically generated">
            <a:extLst>
              <a:ext uri="{FF2B5EF4-FFF2-40B4-BE49-F238E27FC236}">
                <a16:creationId xmlns:a16="http://schemas.microsoft.com/office/drawing/2014/main" id="{9A138BCC-2E2D-405C-4490-83BB0F442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075" y="599090"/>
            <a:ext cx="1708274" cy="244652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sz="3200"/>
              <a:t>SUPER BOWL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6F290B5-CC6A-C2FE-6BD9-A993D4B9866D}"/>
              </a:ext>
            </a:extLst>
          </p:cNvPr>
          <p:cNvSpPr txBox="1">
            <a:spLocks/>
          </p:cNvSpPr>
          <p:nvPr/>
        </p:nvSpPr>
        <p:spPr>
          <a:xfrm>
            <a:off x="506354" y="3591720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Sweepstakes inclusion – $500 Fanatics gift card to a weekly winner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Different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lugon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cocktails flanking sides of core unit, can be swapped out for any combination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72"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h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x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60"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w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x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20"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d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: 70"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h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x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37"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w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x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10" </a:t>
            </a:r>
            <a:r>
              <a:rPr kumimoji="0" lang="pt-B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d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081A46-3220-A0B7-5BCF-29BB37029DCC}"/>
              </a:ext>
            </a:extLst>
          </p:cNvPr>
          <p:cNvSpPr txBox="1">
            <a:spLocks/>
          </p:cNvSpPr>
          <p:nvPr/>
        </p:nvSpPr>
        <p:spPr>
          <a:xfrm>
            <a:off x="506354" y="1132681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113M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people watched the 2023 Super Bowl – the 3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rd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largest audience in TV history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58%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of football fans drink spirits or spirts-based drinks while watching NFL games at home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NFL fans are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1.4x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more likely to buy Diageo brands and spend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11%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more than non-NFL fans</a:t>
            </a:r>
          </a:p>
        </p:txBody>
      </p:sp>
    </p:spTree>
    <p:extLst>
      <p:ext uri="{BB962C8B-B14F-4D97-AF65-F5344CB8AC3E}">
        <p14:creationId xmlns:p14="http://schemas.microsoft.com/office/powerpoint/2010/main" val="82975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oxes and bottles&#10;&#10;Description automatically generated">
            <a:extLst>
              <a:ext uri="{FF2B5EF4-FFF2-40B4-BE49-F238E27FC236}">
                <a16:creationId xmlns:a16="http://schemas.microsoft.com/office/drawing/2014/main" id="{07C0CC56-BBB1-8EE0-8346-1D3EACFF3D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677719"/>
            <a:ext cx="3827445" cy="295757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349416"/>
            <a:ext cx="5111114" cy="842963"/>
          </a:xfrm>
        </p:spPr>
        <p:txBody>
          <a:bodyPr/>
          <a:lstStyle/>
          <a:p>
            <a:r>
              <a:rPr lang="en-US" sz="3200"/>
              <a:t>CROWN ROYAL</a:t>
            </a:r>
          </a:p>
        </p:txBody>
      </p:sp>
      <p:pic>
        <p:nvPicPr>
          <p:cNvPr id="6" name="Picture 5" descr="A picture containing bottle, purple&#10;&#10;Description automatically generated">
            <a:extLst>
              <a:ext uri="{FF2B5EF4-FFF2-40B4-BE49-F238E27FC236}">
                <a16:creationId xmlns:a16="http://schemas.microsoft.com/office/drawing/2014/main" id="{E032A79C-72D4-97C3-BDBB-F42DD2DE9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029" y="250752"/>
            <a:ext cx="1606814" cy="3664096"/>
          </a:xfrm>
          <a:prstGeom prst="rect">
            <a:avLst/>
          </a:prstGeom>
        </p:spPr>
      </p:pic>
      <p:pic>
        <p:nvPicPr>
          <p:cNvPr id="7" name="Picture 6" descr="A display of a bottle&#10;&#10;Description automatically generated">
            <a:extLst>
              <a:ext uri="{FF2B5EF4-FFF2-40B4-BE49-F238E27FC236}">
                <a16:creationId xmlns:a16="http://schemas.microsoft.com/office/drawing/2014/main" id="{7EBD068F-30CB-95A4-A8EB-784A58BA5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843" y="1681450"/>
            <a:ext cx="1089446" cy="223339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521FB20-84A3-C53F-DEB2-5C6503CFB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040" y="1032627"/>
            <a:ext cx="5111114" cy="297656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SHOPPER INSIGHTS:</a:t>
            </a:r>
          </a:p>
          <a:p>
            <a:endParaRPr lang="en-US" dirty="0"/>
          </a:p>
          <a:p>
            <a:r>
              <a:rPr lang="en-US" dirty="0"/>
              <a:t>Crown Royal was the #1 selling whiskey (out of all Whiskeys) in JFM for the past four (4) years at Total Wine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067B581-0241-EF7E-B6CD-9B19C19F0DD7}"/>
              </a:ext>
            </a:extLst>
          </p:cNvPr>
          <p:cNvSpPr txBox="1">
            <a:spLocks/>
          </p:cNvSpPr>
          <p:nvPr/>
        </p:nvSpPr>
        <p:spPr>
          <a:xfrm>
            <a:off x="503516" y="3204119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 showcases tasting notes for different CR labels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Core:90" h x 34" w x 25.5"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: 54" h x 28" w x 7.5"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56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B77E7-C14E-65E6-02D5-1AD141DA4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725" y="2672255"/>
            <a:ext cx="3969425" cy="4010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13A032-D1B8-0004-765D-61044DE629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1032" y="238098"/>
            <a:ext cx="2280686" cy="254608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406" y="238098"/>
            <a:ext cx="5111114" cy="842963"/>
          </a:xfrm>
        </p:spPr>
        <p:txBody>
          <a:bodyPr/>
          <a:lstStyle/>
          <a:p>
            <a:r>
              <a:rPr lang="en-US" sz="3200"/>
              <a:t>BAILEYS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21D45D5-A0C8-CA22-59D9-1F93ECB32C31}"/>
              </a:ext>
            </a:extLst>
          </p:cNvPr>
          <p:cNvSpPr txBox="1">
            <a:spLocks/>
          </p:cNvSpPr>
          <p:nvPr/>
        </p:nvSpPr>
        <p:spPr>
          <a:xfrm>
            <a:off x="553218" y="880052"/>
            <a:ext cx="5111114" cy="3211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Baileys is the #1 selling Cordial during the month of March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Baileys has been the #1 Cordial at Total Wine in JFM for the past four (4)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Baileys sales are 12x bigger than the next leading Cordial brand at Total Wine during JFM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Baileys average weekly sales for the two (2) weeks leading up to St. Patrick’s Day are 43% higher than the average weekly total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(excluding NOV &amp; DEC)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Tool to showcase and promote Baileys Vanilla Mint Shake and/or Baileys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/>
                <a:ea typeface="+mn-ea"/>
                <a:cs typeface="+mn-cs"/>
              </a:rPr>
              <a:t>S’Mores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76D19B-74AB-7AD6-AAD6-88BFFA873F01}"/>
              </a:ext>
            </a:extLst>
          </p:cNvPr>
          <p:cNvSpPr txBox="1">
            <a:spLocks/>
          </p:cNvSpPr>
          <p:nvPr/>
        </p:nvSpPr>
        <p:spPr>
          <a:xfrm>
            <a:off x="553218" y="4489667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95" h x 40" w x 37"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: 60" h x 21" w x 11"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pic>
        <p:nvPicPr>
          <p:cNvPr id="4" name="Picture 3" descr="A black box with bottles of liquor&#10;&#10;Description automatically generated">
            <a:extLst>
              <a:ext uri="{FF2B5EF4-FFF2-40B4-BE49-F238E27FC236}">
                <a16:creationId xmlns:a16="http://schemas.microsoft.com/office/drawing/2014/main" id="{ACF88651-DDAD-3CDC-3AF0-33D53A8028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6610" y="1022693"/>
            <a:ext cx="587417" cy="17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3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splay of alcohol bottles&#10;&#10;Description automatically generated">
            <a:extLst>
              <a:ext uri="{FF2B5EF4-FFF2-40B4-BE49-F238E27FC236}">
                <a16:creationId xmlns:a16="http://schemas.microsoft.com/office/drawing/2014/main" id="{EB753973-95B2-4388-4071-54DDF1E6C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382" y="2600847"/>
            <a:ext cx="4051738" cy="40517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sz="3200"/>
              <a:t>JOHNNIE WALKER</a:t>
            </a:r>
          </a:p>
        </p:txBody>
      </p:sp>
      <p:pic>
        <p:nvPicPr>
          <p:cNvPr id="6" name="Picture 5" descr="A yellow sign with a person on it&#10;&#10;Description automatically generated">
            <a:extLst>
              <a:ext uri="{FF2B5EF4-FFF2-40B4-BE49-F238E27FC236}">
                <a16:creationId xmlns:a16="http://schemas.microsoft.com/office/drawing/2014/main" id="{B6C50CA3-0E7B-24DD-C064-C6F1044D6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893" y="290676"/>
            <a:ext cx="1267581" cy="348081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86F856F-6602-24B8-4867-F23FBDF5DC4D}"/>
              </a:ext>
            </a:extLst>
          </p:cNvPr>
          <p:cNvSpPr txBox="1">
            <a:spLocks/>
          </p:cNvSpPr>
          <p:nvPr/>
        </p:nvSpPr>
        <p:spPr>
          <a:xfrm>
            <a:off x="444059" y="3771492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Full set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of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trademark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bottles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showing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on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display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93" h x 27" w x 14" 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>
              <a:solidFill>
                <a:prstClr val="black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: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7.5"W x 11"L x 82"H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0A57C2-5514-AF14-5D3A-AEADF807EBEF}"/>
              </a:ext>
            </a:extLst>
          </p:cNvPr>
          <p:cNvSpPr txBox="1">
            <a:spLocks/>
          </p:cNvSpPr>
          <p:nvPr/>
        </p:nvSpPr>
        <p:spPr>
          <a:xfrm>
            <a:off x="444059" y="1132681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JW has been the #1 Scotch at Total Wine in JFM for the past four (4)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JW sales are 5x bigger at Total Wine during JFM than the next leading Scotch brand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DD1C7-B3E4-8A22-F77C-E1EA1B4DA3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484" y="884087"/>
            <a:ext cx="812818" cy="28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1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3055-F7FE-8AF4-90EB-8D0908B1F3F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39997" y="2179714"/>
            <a:ext cx="7512005" cy="1947224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Q4: April – May - June</a:t>
            </a:r>
          </a:p>
        </p:txBody>
      </p:sp>
    </p:spTree>
    <p:extLst>
      <p:ext uri="{BB962C8B-B14F-4D97-AF65-F5344CB8AC3E}">
        <p14:creationId xmlns:p14="http://schemas.microsoft.com/office/powerpoint/2010/main" val="46980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sz="3200"/>
              <a:t>BULLEIT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86F856F-6602-24B8-4867-F23FBDF5DC4D}"/>
              </a:ext>
            </a:extLst>
          </p:cNvPr>
          <p:cNvSpPr txBox="1">
            <a:spLocks/>
          </p:cNvSpPr>
          <p:nvPr/>
        </p:nvSpPr>
        <p:spPr>
          <a:xfrm>
            <a:off x="444059" y="3771492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21"W x35"L x 90"H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Enhancer: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18"W x38"L x 79"H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0A57C2-5514-AF14-5D3A-AEADF807EBEF}"/>
              </a:ext>
            </a:extLst>
          </p:cNvPr>
          <p:cNvSpPr txBox="1">
            <a:spLocks/>
          </p:cNvSpPr>
          <p:nvPr/>
        </p:nvSpPr>
        <p:spPr>
          <a:xfrm>
            <a:off x="444059" y="1132681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Bulleit grew 2.4x faster that the NAW category in OND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Bulleit was the #2 American Whiskey growth brand in OND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Bulleit purchases drove the 3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rd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 largest basket at Total Wine in OND 2022</a:t>
            </a:r>
          </a:p>
        </p:txBody>
      </p:sp>
      <p:pic>
        <p:nvPicPr>
          <p:cNvPr id="2" name="Picture 1" descr="A display of liquor bottles and boxes with Jack Daniel's in the background&#10;&#10;Description automatically generated">
            <a:extLst>
              <a:ext uri="{FF2B5EF4-FFF2-40B4-BE49-F238E27FC236}">
                <a16:creationId xmlns:a16="http://schemas.microsoft.com/office/drawing/2014/main" id="{D4C6C551-BF8C-95E8-B066-C9C0AA5A71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264" y="3429981"/>
            <a:ext cx="3145333" cy="2938329"/>
          </a:xfrm>
          <a:prstGeom prst="rect">
            <a:avLst/>
          </a:prstGeom>
        </p:spPr>
      </p:pic>
      <p:pic>
        <p:nvPicPr>
          <p:cNvPr id="7" name="Picture 6" descr="A display of liquor bottles and boxes&#10;&#10;Description automatically generated">
            <a:extLst>
              <a:ext uri="{FF2B5EF4-FFF2-40B4-BE49-F238E27FC236}">
                <a16:creationId xmlns:a16="http://schemas.microsoft.com/office/drawing/2014/main" id="{DE39B939-A88E-1CCB-ED6D-18C6538FC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744" y="3524767"/>
            <a:ext cx="3343851" cy="2843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56FFAC-B7A5-3C03-62B0-AA67788E03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82" y="424843"/>
            <a:ext cx="2548638" cy="2976562"/>
          </a:xfrm>
          <a:prstGeom prst="rect">
            <a:avLst/>
          </a:prstGeom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DB1C9856-F685-89C9-8BA0-958265FEEB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590" y="1502726"/>
            <a:ext cx="2177427" cy="1898679"/>
          </a:xfrm>
          <a:prstGeom prst="rect">
            <a:avLst/>
          </a:prstGeom>
        </p:spPr>
      </p:pic>
      <p:pic>
        <p:nvPicPr>
          <p:cNvPr id="10" name="Picture 9" descr="A group of signs on a stand&#10;&#10;Description automatically generated">
            <a:extLst>
              <a:ext uri="{FF2B5EF4-FFF2-40B4-BE49-F238E27FC236}">
                <a16:creationId xmlns:a16="http://schemas.microsoft.com/office/drawing/2014/main" id="{B226B828-705A-9553-057B-4D5AC812AA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5805" y="1467258"/>
            <a:ext cx="1738550" cy="18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sz="3200"/>
              <a:t>KETEL ONE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86F856F-6602-24B8-4867-F23FBDF5DC4D}"/>
              </a:ext>
            </a:extLst>
          </p:cNvPr>
          <p:cNvSpPr txBox="1">
            <a:spLocks/>
          </p:cNvSpPr>
          <p:nvPr/>
        </p:nvSpPr>
        <p:spPr>
          <a:xfrm>
            <a:off x="444059" y="3771492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Core: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16"W x29"L x 97"H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 err="1">
                <a:solidFill>
                  <a:prstClr val="black"/>
                </a:solidFill>
              </a:rPr>
              <a:t>Enhancer</a:t>
            </a:r>
            <a:r>
              <a:rPr lang="pt-BR" dirty="0">
                <a:solidFill>
                  <a:prstClr val="black"/>
                </a:solidFill>
              </a:rPr>
              <a:t>: </a:t>
            </a:r>
            <a:r>
              <a:rPr lang="pl-PL" dirty="0">
                <a:solidFill>
                  <a:prstClr val="black"/>
                </a:solidFill>
              </a:rPr>
              <a:t>20"W x20"L x 60"H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0A57C2-5514-AF14-5D3A-AEADF807EBEF}"/>
              </a:ext>
            </a:extLst>
          </p:cNvPr>
          <p:cNvSpPr txBox="1">
            <a:spLocks/>
          </p:cNvSpPr>
          <p:nvPr/>
        </p:nvSpPr>
        <p:spPr>
          <a:xfrm>
            <a:off x="444059" y="1132681"/>
            <a:ext cx="4721066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Ketel One outpaced Total Vodka category growth in OND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Average basket size during OND 2022 was larger than the next 4 leading Vodka brands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pic>
        <p:nvPicPr>
          <p:cNvPr id="2" name="Picture 1" descr="A close-up of a bottle of alcohol&#10;&#10;Description automatically generated">
            <a:extLst>
              <a:ext uri="{FF2B5EF4-FFF2-40B4-BE49-F238E27FC236}">
                <a16:creationId xmlns:a16="http://schemas.microsoft.com/office/drawing/2014/main" id="{51D24702-1BDF-32D5-53BE-507462F8D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34" y="224577"/>
            <a:ext cx="930875" cy="2881810"/>
          </a:xfrm>
          <a:prstGeom prst="rect">
            <a:avLst/>
          </a:prstGeom>
        </p:spPr>
      </p:pic>
      <p:pic>
        <p:nvPicPr>
          <p:cNvPr id="7" name="Picture 6" descr="A close-up of a martini glass&#10;&#10;Description automatically generated">
            <a:extLst>
              <a:ext uri="{FF2B5EF4-FFF2-40B4-BE49-F238E27FC236}">
                <a16:creationId xmlns:a16="http://schemas.microsoft.com/office/drawing/2014/main" id="{08AF6576-1340-4A67-8649-311A5333E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668" y="253866"/>
            <a:ext cx="930875" cy="2852521"/>
          </a:xfrm>
          <a:prstGeom prst="rect">
            <a:avLst/>
          </a:prstGeom>
        </p:spPr>
      </p:pic>
      <p:pic>
        <p:nvPicPr>
          <p:cNvPr id="8" name="Picture 7" descr="A white and red display&#10;&#10;Description automatically generated">
            <a:extLst>
              <a:ext uri="{FF2B5EF4-FFF2-40B4-BE49-F238E27FC236}">
                <a16:creationId xmlns:a16="http://schemas.microsoft.com/office/drawing/2014/main" id="{9B54D764-AA25-C7E6-3466-FD9828BFE2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6807" y="146817"/>
            <a:ext cx="828657" cy="2959570"/>
          </a:xfrm>
          <a:prstGeom prst="rect">
            <a:avLst/>
          </a:prstGeom>
        </p:spPr>
      </p:pic>
      <p:pic>
        <p:nvPicPr>
          <p:cNvPr id="9" name="Picture 8" descr="A white and red stand with a black and red sign&#10;&#10;Description automatically generated">
            <a:extLst>
              <a:ext uri="{FF2B5EF4-FFF2-40B4-BE49-F238E27FC236}">
                <a16:creationId xmlns:a16="http://schemas.microsoft.com/office/drawing/2014/main" id="{BB39906D-B56C-1F9A-F735-7FE7BD78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462" y="146817"/>
            <a:ext cx="769955" cy="2959570"/>
          </a:xfrm>
          <a:prstGeom prst="rect">
            <a:avLst/>
          </a:prstGeom>
        </p:spPr>
      </p:pic>
      <p:pic>
        <p:nvPicPr>
          <p:cNvPr id="3" name="Picture 2" descr="A stack of boxes with a bottle of alcohol&#10;&#10;Description automatically generated">
            <a:extLst>
              <a:ext uri="{FF2B5EF4-FFF2-40B4-BE49-F238E27FC236}">
                <a16:creationId xmlns:a16="http://schemas.microsoft.com/office/drawing/2014/main" id="{7150B4FB-0443-0F0D-7BE7-DE5D37D591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77" t="10181" r="37041" b="4100"/>
          <a:stretch/>
        </p:blipFill>
        <p:spPr>
          <a:xfrm>
            <a:off x="10575283" y="334207"/>
            <a:ext cx="890691" cy="2772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2903F-9749-4F38-54A7-8F15F5B1FB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0644" y="3254120"/>
            <a:ext cx="4867117" cy="33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BFE7CA37-8DAE-6AB0-4114-D5C429B20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139" y="440148"/>
            <a:ext cx="1982483" cy="3300504"/>
          </a:xfrm>
          <a:prstGeom prst="rect">
            <a:avLst/>
          </a:prstGeom>
        </p:spPr>
      </p:pic>
      <p:pic>
        <p:nvPicPr>
          <p:cNvPr id="6" name="Picture 5" descr="A display of alcohol bottles&#10;&#10;Description automatically generated with medium confidence">
            <a:extLst>
              <a:ext uri="{FF2B5EF4-FFF2-40B4-BE49-F238E27FC236}">
                <a16:creationId xmlns:a16="http://schemas.microsoft.com/office/drawing/2014/main" id="{7209A134-E498-4E72-20CA-113A939F6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17" y="2897455"/>
            <a:ext cx="3783724" cy="37837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419-29EC-628C-34FD-6840BE9AC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61" y="289718"/>
            <a:ext cx="5111114" cy="842963"/>
          </a:xfrm>
        </p:spPr>
        <p:txBody>
          <a:bodyPr/>
          <a:lstStyle/>
          <a:p>
            <a:r>
              <a:rPr lang="en-US" sz="3200"/>
              <a:t>SUMMER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86F856F-6602-24B8-4867-F23FBDF5DC4D}"/>
              </a:ext>
            </a:extLst>
          </p:cNvPr>
          <p:cNvSpPr txBox="1">
            <a:spLocks/>
          </p:cNvSpPr>
          <p:nvPr/>
        </p:nvSpPr>
        <p:spPr>
          <a:xfrm>
            <a:off x="444059" y="3771492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POS DETAILS: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>
                <a:solidFill>
                  <a:prstClr val="black"/>
                </a:solidFill>
              </a:rPr>
              <a:t>Core: </a:t>
            </a:r>
            <a:r>
              <a:rPr lang="pl-PL" dirty="0">
                <a:solidFill>
                  <a:prstClr val="black"/>
                </a:solidFill>
              </a:rPr>
              <a:t>33"W x33"L x 85"H</a:t>
            </a:r>
            <a:endParaRPr lang="pt-BR" dirty="0">
              <a:solidFill>
                <a:prstClr val="black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 err="1">
                <a:solidFill>
                  <a:prstClr val="black"/>
                </a:solidFill>
              </a:rPr>
              <a:t>Enhancer</a:t>
            </a:r>
            <a:r>
              <a:rPr lang="pt-BR" dirty="0">
                <a:solidFill>
                  <a:prstClr val="black"/>
                </a:solidFill>
              </a:rPr>
              <a:t>: </a:t>
            </a:r>
            <a:r>
              <a:rPr lang="pl-PL" dirty="0">
                <a:solidFill>
                  <a:prstClr val="black"/>
                </a:solidFill>
              </a:rPr>
              <a:t>20"W x27"L x 60"H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C0A57C2-5514-AF14-5D3A-AEADF807EBEF}"/>
              </a:ext>
            </a:extLst>
          </p:cNvPr>
          <p:cNvSpPr txBox="1">
            <a:spLocks/>
          </p:cNvSpPr>
          <p:nvPr/>
        </p:nvSpPr>
        <p:spPr>
          <a:xfrm>
            <a:off x="444059" y="1132681"/>
            <a:ext cx="5111114" cy="297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URW Geometr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SHOPPER INSIGHTS: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RW Geometric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95% of eligible drinkers consume spirits during the summer months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black"/>
                </a:solidFill>
              </a:rPr>
              <a:t>The #1 attribute of a summer cocktail is something “refreshing”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RW Geometric" pitchFamily="2" charset="77"/>
                <a:ea typeface="+mn-ea"/>
                <a:cs typeface="+mn-cs"/>
              </a:rPr>
              <a:t>Using standard proportions, a 750ml bottle can make 16 cocktails</a:t>
            </a:r>
          </a:p>
        </p:txBody>
      </p:sp>
      <p:pic>
        <p:nvPicPr>
          <p:cNvPr id="8" name="Picture 7" descr="A display of drinks and boxes&#10;&#10;Description automatically generated with medium confidence">
            <a:extLst>
              <a:ext uri="{FF2B5EF4-FFF2-40B4-BE49-F238E27FC236}">
                <a16:creationId xmlns:a16="http://schemas.microsoft.com/office/drawing/2014/main" id="{0B035FE7-110D-82E3-DC6C-5F3EBA662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82" r="64316" b="7575"/>
          <a:stretch/>
        </p:blipFill>
        <p:spPr>
          <a:xfrm>
            <a:off x="7329532" y="1316760"/>
            <a:ext cx="1219199" cy="24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18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wnload First -Template  -  Read-Only" id="{26712BBC-728B-6847-9E42-30A4706C89AB}" vid="{62D754D1-083E-B749-A808-42248FF4F22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FF89AF5AC4374A8F4E9CA58871D2F2" ma:contentTypeVersion="17" ma:contentTypeDescription="Create a new document." ma:contentTypeScope="" ma:versionID="865d2fc002ff877891dabad4af99fecc">
  <xsd:schema xmlns:xsd="http://www.w3.org/2001/XMLSchema" xmlns:xs="http://www.w3.org/2001/XMLSchema" xmlns:p="http://schemas.microsoft.com/office/2006/metadata/properties" xmlns:ns1="http://schemas.microsoft.com/sharepoint/v3" xmlns:ns2="e53abd66-9b7f-4853-8f92-82df188b3980" xmlns:ns3="25691755-8a73-4290-b619-c6fc7713f6e4" xmlns:ns4="46a8057b-96bc-4283-b0c3-369682a6a411" targetNamespace="http://schemas.microsoft.com/office/2006/metadata/properties" ma:root="true" ma:fieldsID="592ca26e90f8068e055386b6761a8bed" ns1:_="" ns2:_="" ns3:_="" ns4:_="">
    <xsd:import namespace="http://schemas.microsoft.com/sharepoint/v3"/>
    <xsd:import namespace="e53abd66-9b7f-4853-8f92-82df188b3980"/>
    <xsd:import namespace="25691755-8a73-4290-b619-c6fc7713f6e4"/>
    <xsd:import namespace="46a8057b-96bc-4283-b0c3-369682a6a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abd66-9b7f-4853-8f92-82df188b3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7a7b867-a534-49a9-850d-791d9738a7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91755-8a73-4290-b619-c6fc7713f6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8057b-96bc-4283-b0c3-369682a6a41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bb544b5-4045-469f-b689-2c0dd06bc9e9}" ma:internalName="TaxCatchAll" ma:showField="CatchAllData" ma:web="25691755-8a73-4290-b619-c6fc7713f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6a8057b-96bc-4283-b0c3-369682a6a411" xsi:nil="true"/>
    <_ip_UnifiedCompliancePolicyProperties xmlns="http://schemas.microsoft.com/sharepoint/v3" xsi:nil="true"/>
    <lcf76f155ced4ddcb4097134ff3c332f xmlns="e53abd66-9b7f-4853-8f92-82df188b398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FB5C7C-6D39-42D9-8158-2C9743771FD6}">
  <ds:schemaRefs>
    <ds:schemaRef ds:uri="25691755-8a73-4290-b619-c6fc7713f6e4"/>
    <ds:schemaRef ds:uri="46a8057b-96bc-4283-b0c3-369682a6a411"/>
    <ds:schemaRef ds:uri="e53abd66-9b7f-4853-8f92-82df188b39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3E0F27-5CF4-4CE7-ADF3-68801C0A547A}">
  <ds:schemaRefs>
    <ds:schemaRef ds:uri="46a8057b-96bc-4283-b0c3-369682a6a411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e53abd66-9b7f-4853-8f92-82df188b3980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5691755-8a73-4290-b619-c6fc7713f6e4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A29ACE2-84BC-41E7-B278-FCCE1828C5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Q3: JAN – FEB - MARCH</vt:lpstr>
      <vt:lpstr>PowerPoint Presentation</vt:lpstr>
      <vt:lpstr>PowerPoint Presentation</vt:lpstr>
      <vt:lpstr>PowerPoint Presentation</vt:lpstr>
      <vt:lpstr>PowerPoint Presentation</vt:lpstr>
      <vt:lpstr>Q4: April – May - June</vt:lpstr>
      <vt:lpstr>PowerPoint Presentation</vt:lpstr>
      <vt:lpstr>PowerPoint Presentation</vt:lpstr>
      <vt:lpstr>PowerPoint Presentation</vt:lpstr>
      <vt:lpstr>PowerPoint Presentation</vt:lpstr>
    </vt:vector>
  </TitlesOfParts>
  <Company>Diageo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Q3: JAN – FEB - MARCH</dc:title>
  <dc:creator>Verdin, Roy</dc:creator>
  <cp:lastModifiedBy>Roy Verdin</cp:lastModifiedBy>
  <cp:revision>2</cp:revision>
  <dcterms:created xsi:type="dcterms:W3CDTF">2023-09-18T14:12:29Z</dcterms:created>
  <dcterms:modified xsi:type="dcterms:W3CDTF">2023-10-23T18:53:56Z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c77bae-9cad-4b1a-aac3-2a4ad557d70b_Enabled">
    <vt:lpwstr>true</vt:lpwstr>
  </property>
  <property fmtid="{D5CDD505-2E9C-101B-9397-08002B2CF9AE}" pid="3" name="MSIP_Label_a7c77bae-9cad-4b1a-aac3-2a4ad557d70b_SetDate">
    <vt:lpwstr>2023-09-18T18:36:56Z</vt:lpwstr>
  </property>
  <property fmtid="{D5CDD505-2E9C-101B-9397-08002B2CF9AE}" pid="4" name="MSIP_Label_a7c77bae-9cad-4b1a-aac3-2a4ad557d70b_Method">
    <vt:lpwstr>Privileged</vt:lpwstr>
  </property>
  <property fmtid="{D5CDD505-2E9C-101B-9397-08002B2CF9AE}" pid="5" name="MSIP_Label_a7c77bae-9cad-4b1a-aac3-2a4ad557d70b_Name">
    <vt:lpwstr>General</vt:lpwstr>
  </property>
  <property fmtid="{D5CDD505-2E9C-101B-9397-08002B2CF9AE}" pid="6" name="MSIP_Label_a7c77bae-9cad-4b1a-aac3-2a4ad557d70b_SiteId">
    <vt:lpwstr>88ed286b-88d8-4faf-918f-883d693321ae</vt:lpwstr>
  </property>
  <property fmtid="{D5CDD505-2E9C-101B-9397-08002B2CF9AE}" pid="7" name="MSIP_Label_a7c77bae-9cad-4b1a-aac3-2a4ad557d70b_ActionId">
    <vt:lpwstr>9e38bccf-706e-4570-bb55-0f5f0bac8342</vt:lpwstr>
  </property>
  <property fmtid="{D5CDD505-2E9C-101B-9397-08002B2CF9AE}" pid="8" name="MSIP_Label_a7c77bae-9cad-4b1a-aac3-2a4ad557d70b_ContentBits">
    <vt:lpwstr>0</vt:lpwstr>
  </property>
  <property fmtid="{D5CDD505-2E9C-101B-9397-08002B2CF9AE}" pid="9" name="ContentTypeId">
    <vt:lpwstr>0x01010090FF89AF5AC4374A8F4E9CA58871D2F2</vt:lpwstr>
  </property>
  <property fmtid="{D5CDD505-2E9C-101B-9397-08002B2CF9AE}" pid="10" name="MediaServiceImageTags">
    <vt:lpwstr/>
  </property>
</Properties>
</file>