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147374316" r:id="rId5"/>
    <p:sldId id="2147374312" r:id="rId6"/>
    <p:sldId id="2147374328" r:id="rId7"/>
    <p:sldId id="2147374334" r:id="rId8"/>
    <p:sldId id="2147374335" r:id="rId9"/>
    <p:sldId id="2147374318" r:id="rId10"/>
    <p:sldId id="2147374329" r:id="rId11"/>
    <p:sldId id="2147374319" r:id="rId12"/>
    <p:sldId id="2147374330" r:id="rId13"/>
    <p:sldId id="2147374320" r:id="rId14"/>
    <p:sldId id="2147374331" r:id="rId15"/>
    <p:sldId id="2147374323" r:id="rId16"/>
    <p:sldId id="2147374332" r:id="rId17"/>
    <p:sldId id="2147374317" r:id="rId18"/>
    <p:sldId id="2147374333" r:id="rId19"/>
    <p:sldId id="2147374336" r:id="rId20"/>
    <p:sldId id="2147374337" r:id="rId21"/>
    <p:sldId id="2147374322" r:id="rId22"/>
    <p:sldId id="2147374338" r:id="rId23"/>
    <p:sldId id="21473743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68E00-D7F1-4953-8DF4-342BE67DCDEF}" v="9" dt="2024-07-10T00:47:11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9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565" y="5623003"/>
            <a:ext cx="5887234" cy="463465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775BF-F768-6F4D-8110-143FEF874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566" y="6205464"/>
            <a:ext cx="5887234" cy="2317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latin typeface="URW Geometr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983411-C176-3DE6-9F07-6F7453007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75" y="5622925"/>
            <a:ext cx="3117850" cy="463550"/>
          </a:xfrm>
        </p:spPr>
        <p:txBody>
          <a:bodyPr>
            <a:noAutofit/>
          </a:bodyPr>
          <a:lstStyle>
            <a:lvl1pPr marL="0" indent="0">
              <a:buNone/>
              <a:defRPr sz="4000" b="0" i="1">
                <a:latin typeface="FS Brabo" panose="02040502080406020403" pitchFamily="18" charset="77"/>
              </a:defRPr>
            </a:lvl1pPr>
            <a:lvl2pPr marL="457200" indent="0">
              <a:buNone/>
              <a:defRPr sz="40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40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40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40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57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, TEXT 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409" y="1038737"/>
            <a:ext cx="5830795" cy="891663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161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70238"/>
            <a:ext cx="5831839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82800"/>
            <a:ext cx="5831839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68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C1DBF-18BD-EB4A-93A2-323FB684C081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735358-D2E9-B34C-8798-767A6269A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A248E9-AF6A-814E-B94F-EDF133E7F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602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F92503-9569-A045-B6C0-12910D403C3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71C3C-7E4D-E441-ACCC-7738A873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B89E7-6552-0248-83CD-1A20097C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7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D8201-CC99-BC46-B4C4-2CCDF8374F54}"/>
              </a:ext>
            </a:extLst>
          </p:cNvPr>
          <p:cNvSpPr/>
          <p:nvPr userDrawn="1"/>
        </p:nvSpPr>
        <p:spPr>
          <a:xfrm>
            <a:off x="560438" y="668594"/>
            <a:ext cx="5535561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CD5D24-9E65-6D4F-AE1C-BEAE7882A111}"/>
              </a:ext>
            </a:extLst>
          </p:cNvPr>
          <p:cNvSpPr/>
          <p:nvPr userDrawn="1"/>
        </p:nvSpPr>
        <p:spPr>
          <a:xfrm>
            <a:off x="6229350" y="668594"/>
            <a:ext cx="5400675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6C770-3EBF-274D-B915-48838CB2FE28}"/>
              </a:ext>
            </a:extLst>
          </p:cNvPr>
          <p:cNvSpPr/>
          <p:nvPr userDrawn="1"/>
        </p:nvSpPr>
        <p:spPr>
          <a:xfrm>
            <a:off x="560438" y="3564194"/>
            <a:ext cx="5535561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8D1BF-B8E4-C641-ADCA-3A7B92DB8BC2}"/>
              </a:ext>
            </a:extLst>
          </p:cNvPr>
          <p:cNvSpPr/>
          <p:nvPr userDrawn="1"/>
        </p:nvSpPr>
        <p:spPr>
          <a:xfrm>
            <a:off x="6229350" y="3564194"/>
            <a:ext cx="5400675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C1DBF-18BD-EB4A-93A2-323FB684C081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735358-D2E9-B34C-8798-767A6269A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A248E9-AF6A-814E-B94F-EDF133E7F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69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NTINUE S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6014CB-157D-8140-8235-800976F84FB9}"/>
              </a:ext>
            </a:extLst>
          </p:cNvPr>
          <p:cNvGrpSpPr/>
          <p:nvPr userDrawn="1"/>
        </p:nvGrpSpPr>
        <p:grpSpPr>
          <a:xfrm>
            <a:off x="560439" y="668594"/>
            <a:ext cx="11061290" cy="5663380"/>
            <a:chOff x="560439" y="668594"/>
            <a:chExt cx="10559845" cy="56633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417333-09CD-154F-85DC-D164F5C3C7B6}"/>
                </a:ext>
              </a:extLst>
            </p:cNvPr>
            <p:cNvSpPr/>
            <p:nvPr/>
          </p:nvSpPr>
          <p:spPr>
            <a:xfrm>
              <a:off x="560439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9AB981-7FF7-464A-AA4B-D201E6AE1207}"/>
                </a:ext>
              </a:extLst>
            </p:cNvPr>
            <p:cNvSpPr/>
            <p:nvPr/>
          </p:nvSpPr>
          <p:spPr>
            <a:xfrm>
              <a:off x="4178710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CF7DA8-CB07-8C4A-A990-145C14349015}"/>
                </a:ext>
              </a:extLst>
            </p:cNvPr>
            <p:cNvSpPr/>
            <p:nvPr/>
          </p:nvSpPr>
          <p:spPr>
            <a:xfrm>
              <a:off x="7806813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F92503-9569-A045-B6C0-12910D403C3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71C3C-7E4D-E441-ACCC-7738A873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B89E7-6552-0248-83CD-1A20097C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10" name="Triangle 9">
            <a:extLst>
              <a:ext uri="{FF2B5EF4-FFF2-40B4-BE49-F238E27FC236}">
                <a16:creationId xmlns:a16="http://schemas.microsoft.com/office/drawing/2014/main" id="{F476E2F4-803D-9E47-C5FE-7D9D12E1C13A}"/>
              </a:ext>
            </a:extLst>
          </p:cNvPr>
          <p:cNvSpPr/>
          <p:nvPr userDrawn="1"/>
        </p:nvSpPr>
        <p:spPr>
          <a:xfrm rot="5400000">
            <a:off x="3350879" y="5628389"/>
            <a:ext cx="633247" cy="54590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4709DC-11C1-67F6-9453-3CE069D25A4A}"/>
              </a:ext>
            </a:extLst>
          </p:cNvPr>
          <p:cNvSpPr/>
          <p:nvPr userDrawn="1"/>
        </p:nvSpPr>
        <p:spPr>
          <a:xfrm>
            <a:off x="10968979" y="5699342"/>
            <a:ext cx="494980" cy="4949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B6A2EE-E46D-3699-FF37-F3E34BFDF97F}"/>
              </a:ext>
            </a:extLst>
          </p:cNvPr>
          <p:cNvGrpSpPr/>
          <p:nvPr userDrawn="1"/>
        </p:nvGrpSpPr>
        <p:grpSpPr>
          <a:xfrm>
            <a:off x="6936620" y="5584717"/>
            <a:ext cx="758844" cy="658300"/>
            <a:chOff x="6526061" y="5584717"/>
            <a:chExt cx="758844" cy="658300"/>
          </a:xfrm>
          <a:solidFill>
            <a:schemeClr val="accent3">
              <a:lumMod val="50000"/>
            </a:schemeClr>
          </a:solidFill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72E81D82-E26B-B54D-43AD-ADBC30670C91}"/>
                </a:ext>
              </a:extLst>
            </p:cNvPr>
            <p:cNvSpPr/>
            <p:nvPr/>
          </p:nvSpPr>
          <p:spPr>
            <a:xfrm rot="5400000">
              <a:off x="6482388" y="5628390"/>
              <a:ext cx="633247" cy="5459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FC8B29A5-30F5-AD69-A1D2-D15FA70E311E}"/>
                </a:ext>
              </a:extLst>
            </p:cNvPr>
            <p:cNvSpPr/>
            <p:nvPr/>
          </p:nvSpPr>
          <p:spPr>
            <a:xfrm rot="5400000">
              <a:off x="6695330" y="5653443"/>
              <a:ext cx="633247" cy="5459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FDBEDC7-4870-DE96-96E7-1D9D98CE9059}"/>
              </a:ext>
            </a:extLst>
          </p:cNvPr>
          <p:cNvSpPr txBox="1">
            <a:spLocks/>
          </p:cNvSpPr>
          <p:nvPr userDrawn="1"/>
        </p:nvSpPr>
        <p:spPr>
          <a:xfrm>
            <a:off x="641386" y="783281"/>
            <a:ext cx="3114537" cy="278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b="0" i="0">
                <a:latin typeface="URW Geometric" pitchFamily="2" charset="77"/>
              </a:rPr>
              <a:t>Start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1AD3508-4150-0529-AD00-FB53DB0C364D}"/>
              </a:ext>
            </a:extLst>
          </p:cNvPr>
          <p:cNvSpPr txBox="1">
            <a:spLocks/>
          </p:cNvSpPr>
          <p:nvPr userDrawn="1"/>
        </p:nvSpPr>
        <p:spPr>
          <a:xfrm>
            <a:off x="4446470" y="783281"/>
            <a:ext cx="3114537" cy="278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b="0" i="0">
                <a:latin typeface="URW Geometric" pitchFamily="2" charset="77"/>
              </a:rPr>
              <a:t>Continue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B1180E-0998-B663-C900-2EBF70A75F86}"/>
              </a:ext>
            </a:extLst>
          </p:cNvPr>
          <p:cNvSpPr txBox="1">
            <a:spLocks/>
          </p:cNvSpPr>
          <p:nvPr userDrawn="1"/>
        </p:nvSpPr>
        <p:spPr>
          <a:xfrm>
            <a:off x="8251554" y="783281"/>
            <a:ext cx="3114537" cy="278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b="0" i="0">
                <a:latin typeface="URW Geometric" pitchFamily="2" charset="77"/>
              </a:rPr>
              <a:t>Stop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19DEE7A-FDA1-945B-9C08-E913622B2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350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851DC4-2D93-7E02-AF15-D67989433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1454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77463E3-0CFF-975C-3500-BBC51147B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683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634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6014CB-157D-8140-8235-800976F84FB9}"/>
              </a:ext>
            </a:extLst>
          </p:cNvPr>
          <p:cNvGrpSpPr/>
          <p:nvPr userDrawn="1"/>
        </p:nvGrpSpPr>
        <p:grpSpPr>
          <a:xfrm>
            <a:off x="560439" y="668594"/>
            <a:ext cx="11061290" cy="5663380"/>
            <a:chOff x="560439" y="668594"/>
            <a:chExt cx="10559845" cy="56633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417333-09CD-154F-85DC-D164F5C3C7B6}"/>
                </a:ext>
              </a:extLst>
            </p:cNvPr>
            <p:cNvSpPr/>
            <p:nvPr/>
          </p:nvSpPr>
          <p:spPr>
            <a:xfrm>
              <a:off x="560439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9AB981-7FF7-464A-AA4B-D201E6AE1207}"/>
                </a:ext>
              </a:extLst>
            </p:cNvPr>
            <p:cNvSpPr/>
            <p:nvPr/>
          </p:nvSpPr>
          <p:spPr>
            <a:xfrm>
              <a:off x="4178710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CF7DA8-CB07-8C4A-A990-145C14349015}"/>
                </a:ext>
              </a:extLst>
            </p:cNvPr>
            <p:cNvSpPr/>
            <p:nvPr/>
          </p:nvSpPr>
          <p:spPr>
            <a:xfrm>
              <a:off x="7806813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F92503-9569-A045-B6C0-12910D403C3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71C3C-7E4D-E441-ACCC-7738A873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B89E7-6552-0248-83CD-1A20097C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19DEE7A-FDA1-945B-9C08-E913622B2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350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851DC4-2D93-7E02-AF15-D67989433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1454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77463E3-0CFF-975C-3500-BBC51147B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683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08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6E885F-FE92-0643-83F6-879601B6ABB5}"/>
              </a:ext>
            </a:extLst>
          </p:cNvPr>
          <p:cNvSpPr/>
          <p:nvPr userDrawn="1"/>
        </p:nvSpPr>
        <p:spPr>
          <a:xfrm>
            <a:off x="560438" y="668594"/>
            <a:ext cx="11071123" cy="1493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9C286-35DA-5042-BC82-1FA844E8BCDC}"/>
              </a:ext>
            </a:extLst>
          </p:cNvPr>
          <p:cNvSpPr/>
          <p:nvPr userDrawn="1"/>
        </p:nvSpPr>
        <p:spPr>
          <a:xfrm>
            <a:off x="560438" y="2364045"/>
            <a:ext cx="11071123" cy="2331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27551-8BF2-B84B-B9DC-4DB28D399D31}"/>
              </a:ext>
            </a:extLst>
          </p:cNvPr>
          <p:cNvSpPr/>
          <p:nvPr userDrawn="1"/>
        </p:nvSpPr>
        <p:spPr>
          <a:xfrm>
            <a:off x="560438" y="4935795"/>
            <a:ext cx="11071123" cy="62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932DE-5658-2546-9900-5612616DF797}"/>
              </a:ext>
            </a:extLst>
          </p:cNvPr>
          <p:cNvSpPr/>
          <p:nvPr userDrawn="1"/>
        </p:nvSpPr>
        <p:spPr>
          <a:xfrm>
            <a:off x="560438" y="5764471"/>
            <a:ext cx="11071123" cy="62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F7254C-676B-D241-849E-309502D8B1A9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4EC522-E461-1E45-A284-0FD553C9E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C1308A-B7E7-544A-B1D0-70E375F17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133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1B6133-4847-CA4B-9A06-97387FDC3ED4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8765A1-C658-8648-9361-3291C7278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B97D2D-BA3E-F544-86AE-82A0AD38B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06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CBBE56-CE06-1B47-9971-4A41E4C3F01A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486A37-88CD-D84C-A59A-E167A262D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D08DB1-2831-534F-AD6D-59059E6BB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985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DC173E-296B-D844-802D-E626228F339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6F0D01-65C4-7C43-ADF9-4CD50CC39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E6477E-BD49-FC4A-817B-1B7B51368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55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9CB33D-A3BC-E7FA-EA98-EB9C897851B5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C6B889-E537-A234-1CB0-96EA36143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C09AFC-57E8-5367-5D64-AC56338E8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6602BCD-543E-EC3C-6C5F-86A3ADC21BB5}"/>
              </a:ext>
            </a:extLst>
          </p:cNvPr>
          <p:cNvSpPr txBox="1">
            <a:spLocks/>
          </p:cNvSpPr>
          <p:nvPr userDrawn="1"/>
        </p:nvSpPr>
        <p:spPr>
          <a:xfrm>
            <a:off x="208766" y="281836"/>
            <a:ext cx="5887234" cy="814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sz="1800" b="0" i="0">
                <a:latin typeface="URW Geometric" pitchFamily="2" charset="77"/>
              </a:rPr>
              <a:t>OUR </a:t>
            </a:r>
            <a:r>
              <a:rPr lang="en-US" sz="1800" b="0" i="1">
                <a:latin typeface="FS Brabo" panose="02040502080406020403" pitchFamily="18" charset="77"/>
              </a:rPr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65641A-68E5-24A8-941F-17B7F5E1A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995363"/>
            <a:ext cx="7988300" cy="5208587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83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A0CC70-B9D3-934B-8DD2-A1861CDD05BC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571003-68C5-034A-B14F-18675C18A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84EEFA-254E-3A4C-BF82-B345CF0C7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07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50C58C-5268-2BDB-B843-2A6923C34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FC23C8-2DCB-4876-35EC-E9736BAACB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239" y="196947"/>
            <a:ext cx="11821212" cy="6454679"/>
          </a:xfrm>
        </p:spPr>
        <p:txBody>
          <a:bodyPr/>
          <a:lstStyle>
            <a:lvl1pPr>
              <a:defRPr b="0" i="0">
                <a:solidFill>
                  <a:schemeClr val="tx1">
                    <a:alpha val="50000"/>
                  </a:schemeClr>
                </a:solidFill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6A23D-DEB1-6F63-7C94-2038C55EF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TEXT OVER IMAGE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5765FB-406A-F1DA-A345-4EB2678D3CBF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E4E432-BAD2-2293-A772-4617BA8B4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C9D3DB-6119-A7E5-D864-E59EC9DC6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141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B274515-3704-A5BF-0731-4535B76D44E7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E5D75F-E89E-DCC0-FA48-12AEF2B33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6DCBB7-16D3-EBAC-16F7-17176B7C4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BD6A288-59EA-FC4E-399B-310E392DA9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3069291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D68611-E397-772D-46A8-06BBEEE01A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4350" y="729129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2845092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C581A1-9C08-9084-9051-4832DCF2EB0C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FDC62-5D77-2B58-A977-C69304EAF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63053E-807B-7ECA-00C8-CD181CBE2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D4EBE2-AEAB-614C-7AC1-17D9E28A26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4147" y="595032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 b="0" i="0">
                <a:latin typeface="URW Geometric" pitchFamily="2" charset="77"/>
              </a:defRPr>
            </a:lvl2pPr>
            <a:lvl3pPr marL="914400" indent="0">
              <a:buNone/>
              <a:defRPr b="0" i="0">
                <a:latin typeface="URW Geometric" pitchFamily="2" charset="77"/>
              </a:defRPr>
            </a:lvl3pPr>
            <a:lvl4pPr marL="1371600" indent="0">
              <a:buNone/>
              <a:defRPr b="0" i="0">
                <a:latin typeface="URW Geometric" pitchFamily="2" charset="77"/>
              </a:defRPr>
            </a:lvl4pPr>
            <a:lvl5pPr marL="1828800" indent="0">
              <a:buNone/>
              <a:defRPr b="0" i="0">
                <a:latin typeface="URW Geometric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30D49EF-7C78-D82D-102D-EAC67064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63" y="4099859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1989153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35D971-46BF-9FDA-D307-C30E203AA6DF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6EAB5-225E-A7E4-9A61-5076BBDE9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791E9E-1277-3733-BBFD-F6984AA3A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6CBD04E-23D0-8A28-6ABF-ABA1D3FD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2540000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CA3559-8EF6-10DA-5283-4DB00410D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2279" y="522941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143194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B184FAD-9E02-7844-12F9-C09B0F1E4BB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3135E5-092A-AB20-D0B3-216E43997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DED737-EE9A-440B-095D-99DBE3CC7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D52ADD-EDE7-18F7-37B7-880FFDF08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514350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5A11DD-43B7-658C-B657-7E7606172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4350" y="1778000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2402176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5217CF-D6FF-1098-B50D-5D574705B53A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70A3B5-80B9-9879-0BEE-7E4C754A8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9DB48C-D00A-8078-7A98-6AEBC130C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714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DIVIDER 0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9CB33D-A3BC-E7FA-EA98-EB9C897851B5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C6B889-E537-A234-1CB0-96EA36143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C09AFC-57E8-5367-5D64-AC56338E8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870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C5D40-D6B0-ACF8-67A2-6C48E7142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40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3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F88527-D154-CAC8-190F-1AF59F58F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8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646CF3-46D8-BE45-82F8-A7D7B3B0FE67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D28CE4-19FD-1A47-A96B-CD264AB8A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A6D55D-5EBF-1340-AABD-496DE25D1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FBDE0A-2AA5-F773-CA53-F7AB3AC13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0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5B8938-B4BA-4C4B-A2B6-8A3967C30FDF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EA6094-2BB0-3644-AD05-B0FAF5111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61AF73-F54A-2343-9E68-9EB7D0B57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B70D84-70B6-7F45-6E01-C04F0B23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D9B84D-0C99-F84E-8BBF-1732A43B2012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68635E-FD2B-934A-AA5C-AAE702FB9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DE7794-3021-3D44-A4B4-8912EAF97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144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, TEXT 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2722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161" y="3170238"/>
            <a:ext cx="5111114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2" y="2082800"/>
            <a:ext cx="5111114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32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, TEXT 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409" y="1038737"/>
            <a:ext cx="5830795" cy="891663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161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70238"/>
            <a:ext cx="5831839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82800"/>
            <a:ext cx="5831839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91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, TEXT 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442" y="1038737"/>
            <a:ext cx="5110199" cy="891663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2722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161" y="3170238"/>
            <a:ext cx="5111114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2" y="2082800"/>
            <a:ext cx="5111114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60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3526A78-60AB-60FE-A16C-F28BBE2DE6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652657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48" imgH="348" progId="TCLayout.ActiveDocument.1">
                  <p:embed/>
                </p:oleObj>
              </mc:Choice>
              <mc:Fallback>
                <p:oleObj name="think-cell Slide" r:id="rId32" imgW="348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3526A78-60AB-60FE-A16C-F28BBE2DE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3F844-A3F1-A04B-9A18-E2A20D44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D5CB-170E-5D4C-A0D1-3CCA39BF9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7665A-E113-3745-B6DB-4F2311878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URW Geometric" pitchFamily="2" charset="77"/>
              </a:defRPr>
            </a:lvl1pPr>
          </a:lstStyle>
          <a:p>
            <a:fld id="{B942CC89-FE96-C543-B70C-A06033BE5BA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EEBB-6765-4B46-B6C4-F09E4FD78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URW Geometric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42643-FCF0-D741-91B7-8AD7E165B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URW Geometric" pitchFamily="2" charset="77"/>
              </a:defRPr>
            </a:lvl1pPr>
          </a:lstStyle>
          <a:p>
            <a:fld id="{BEB19F6A-0FA6-224F-8B78-ECAE7684C9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6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URW Geometric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D138.9E751D20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s://diageo.sharepoint.com/:i:/s/Test-Forms-CSTeam/EcOb3UVP6kRCkDjgT7Xu-FsBKvxCBc6AbTE8wM-pFsoKqQ?email=Roy.Verdin%40diageo.com&amp;e=HSHav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D138.9E751D20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diageo.sharepoint.com/:i:/s/Test-Forms-CSTeam/EcOb3UVP6kRCkDjgT7Xu-FsBKvxCBc6AbTE8wM-pFsoKqQ?email=Roy.Verdin%40diageo.com&amp;e=HSHav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D138.9E751D20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hyperlink" Target="https://diageo.sharepoint.com/:i:/s/Test-Forms-CSTeam/EcOb3UVP6kRCkDjgT7Xu-FsBKvxCBc6AbTE8wM-pFsoKqQ?email=Roy.Verdin%40diageo.com&amp;e=HSHav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3055-F7FE-8AF4-90EB-8D0908B1F3F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39997" y="2179714"/>
            <a:ext cx="7512005" cy="1947224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H1: JULY - DEC</a:t>
            </a:r>
          </a:p>
        </p:txBody>
      </p:sp>
    </p:spTree>
    <p:extLst>
      <p:ext uri="{BB962C8B-B14F-4D97-AF65-F5344CB8AC3E}">
        <p14:creationId xmlns:p14="http://schemas.microsoft.com/office/powerpoint/2010/main" val="386018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KETEL ONE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3668697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87” H x 31” W x 21”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Enhancer: 50” H x 17” W x 10”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lug on items for </a:t>
            </a:r>
            <a:r>
              <a:rPr lang="en-US" dirty="0">
                <a:solidFill>
                  <a:prstClr val="black"/>
                </a:solidFill>
              </a:rPr>
              <a:t>either piece, everything will be printed direct or part of structural design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353115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Ketel One drinkers shopping</a:t>
            </a:r>
            <a:r>
              <a:rPr lang="en-US">
                <a:solidFill>
                  <a:prstClr val="black"/>
                </a:solidFill>
              </a:rPr>
              <a:t>g at Total Wine spend </a:t>
            </a:r>
            <a:r>
              <a:rPr lang="en-US" b="1" u="sng">
                <a:solidFill>
                  <a:prstClr val="black"/>
                </a:solidFill>
              </a:rPr>
              <a:t>MORE</a:t>
            </a:r>
            <a:r>
              <a:rPr lang="en-US">
                <a:solidFill>
                  <a:prstClr val="black"/>
                </a:solidFill>
              </a:rPr>
              <a:t> per trip than any other national brand. </a:t>
            </a:r>
            <a:r>
              <a:rPr lang="en-US" b="1" u="sng">
                <a:solidFill>
                  <a:prstClr val="black"/>
                </a:solidFill>
              </a:rPr>
              <a:t>12% more</a:t>
            </a:r>
            <a:r>
              <a:rPr lang="en-US">
                <a:solidFill>
                  <a:prstClr val="black"/>
                </a:solidFill>
              </a:rPr>
              <a:t> than #2 brand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Ketel One spend per trip at Total Wine is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up 37% </a:t>
            </a: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YoY</a:t>
            </a:r>
          </a:p>
        </p:txBody>
      </p:sp>
      <p:pic>
        <p:nvPicPr>
          <p:cNvPr id="6" name="Picture 5" descr="A display of alcohol bottles and glasses&#10;&#10;Description automatically generated">
            <a:extLst>
              <a:ext uri="{FF2B5EF4-FFF2-40B4-BE49-F238E27FC236}">
                <a16:creationId xmlns:a16="http://schemas.microsoft.com/office/drawing/2014/main" id="{712AF406-5871-D44D-9194-36949D129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7468" y="521541"/>
            <a:ext cx="5995059" cy="6046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8B1153-8CE0-B8C1-8ED5-D03AF6DAC822}"/>
              </a:ext>
            </a:extLst>
          </p:cNvPr>
          <p:cNvSpPr txBox="1"/>
          <p:nvPr/>
        </p:nvSpPr>
        <p:spPr>
          <a:xfrm>
            <a:off x="264161" y="6004104"/>
            <a:ext cx="326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Numerator Total Wine Shopper Metrics Full Year 2023</a:t>
            </a:r>
          </a:p>
          <a:p>
            <a:r>
              <a:rPr lang="en-US" sz="900"/>
              <a:t>Source: Numerator Shopper Metrics Comparison 2022 vs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14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2C0A4-41ED-DC5D-3374-EA72FB97E4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843" y="182438"/>
            <a:ext cx="5111114" cy="842963"/>
          </a:xfrm>
        </p:spPr>
        <p:txBody>
          <a:bodyPr/>
          <a:lstStyle/>
          <a:p>
            <a:r>
              <a:rPr lang="en-US"/>
              <a:t>KETEL ONE</a:t>
            </a:r>
          </a:p>
        </p:txBody>
      </p:sp>
      <p:pic>
        <p:nvPicPr>
          <p:cNvPr id="5" name="Picture 4" descr="A group of bottles and glasses on display&#10;&#10;Description automatically generated">
            <a:extLst>
              <a:ext uri="{FF2B5EF4-FFF2-40B4-BE49-F238E27FC236}">
                <a16:creationId xmlns:a16="http://schemas.microsoft.com/office/drawing/2014/main" id="{D9A17595-0238-E2B1-8A4B-581011279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86"/>
          <a:stretch/>
        </p:blipFill>
        <p:spPr>
          <a:xfrm>
            <a:off x="685387" y="1025401"/>
            <a:ext cx="4919637" cy="5272283"/>
          </a:xfrm>
          <a:prstGeom prst="rect">
            <a:avLst/>
          </a:prstGeom>
        </p:spPr>
      </p:pic>
      <p:pic>
        <p:nvPicPr>
          <p:cNvPr id="6" name="Picture 5" descr="A bottle of alcohol with a glass of liquid&#10;&#10;Description automatically generated">
            <a:extLst>
              <a:ext uri="{FF2B5EF4-FFF2-40B4-BE49-F238E27FC236}">
                <a16:creationId xmlns:a16="http://schemas.microsoft.com/office/drawing/2014/main" id="{B170EEE4-F981-F806-0CC9-9C8D53FB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3697" y="962990"/>
            <a:ext cx="1963936" cy="5120008"/>
          </a:xfrm>
          <a:prstGeom prst="rect">
            <a:avLst/>
          </a:prstGeom>
        </p:spPr>
      </p:pic>
      <p:pic>
        <p:nvPicPr>
          <p:cNvPr id="7" name="Picture 6" descr="A black and red box with a picture of a glass&#10;&#10;Description automatically generated">
            <a:extLst>
              <a:ext uri="{FF2B5EF4-FFF2-40B4-BE49-F238E27FC236}">
                <a16:creationId xmlns:a16="http://schemas.microsoft.com/office/drawing/2014/main" id="{30B502E7-4EB0-D4D6-E7DF-2EE6461E1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978" y="746945"/>
            <a:ext cx="2085666" cy="53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splay of liquor bottles&#10;&#10;Description automatically generated">
            <a:extLst>
              <a:ext uri="{FF2B5EF4-FFF2-40B4-BE49-F238E27FC236}">
                <a16:creationId xmlns:a16="http://schemas.microsoft.com/office/drawing/2014/main" id="{6AFD2166-2FAF-D32A-9945-8B947B3E0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4" t="9043" r="3875" b="11724"/>
          <a:stretch/>
        </p:blipFill>
        <p:spPr>
          <a:xfrm>
            <a:off x="5404891" y="902368"/>
            <a:ext cx="6522948" cy="575488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JOHNNIE WALKER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939881"/>
            <a:ext cx="4288930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96” H x 30” W x 17” D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Enhancer: 54” H x 15” W x 15”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PETG “window” give glass case effect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Repeating Striding Man pattern on exterior of box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3943515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Purchase frequency on Johnnie Walker at Total Wine is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HIGHER</a:t>
            </a: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than any other national brand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Avg basket spend at Total Wine by Johnnie Walker HH is </a:t>
            </a:r>
            <a:r>
              <a:rPr lang="en-US" b="1" u="sng">
                <a:solidFill>
                  <a:prstClr val="black"/>
                </a:solidFill>
              </a:rPr>
              <a:t>29% higher</a:t>
            </a:r>
            <a:r>
              <a:rPr lang="en-US">
                <a:solidFill>
                  <a:prstClr val="black"/>
                </a:solidFill>
              </a:rPr>
              <a:t> than avg Spirits HH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Johnnie Walker </a:t>
            </a:r>
            <a:r>
              <a:rPr lang="en-US">
                <a:solidFill>
                  <a:prstClr val="black"/>
                </a:solidFill>
              </a:rPr>
              <a:t>repeat buyers at Total Wine are </a:t>
            </a:r>
            <a:r>
              <a:rPr lang="en-US" b="1" u="sng">
                <a:solidFill>
                  <a:prstClr val="black"/>
                </a:solidFill>
              </a:rPr>
              <a:t>up 15% </a:t>
            </a:r>
            <a:r>
              <a:rPr lang="en-US">
                <a:solidFill>
                  <a:prstClr val="black"/>
                </a:solidFill>
              </a:rPr>
              <a:t>YoY</a:t>
            </a:r>
            <a:endParaRPr kumimoji="0" lang="en-US" sz="160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806D6-550A-B2A1-BAC9-E79D9818DB0C}"/>
              </a:ext>
            </a:extLst>
          </p:cNvPr>
          <p:cNvSpPr txBox="1"/>
          <p:nvPr/>
        </p:nvSpPr>
        <p:spPr>
          <a:xfrm>
            <a:off x="167908" y="6112388"/>
            <a:ext cx="326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Numerator Total Wine Shopper Metrics Full Year 2023</a:t>
            </a:r>
          </a:p>
          <a:p>
            <a:r>
              <a:rPr lang="en-US" sz="900"/>
              <a:t>Source: Numerator Shopper Metrics Comparison 2022 vs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2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C87AC-D559-691F-1590-2E87BEDD0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JOHNNIE WALKER</a:t>
            </a:r>
          </a:p>
        </p:txBody>
      </p:sp>
      <p:pic>
        <p:nvPicPr>
          <p:cNvPr id="5" name="Picture 4" descr="A black and yellow box with a bottle of liquor&#10;&#10;Description automatically generated">
            <a:extLst>
              <a:ext uri="{FF2B5EF4-FFF2-40B4-BE49-F238E27FC236}">
                <a16:creationId xmlns:a16="http://schemas.microsoft.com/office/drawing/2014/main" id="{290D693A-2ADD-12F5-58A9-62D14DC87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157" y="1132681"/>
            <a:ext cx="1840877" cy="5335422"/>
          </a:xfrm>
          <a:prstGeom prst="rect">
            <a:avLst/>
          </a:prstGeom>
        </p:spPr>
      </p:pic>
      <p:pic>
        <p:nvPicPr>
          <p:cNvPr id="6" name="Picture 5" descr="A black and yellow box with a bottle inside&#10;&#10;Description automatically generated">
            <a:extLst>
              <a:ext uri="{FF2B5EF4-FFF2-40B4-BE49-F238E27FC236}">
                <a16:creationId xmlns:a16="http://schemas.microsoft.com/office/drawing/2014/main" id="{8196158D-4C43-F97C-8067-D0F886E2BC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43" y="1221389"/>
            <a:ext cx="2029178" cy="5479928"/>
          </a:xfrm>
          <a:prstGeom prst="rect">
            <a:avLst/>
          </a:prstGeom>
        </p:spPr>
      </p:pic>
      <p:pic>
        <p:nvPicPr>
          <p:cNvPr id="7" name="Picture 6" descr="A rectangular box with a yellow and black text&#10;&#10;Description automatically generated">
            <a:extLst>
              <a:ext uri="{FF2B5EF4-FFF2-40B4-BE49-F238E27FC236}">
                <a16:creationId xmlns:a16="http://schemas.microsoft.com/office/drawing/2014/main" id="{A34734E0-75C7-02C2-C300-41DA4F616F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389" y="919309"/>
            <a:ext cx="2267423" cy="5762166"/>
          </a:xfrm>
          <a:prstGeom prst="rect">
            <a:avLst/>
          </a:prstGeom>
        </p:spPr>
      </p:pic>
      <p:pic>
        <p:nvPicPr>
          <p:cNvPr id="9" name="Picture 8" descr="A display of black and orange bottles&#10;&#10;Description automatically generated">
            <a:extLst>
              <a:ext uri="{FF2B5EF4-FFF2-40B4-BE49-F238E27FC236}">
                <a16:creationId xmlns:a16="http://schemas.microsoft.com/office/drawing/2014/main" id="{E3E696EE-3D52-D531-E302-5B1A71642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812" y="2045368"/>
            <a:ext cx="3969429" cy="45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BAILEYS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376793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96” H x 34” W x 12”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Different theme insert cards available depending on in-store timing (Holiday, SPD, etc.)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Enhancer: 60” H x 17” 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Stackable cubes that can be used or positioned as needed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3590725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Baileys drinkers that shop at TW&amp;M </a:t>
            </a:r>
            <a:r>
              <a:rPr lang="en-US" b="1" u="sng">
                <a:solidFill>
                  <a:prstClr val="black"/>
                </a:solidFill>
              </a:rPr>
              <a:t>spend more per trip</a:t>
            </a:r>
            <a:r>
              <a:rPr lang="en-US">
                <a:solidFill>
                  <a:prstClr val="black"/>
                </a:solidFill>
              </a:rPr>
              <a:t> than any other cordial drinker shopping at TW&amp;M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Baileys spend per trip (+4%) and basket size (+5%) </a:t>
            </a:r>
            <a:r>
              <a:rPr lang="en-US" b="1" u="sng">
                <a:solidFill>
                  <a:prstClr val="black"/>
                </a:solidFill>
              </a:rPr>
              <a:t>are both up</a:t>
            </a:r>
            <a:r>
              <a:rPr lang="en-US">
                <a:solidFill>
                  <a:prstClr val="black"/>
                </a:solidFill>
              </a:rPr>
              <a:t> at TW&amp;M YoY  </a:t>
            </a:r>
            <a:endParaRPr kumimoji="0" lang="en-US" sz="160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60BB4-E8D7-1427-C9CF-DA8B1C2DA80F}"/>
              </a:ext>
            </a:extLst>
          </p:cNvPr>
          <p:cNvSpPr txBox="1"/>
          <p:nvPr/>
        </p:nvSpPr>
        <p:spPr>
          <a:xfrm>
            <a:off x="167908" y="6112388"/>
            <a:ext cx="326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Numerator Total Wine Shopper Metrics Full Year 2023</a:t>
            </a:r>
          </a:p>
          <a:p>
            <a:r>
              <a:rPr lang="en-US" sz="900"/>
              <a:t>Source: Numerator Shopper Metrics Comparison 2022 vs 2023</a:t>
            </a:r>
            <a:endParaRPr lang="en-US"/>
          </a:p>
        </p:txBody>
      </p:sp>
      <p:pic>
        <p:nvPicPr>
          <p:cNvPr id="2" name="Picture 1" descr="A display of liquor bottles&#10;&#10;Description automatically generated">
            <a:extLst>
              <a:ext uri="{FF2B5EF4-FFF2-40B4-BE49-F238E27FC236}">
                <a16:creationId xmlns:a16="http://schemas.microsoft.com/office/drawing/2014/main" id="{348F890B-23B9-E9E1-87DA-8118551B3B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624" y="338911"/>
            <a:ext cx="5118538" cy="622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8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64F6A-9023-0FDE-E794-3BCBFB25F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7910" y="302126"/>
            <a:ext cx="5111114" cy="842963"/>
          </a:xfrm>
        </p:spPr>
        <p:txBody>
          <a:bodyPr/>
          <a:lstStyle/>
          <a:p>
            <a:r>
              <a:rPr lang="en-US"/>
              <a:t>BAILEYS</a:t>
            </a:r>
          </a:p>
        </p:txBody>
      </p:sp>
      <p:pic>
        <p:nvPicPr>
          <p:cNvPr id="7" name="Picture 6" descr="A black and white object with a bottle of liquor&#10;&#10;Description automatically generated with medium confidence">
            <a:extLst>
              <a:ext uri="{FF2B5EF4-FFF2-40B4-BE49-F238E27FC236}">
                <a16:creationId xmlns:a16="http://schemas.microsoft.com/office/drawing/2014/main" id="{5A713A78-D4F7-2D5D-00B1-CF462C55D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18" y="723607"/>
            <a:ext cx="2165131" cy="5950295"/>
          </a:xfrm>
          <a:prstGeom prst="rect">
            <a:avLst/>
          </a:prstGeom>
        </p:spPr>
      </p:pic>
      <p:pic>
        <p:nvPicPr>
          <p:cNvPr id="8" name="Picture 7" descr="A black stand with a sign and a bottle of liquor&#10;&#10;Description automatically generated">
            <a:extLst>
              <a:ext uri="{FF2B5EF4-FFF2-40B4-BE49-F238E27FC236}">
                <a16:creationId xmlns:a16="http://schemas.microsoft.com/office/drawing/2014/main" id="{67229235-0AC6-5862-968F-0F78042A4F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29" y="1295594"/>
            <a:ext cx="2771136" cy="3576203"/>
          </a:xfrm>
          <a:prstGeom prst="rect">
            <a:avLst/>
          </a:prstGeom>
        </p:spPr>
      </p:pic>
      <p:pic>
        <p:nvPicPr>
          <p:cNvPr id="2" name="Picture 1" descr="A stack of boxes with images of alcohol&#10;&#10;Description automatically generated">
            <a:extLst>
              <a:ext uri="{FF2B5EF4-FFF2-40B4-BE49-F238E27FC236}">
                <a16:creationId xmlns:a16="http://schemas.microsoft.com/office/drawing/2014/main" id="{701476CC-96AB-1932-7F7A-E3C8D9AB3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248" y="427222"/>
            <a:ext cx="4798814" cy="62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dirty="0"/>
              <a:t>CAPTAIN MORGAN</a:t>
            </a:r>
            <a:endParaRPr lang="en-US" sz="32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376793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Mast Topper: 4”D x 36”H x 36”W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Front Ship: 11”D x 41”H x 31”W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Back Ship: 11”D x 38”H x 36”W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3 separate items, all ship together in set with order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3590725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</a:rPr>
              <a:t>Captain Morgan TW shoppers shop </a:t>
            </a:r>
            <a:r>
              <a:rPr lang="en-US" sz="1600" b="1" i="1" dirty="0">
                <a:solidFill>
                  <a:srgbClr val="00B050"/>
                </a:solidFill>
              </a:rPr>
              <a:t>more frequently</a:t>
            </a:r>
            <a:r>
              <a:rPr lang="en-US" sz="1600" dirty="0">
                <a:solidFill>
                  <a:prstClr val="black"/>
                </a:solidFill>
              </a:rPr>
              <a:t>: they make </a:t>
            </a:r>
            <a:r>
              <a:rPr lang="en-US" sz="1600" b="1" dirty="0">
                <a:solidFill>
                  <a:srgbClr val="0000FF"/>
                </a:solidFill>
              </a:rPr>
              <a:t>27%</a:t>
            </a:r>
            <a:r>
              <a:rPr lang="en-US" sz="1600" dirty="0">
                <a:solidFill>
                  <a:prstClr val="black"/>
                </a:solidFill>
              </a:rPr>
              <a:t> more trips than Bacardi shoppers and </a:t>
            </a:r>
            <a:r>
              <a:rPr lang="en-US" sz="1600" b="1" dirty="0">
                <a:solidFill>
                  <a:srgbClr val="0000FF"/>
                </a:solidFill>
              </a:rPr>
              <a:t>89%</a:t>
            </a:r>
            <a:r>
              <a:rPr lang="en-US" sz="1600" dirty="0">
                <a:solidFill>
                  <a:prstClr val="black"/>
                </a:solidFill>
              </a:rPr>
              <a:t> more trips than Malibu shoppers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Captain Morgan shoppers </a:t>
            </a:r>
            <a:r>
              <a:rPr lang="en-US" b="1" i="1" dirty="0">
                <a:solidFill>
                  <a:srgbClr val="00B050"/>
                </a:solidFill>
              </a:rPr>
              <a:t>spend more per trip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</a:rPr>
              <a:t>42%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more than Bacardi and </a:t>
            </a:r>
            <a:r>
              <a:rPr lang="en-US" b="1" dirty="0">
                <a:solidFill>
                  <a:srgbClr val="0000FF"/>
                </a:solidFill>
              </a:rPr>
              <a:t>51%</a:t>
            </a:r>
            <a:r>
              <a:rPr lang="en-US" dirty="0">
                <a:solidFill>
                  <a:prstClr val="black"/>
                </a:solidFill>
              </a:rPr>
              <a:t> more than Malibu.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60BB4-E8D7-1427-C9CF-DA8B1C2DA80F}"/>
              </a:ext>
            </a:extLst>
          </p:cNvPr>
          <p:cNvSpPr txBox="1"/>
          <p:nvPr/>
        </p:nvSpPr>
        <p:spPr>
          <a:xfrm>
            <a:off x="167908" y="6112388"/>
            <a:ext cx="326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Numerator Total Wine Shopper Metrics Full Year 2023</a:t>
            </a:r>
          </a:p>
          <a:p>
            <a:r>
              <a:rPr lang="en-US" sz="900"/>
              <a:t>Source: Numerator Shopper Metrics Comparison 2022 vs 2023</a:t>
            </a:r>
            <a:endParaRPr lang="en-US"/>
          </a:p>
        </p:txBody>
      </p:sp>
      <p:pic>
        <p:nvPicPr>
          <p:cNvPr id="6" name="Picture 5" descr="A wooden ship with a sign&#10;&#10;Description automatically generated with medium confidence">
            <a:extLst>
              <a:ext uri="{FF2B5EF4-FFF2-40B4-BE49-F238E27FC236}">
                <a16:creationId xmlns:a16="http://schemas.microsoft.com/office/drawing/2014/main" id="{74616947-2835-F577-6919-583A2A490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35" y="755374"/>
            <a:ext cx="6696268" cy="53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7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64F6A-9023-0FDE-E794-3BCBFB25F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7910" y="302126"/>
            <a:ext cx="5111114" cy="842963"/>
          </a:xfrm>
        </p:spPr>
        <p:txBody>
          <a:bodyPr/>
          <a:lstStyle/>
          <a:p>
            <a:r>
              <a:rPr lang="en-US" dirty="0"/>
              <a:t>CAPTAIN MORGAN</a:t>
            </a:r>
          </a:p>
        </p:txBody>
      </p:sp>
      <p:pic>
        <p:nvPicPr>
          <p:cNvPr id="5" name="Picture 4" descr="A display of a ship with a variety of bottles&#10;&#10;Description automatically generated">
            <a:extLst>
              <a:ext uri="{FF2B5EF4-FFF2-40B4-BE49-F238E27FC236}">
                <a16:creationId xmlns:a16="http://schemas.microsoft.com/office/drawing/2014/main" id="{29B6B8BF-B969-738B-81EB-AAF9E032D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36" y="741989"/>
            <a:ext cx="6717527" cy="53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1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HOLIDAY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35257" y="3975434"/>
            <a:ext cx="2889220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87” H x 45” W x 23” 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Consumer promotion: fill out form and get $50 credit to use on sport events, concerts, theatre shows,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Custom labels: shoppers can create custom brand labels to place on bottles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0"/>
            <a:ext cx="2889220" cy="2790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r>
              <a:rPr lang="en-US" b="1" u="sng" dirty="0"/>
              <a:t>76%</a:t>
            </a:r>
            <a:r>
              <a:rPr lang="en-US" dirty="0"/>
              <a:t> of shopper that buy Spirits to gift, purchase at a store in Liquor channel</a:t>
            </a:r>
          </a:p>
          <a:p>
            <a:r>
              <a:rPr lang="en-US" b="1" u="sng" dirty="0"/>
              <a:t>87%</a:t>
            </a:r>
            <a:r>
              <a:rPr lang="en-US" dirty="0"/>
              <a:t> of shoppers buy a gift 1-3 weeks in advance of celebration</a:t>
            </a:r>
          </a:p>
          <a:p>
            <a:r>
              <a:rPr lang="en-US" b="1" u="sng" dirty="0"/>
              <a:t>4 out of the top 10 </a:t>
            </a:r>
            <a:r>
              <a:rPr lang="en-US" dirty="0"/>
              <a:t>brands best suited for a gift, are Diageo brands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751428-BAD2-CFC6-4A58-78AF42030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​psd icon">
            <a:extLst>
              <a:ext uri="{FF2B5EF4-FFF2-40B4-BE49-F238E27FC236}">
                <a16:creationId xmlns:a16="http://schemas.microsoft.com/office/drawing/2014/main" id="{0139682E-7530-53A0-B239-00C0A7CD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F945F6B9-E49D-33D3-B5F7-9F0CA2F3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12192000" cy="0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Calibri" panose="020F0502020204030204" pitchFamily="34" charset="0"/>
                <a:hlinkClick r:id="rId4"/>
              </a:rPr>
              <a:t> Here you go</a:t>
            </a:r>
            <a:r>
              <a:rPr kumimoji="0" lang="en-US" altLang="zh-CN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 descr="A display of liquor and a sign&#10;&#10;Description automatically generated with medium confidence">
            <a:extLst>
              <a:ext uri="{FF2B5EF4-FFF2-40B4-BE49-F238E27FC236}">
                <a16:creationId xmlns:a16="http://schemas.microsoft.com/office/drawing/2014/main" id="{62AE5851-9AC5-8F40-EE88-2C77F3A464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253" y="540982"/>
            <a:ext cx="6726622" cy="55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7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HOLIDAY</a:t>
            </a:r>
            <a:endParaRPr lang="en-US" sz="320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751428-BAD2-CFC6-4A58-78AF42030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​psd icon">
            <a:extLst>
              <a:ext uri="{FF2B5EF4-FFF2-40B4-BE49-F238E27FC236}">
                <a16:creationId xmlns:a16="http://schemas.microsoft.com/office/drawing/2014/main" id="{0139682E-7530-53A0-B239-00C0A7CD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F945F6B9-E49D-33D3-B5F7-9F0CA2F3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12192000" cy="0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Calibri" panose="020F0502020204030204" pitchFamily="34" charset="0"/>
                <a:hlinkClick r:id="rId4"/>
              </a:rPr>
              <a:t> Here you go</a:t>
            </a:r>
            <a:r>
              <a:rPr kumimoji="0" lang="en-US" altLang="zh-CN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green display stand with a green structure&#10;&#10;Description automatically generated with medium confidence">
            <a:extLst>
              <a:ext uri="{FF2B5EF4-FFF2-40B4-BE49-F238E27FC236}">
                <a16:creationId xmlns:a16="http://schemas.microsoft.com/office/drawing/2014/main" id="{3261F81E-E0B9-639C-798A-E770427F9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591" y="596543"/>
            <a:ext cx="3440346" cy="5910233"/>
          </a:xfrm>
          <a:prstGeom prst="rect">
            <a:avLst/>
          </a:prstGeom>
        </p:spPr>
      </p:pic>
      <p:pic>
        <p:nvPicPr>
          <p:cNvPr id="11" name="Picture 10" descr="A green and white display&#10;&#10;Description automatically generated with medium confidence">
            <a:extLst>
              <a:ext uri="{FF2B5EF4-FFF2-40B4-BE49-F238E27FC236}">
                <a16:creationId xmlns:a16="http://schemas.microsoft.com/office/drawing/2014/main" id="{E3B03692-C0FC-92CD-35E7-FF31239296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51" y="828978"/>
            <a:ext cx="3558351" cy="5876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0A4CCE-5D51-1D6E-096E-DD9B84B6D11D}"/>
              </a:ext>
            </a:extLst>
          </p:cNvPr>
          <p:cNvSpPr txBox="1"/>
          <p:nvPr/>
        </p:nvSpPr>
        <p:spPr>
          <a:xfrm>
            <a:off x="264161" y="935179"/>
            <a:ext cx="1620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Bottle danglers: all brands sent to store, but stores to only hangs available products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81E2FE-F546-CDD7-B488-1BF2A1F8BA9C}"/>
              </a:ext>
            </a:extLst>
          </p:cNvPr>
          <p:cNvCxnSpPr>
            <a:cxnSpLocks/>
          </p:cNvCxnSpPr>
          <p:nvPr/>
        </p:nvCxnSpPr>
        <p:spPr>
          <a:xfrm>
            <a:off x="1013558" y="1766176"/>
            <a:ext cx="908577" cy="1020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FEC096-330E-4D98-BBCD-B557287975B2}"/>
              </a:ext>
            </a:extLst>
          </p:cNvPr>
          <p:cNvSpPr txBox="1"/>
          <p:nvPr/>
        </p:nvSpPr>
        <p:spPr>
          <a:xfrm>
            <a:off x="3498040" y="923676"/>
            <a:ext cx="1457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Bow Lug 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729418-9B52-83E3-1466-033B6AA517E0}"/>
              </a:ext>
            </a:extLst>
          </p:cNvPr>
          <p:cNvCxnSpPr>
            <a:cxnSpLocks/>
          </p:cNvCxnSpPr>
          <p:nvPr/>
        </p:nvCxnSpPr>
        <p:spPr>
          <a:xfrm flipH="1">
            <a:off x="3191664" y="1149842"/>
            <a:ext cx="716283" cy="346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AACD3C-19BB-F06C-120D-55A1C2A6FB93}"/>
              </a:ext>
            </a:extLst>
          </p:cNvPr>
          <p:cNvSpPr txBox="1"/>
          <p:nvPr/>
        </p:nvSpPr>
        <p:spPr>
          <a:xfrm>
            <a:off x="423784" y="4813497"/>
            <a:ext cx="105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Pattern used on bags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14AEF9-BD2D-C0FD-61FB-96E188E9E988}"/>
              </a:ext>
            </a:extLst>
          </p:cNvPr>
          <p:cNvCxnSpPr>
            <a:cxnSpLocks/>
          </p:cNvCxnSpPr>
          <p:nvPr/>
        </p:nvCxnSpPr>
        <p:spPr>
          <a:xfrm flipV="1">
            <a:off x="803352" y="4071708"/>
            <a:ext cx="676257" cy="752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display of alcohol products&#10;&#10;Description automatically generated with medium confidence">
            <a:extLst>
              <a:ext uri="{FF2B5EF4-FFF2-40B4-BE49-F238E27FC236}">
                <a16:creationId xmlns:a16="http://schemas.microsoft.com/office/drawing/2014/main" id="{A60C019F-FAE7-173A-E927-86F99B3697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9833" y="465696"/>
            <a:ext cx="3588006" cy="61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splay of beer cans and a sign&#10;&#10;Description automatically generated">
            <a:extLst>
              <a:ext uri="{FF2B5EF4-FFF2-40B4-BE49-F238E27FC236}">
                <a16:creationId xmlns:a16="http://schemas.microsoft.com/office/drawing/2014/main" id="{A60FEA01-37D6-C796-CDE5-E60A3E070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932" y="1157644"/>
            <a:ext cx="6926288" cy="549155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NFL Tailgate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4257032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87” H x 45” W x 23”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Header and cocktail glasses are all lug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ons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Enhancer: 60” H x 32” W x 18” 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All 32 team logos showing on both units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National Sweepstakes:</a:t>
            </a:r>
          </a:p>
          <a:p>
            <a:pPr lvl="1">
              <a:spcBef>
                <a:spcPts val="1000"/>
              </a:spcBef>
              <a:buFontTx/>
              <a:buChar char="-"/>
              <a:defRPr/>
            </a:pPr>
            <a:r>
              <a:rPr lang="en-US">
                <a:solidFill>
                  <a:prstClr val="black"/>
                </a:solidFill>
              </a:rPr>
              <a:t>Weekly winner of $500 in Fanatics Cash</a:t>
            </a:r>
          </a:p>
          <a:p>
            <a:pPr lvl="1">
              <a:spcBef>
                <a:spcPts val="1000"/>
              </a:spcBef>
              <a:buFontTx/>
              <a:buChar char="-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Grand prize winner: trip for 2 to Super Bowl </a:t>
            </a:r>
          </a:p>
          <a:p>
            <a:pPr marL="0" indent="0">
              <a:buNone/>
              <a:defRPr/>
            </a:pPr>
            <a:endParaRPr kumimoji="0" lang="pt-BR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2895660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Spirits outperformed Beer &amp; Wine sales during NFL season in-store and online</a:t>
            </a:r>
            <a:endParaRPr lang="en-US">
              <a:solidFill>
                <a:prstClr val="black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NFL viewership was up 7% for the 2023-24 season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5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dirty="0"/>
              <a:t>HOLIDAY</a:t>
            </a:r>
            <a:endParaRPr lang="en-US" sz="3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751428-BAD2-CFC6-4A58-78AF42030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​psd icon">
            <a:extLst>
              <a:ext uri="{FF2B5EF4-FFF2-40B4-BE49-F238E27FC236}">
                <a16:creationId xmlns:a16="http://schemas.microsoft.com/office/drawing/2014/main" id="{0139682E-7530-53A0-B239-00C0A7CD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F945F6B9-E49D-33D3-B5F7-9F0CA2F3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12192000" cy="0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Calibri" panose="020F0502020204030204" pitchFamily="34" charset="0"/>
                <a:hlinkClick r:id="rId4"/>
              </a:rPr>
              <a:t> Here you go</a:t>
            </a:r>
            <a:r>
              <a:rPr kumimoji="0" lang="en-US" altLang="zh-CN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green and purple car with a sign on top&#10;&#10;Description automatically generated">
            <a:extLst>
              <a:ext uri="{FF2B5EF4-FFF2-40B4-BE49-F238E27FC236}">
                <a16:creationId xmlns:a16="http://schemas.microsoft.com/office/drawing/2014/main" id="{98DFAB13-821B-4658-BBFD-806F61AA1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937" y="304800"/>
            <a:ext cx="3390862" cy="6208734"/>
          </a:xfrm>
          <a:prstGeom prst="rect">
            <a:avLst/>
          </a:prstGeom>
        </p:spPr>
      </p:pic>
      <p:pic>
        <p:nvPicPr>
          <p:cNvPr id="6" name="Picture 5" descr="A green and pink car with a sign on top&#10;&#10;Description automatically generated">
            <a:extLst>
              <a:ext uri="{FF2B5EF4-FFF2-40B4-BE49-F238E27FC236}">
                <a16:creationId xmlns:a16="http://schemas.microsoft.com/office/drawing/2014/main" id="{FBFA561E-AB54-6858-C112-C544BF75A3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624" y="2416571"/>
            <a:ext cx="3481215" cy="2994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66318-D832-1122-ABEB-CB7A5F1A1121}"/>
              </a:ext>
            </a:extLst>
          </p:cNvPr>
          <p:cNvSpPr txBox="1"/>
          <p:nvPr/>
        </p:nvSpPr>
        <p:spPr>
          <a:xfrm>
            <a:off x="10312663" y="1636373"/>
            <a:ext cx="111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Pattern used on bags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220B3D-F30D-C691-3375-A3E4C55A923E}"/>
              </a:ext>
            </a:extLst>
          </p:cNvPr>
          <p:cNvCxnSpPr>
            <a:cxnSpLocks/>
          </p:cNvCxnSpPr>
          <p:nvPr/>
        </p:nvCxnSpPr>
        <p:spPr>
          <a:xfrm flipH="1">
            <a:off x="10491431" y="1954906"/>
            <a:ext cx="510215" cy="903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isplay of liquor bottles and a car&#10;&#10;Description automatically generated">
            <a:extLst>
              <a:ext uri="{FF2B5EF4-FFF2-40B4-BE49-F238E27FC236}">
                <a16:creationId xmlns:a16="http://schemas.microsoft.com/office/drawing/2014/main" id="{79404EAA-D6CC-3101-F900-A89DFBFE6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447" y="821730"/>
            <a:ext cx="3533553" cy="57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8A747124-E84A-81CA-66BB-40047AB8C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83" y="1052836"/>
            <a:ext cx="4676894" cy="4752328"/>
          </a:xfrm>
          <a:prstGeom prst="rect">
            <a:avLst/>
          </a:prstGeom>
        </p:spPr>
      </p:pic>
      <p:pic>
        <p:nvPicPr>
          <p:cNvPr id="6" name="Picture 5" descr="A display of a football game&#10;&#10;Description automatically generated with medium confidence">
            <a:extLst>
              <a:ext uri="{FF2B5EF4-FFF2-40B4-BE49-F238E27FC236}">
                <a16:creationId xmlns:a16="http://schemas.microsoft.com/office/drawing/2014/main" id="{09756E3B-D9D3-584B-B9B8-5678E9673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149" y="733771"/>
            <a:ext cx="2662174" cy="5906840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A847A4C2-A9A7-C959-EAA3-DE55C0578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3653" y="570304"/>
            <a:ext cx="2900855" cy="6070307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54BC7AC-4C7F-82B1-8165-71E1C2F9D645}"/>
              </a:ext>
            </a:extLst>
          </p:cNvPr>
          <p:cNvSpPr txBox="1">
            <a:spLocks/>
          </p:cNvSpPr>
          <p:nvPr/>
        </p:nvSpPr>
        <p:spPr>
          <a:xfrm>
            <a:off x="264161" y="289718"/>
            <a:ext cx="5111114" cy="842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1" kern="1200">
                <a:solidFill>
                  <a:schemeClr val="tx1"/>
                </a:solidFill>
                <a:latin typeface="FS Brabo" panose="02040502080406020403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1" kern="1200">
                <a:solidFill>
                  <a:schemeClr val="tx1"/>
                </a:solidFill>
                <a:latin typeface="FS Brabo Trial Medium" panose="02040502080406020403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1" kern="1200">
                <a:solidFill>
                  <a:schemeClr val="tx1"/>
                </a:solidFill>
                <a:latin typeface="FS Brabo Trial Medium" panose="02040502080406020403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1" kern="1200">
                <a:solidFill>
                  <a:schemeClr val="tx1"/>
                </a:solidFill>
                <a:latin typeface="FS Brabo Trial Medium" panose="02040502080406020403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1" kern="1200">
                <a:solidFill>
                  <a:schemeClr val="tx1"/>
                </a:solidFill>
                <a:latin typeface="FS Brabo Trial Medium" panose="02040502080406020403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NFL Tailgate</a:t>
            </a:r>
          </a:p>
        </p:txBody>
      </p:sp>
    </p:spTree>
    <p:extLst>
      <p:ext uri="{BB962C8B-B14F-4D97-AF65-F5344CB8AC3E}">
        <p14:creationId xmlns:p14="http://schemas.microsoft.com/office/powerpoint/2010/main" val="198431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AAE5A-01BD-4599-2FD1-435CD3E4DD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907" y="348892"/>
            <a:ext cx="7866185" cy="58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9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DFD76-1773-D2F1-EA28-AC51C99AA6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631" y="566445"/>
            <a:ext cx="8604738" cy="57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9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BULLEIT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326453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Both units double sided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Core: 63” H x 50” W x 5”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Logo header is a lug 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Enhancer: 50” H x 26” W x 15”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Replica grain tower and sign from Bulleit Distillery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3427972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Bulleit drinkers ($125) that shop at Total Wine spend </a:t>
            </a:r>
            <a:r>
              <a:rPr lang="en-US" b="1" u="sng">
                <a:solidFill>
                  <a:prstClr val="black"/>
                </a:solidFill>
              </a:rPr>
              <a:t>14% more </a:t>
            </a:r>
            <a:r>
              <a:rPr lang="en-US">
                <a:solidFill>
                  <a:prstClr val="black"/>
                </a:solidFill>
              </a:rPr>
              <a:t>than Bourbon drinkers ($110) and </a:t>
            </a:r>
            <a:r>
              <a:rPr lang="en-US" b="1" u="sng">
                <a:solidFill>
                  <a:prstClr val="black"/>
                </a:solidFill>
              </a:rPr>
              <a:t>60% more </a:t>
            </a:r>
            <a:r>
              <a:rPr lang="en-US">
                <a:solidFill>
                  <a:prstClr val="black"/>
                </a:solidFill>
              </a:rPr>
              <a:t>than Spirits drinkers ($78) per trip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Bulleit repeat buyers at Total Wine are </a:t>
            </a:r>
            <a:r>
              <a:rPr lang="en-US" b="1" u="sng">
                <a:solidFill>
                  <a:prstClr val="black"/>
                </a:solidFill>
              </a:rPr>
              <a:t>up 25% </a:t>
            </a:r>
            <a:r>
              <a:rPr lang="en-US">
                <a:solidFill>
                  <a:prstClr val="black"/>
                </a:solidFill>
              </a:rPr>
              <a:t>YoY</a:t>
            </a:r>
          </a:p>
        </p:txBody>
      </p:sp>
      <p:pic>
        <p:nvPicPr>
          <p:cNvPr id="2" name="Picture 1" descr="A display of bottles and cans&#10;&#10;Description automatically generated with medium confidence">
            <a:extLst>
              <a:ext uri="{FF2B5EF4-FFF2-40B4-BE49-F238E27FC236}">
                <a16:creationId xmlns:a16="http://schemas.microsoft.com/office/drawing/2014/main" id="{14C0A71D-13C1-B020-35D2-3210707A49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98" y="2896167"/>
            <a:ext cx="5049611" cy="3517010"/>
          </a:xfrm>
          <a:prstGeom prst="rect">
            <a:avLst/>
          </a:prstGeom>
        </p:spPr>
      </p:pic>
      <p:pic>
        <p:nvPicPr>
          <p:cNvPr id="3" name="Picture 2" descr="A display of a beverage stand&#10;&#10;Description automatically generated with medium confidence">
            <a:extLst>
              <a:ext uri="{FF2B5EF4-FFF2-40B4-BE49-F238E27FC236}">
                <a16:creationId xmlns:a16="http://schemas.microsoft.com/office/drawing/2014/main" id="{DB12CFA1-5BB7-42B8-269F-545B60B75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502" y="167194"/>
            <a:ext cx="4421471" cy="3099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2E5377-BD54-30DD-CDC3-2A0A55BED24A}"/>
              </a:ext>
            </a:extLst>
          </p:cNvPr>
          <p:cNvSpPr txBox="1"/>
          <p:nvPr/>
        </p:nvSpPr>
        <p:spPr>
          <a:xfrm>
            <a:off x="231996" y="6090011"/>
            <a:ext cx="326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Numerator Total Wine Shopper Metrics Full Year 2023</a:t>
            </a:r>
          </a:p>
          <a:p>
            <a:r>
              <a:rPr lang="en-US" sz="900"/>
              <a:t>Source: Numerator Shopper Metrics Comparison 2022 vs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0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32600-ED43-A623-6E3F-286B3285FB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30146"/>
            <a:ext cx="5111114" cy="842963"/>
          </a:xfrm>
        </p:spPr>
        <p:txBody>
          <a:bodyPr/>
          <a:lstStyle/>
          <a:p>
            <a:r>
              <a:rPr lang="en-US"/>
              <a:t>BULLEIT</a:t>
            </a:r>
          </a:p>
        </p:txBody>
      </p:sp>
      <p:pic>
        <p:nvPicPr>
          <p:cNvPr id="8" name="D61FD073">
            <a:hlinkClick r:id="" action="ppaction://media"/>
            <a:extLst>
              <a:ext uri="{FF2B5EF4-FFF2-40B4-BE49-F238E27FC236}">
                <a16:creationId xmlns:a16="http://schemas.microsoft.com/office/drawing/2014/main" id="{6C4C374F-004F-0DE6-E455-EE168A20C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2066" y="692344"/>
            <a:ext cx="6841640" cy="5473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676A28-EE3F-C35C-40C3-E5FA20769E98}"/>
              </a:ext>
            </a:extLst>
          </p:cNvPr>
          <p:cNvSpPr txBox="1"/>
          <p:nvPr/>
        </p:nvSpPr>
        <p:spPr>
          <a:xfrm>
            <a:off x="3581400" y="692344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CLICK ON VIDEO FOR 360 VIEW</a:t>
            </a:r>
          </a:p>
        </p:txBody>
      </p:sp>
    </p:spTree>
    <p:extLst>
      <p:ext uri="{BB962C8B-B14F-4D97-AF65-F5344CB8AC3E}">
        <p14:creationId xmlns:p14="http://schemas.microsoft.com/office/powerpoint/2010/main" val="18817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xes of liquor&#10;&#10;Description automatically generated">
            <a:extLst>
              <a:ext uri="{FF2B5EF4-FFF2-40B4-BE49-F238E27FC236}">
                <a16:creationId xmlns:a16="http://schemas.microsoft.com/office/drawing/2014/main" id="{2A510AE7-BFF3-BA94-AC38-7BCFC567F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0" b="16935"/>
          <a:stretch/>
        </p:blipFill>
        <p:spPr>
          <a:xfrm>
            <a:off x="4296303" y="1252631"/>
            <a:ext cx="7633007" cy="52992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CROWN ROYAL</a:t>
            </a:r>
            <a:endParaRPr lang="en-US" sz="32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3789949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76” H x 39” W x 24”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Curved PETG with bottle and text printed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Enhancer: 54” L x 15” W x 15”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solidFill>
                  <a:prstClr val="black"/>
                </a:solidFill>
              </a:rPr>
              <a:t>PETG “window” giving glass case effect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3547756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Crown Royal drinkers that shop at Total Wine spend </a:t>
            </a:r>
            <a:r>
              <a:rPr lang="en-US" b="1" u="sng">
                <a:solidFill>
                  <a:prstClr val="black"/>
                </a:solidFill>
              </a:rPr>
              <a:t>7% more </a:t>
            </a:r>
            <a:r>
              <a:rPr lang="en-US">
                <a:solidFill>
                  <a:prstClr val="black"/>
                </a:solidFill>
              </a:rPr>
              <a:t>than NAW drinkers and </a:t>
            </a:r>
            <a:r>
              <a:rPr lang="en-US" b="1" u="sng">
                <a:solidFill>
                  <a:prstClr val="black"/>
                </a:solidFill>
              </a:rPr>
              <a:t>27% more </a:t>
            </a:r>
            <a:r>
              <a:rPr lang="en-US">
                <a:solidFill>
                  <a:prstClr val="black"/>
                </a:solidFill>
              </a:rPr>
              <a:t>than Spirits drinkers per trip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Repeat purchase of Crown Royal at Total Wine is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up 29% </a:t>
            </a: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YoY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6127B-759F-9F26-9575-B80E98FAF77B}"/>
              </a:ext>
            </a:extLst>
          </p:cNvPr>
          <p:cNvSpPr txBox="1"/>
          <p:nvPr/>
        </p:nvSpPr>
        <p:spPr>
          <a:xfrm>
            <a:off x="264161" y="6004104"/>
            <a:ext cx="326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Numerator Total Wine Shopper Metrics Full Year 2023</a:t>
            </a:r>
          </a:p>
          <a:p>
            <a:r>
              <a:rPr lang="en-US" sz="900"/>
              <a:t>Source: Numerator Shopper Metrics Comparison 2022 vs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8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819B9-6F84-8C5A-617C-7B37C9E337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4649" y="206293"/>
            <a:ext cx="5111114" cy="842963"/>
          </a:xfrm>
        </p:spPr>
        <p:txBody>
          <a:bodyPr/>
          <a:lstStyle/>
          <a:p>
            <a:r>
              <a:rPr lang="en-US"/>
              <a:t>CROWN ROYAL</a:t>
            </a:r>
          </a:p>
        </p:txBody>
      </p:sp>
      <p:pic>
        <p:nvPicPr>
          <p:cNvPr id="5" name="Picture 4" descr="A purple box with a label on it&#10;&#10;Description automatically generated">
            <a:extLst>
              <a:ext uri="{FF2B5EF4-FFF2-40B4-BE49-F238E27FC236}">
                <a16:creationId xmlns:a16="http://schemas.microsoft.com/office/drawing/2014/main" id="{B3E1AC5C-D21B-1E1B-4D0B-485F65A77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309" y="325785"/>
            <a:ext cx="1976114" cy="3951698"/>
          </a:xfrm>
          <a:prstGeom prst="rect">
            <a:avLst/>
          </a:prstGeom>
        </p:spPr>
      </p:pic>
      <p:pic>
        <p:nvPicPr>
          <p:cNvPr id="6" name="Picture 5" descr="A purple box with a picture of a train&#10;&#10;Description automatically generated">
            <a:extLst>
              <a:ext uri="{FF2B5EF4-FFF2-40B4-BE49-F238E27FC236}">
                <a16:creationId xmlns:a16="http://schemas.microsoft.com/office/drawing/2014/main" id="{D0AA5E6C-C6AA-B15D-49B2-DD0C07434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6161" y="3180523"/>
            <a:ext cx="2650287" cy="2855582"/>
          </a:xfrm>
          <a:prstGeom prst="rect">
            <a:avLst/>
          </a:prstGeom>
        </p:spPr>
      </p:pic>
      <p:pic>
        <p:nvPicPr>
          <p:cNvPr id="7" name="Picture 6" descr="A purple box with gold text&#10;&#10;Description automatically generated">
            <a:extLst>
              <a:ext uri="{FF2B5EF4-FFF2-40B4-BE49-F238E27FC236}">
                <a16:creationId xmlns:a16="http://schemas.microsoft.com/office/drawing/2014/main" id="{53A2F7BF-5DDD-84F3-1F17-7A0FC07EF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012" y="722866"/>
            <a:ext cx="2381339" cy="5865492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05167BAB-4814-019E-037F-16C34B5793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59" y="1357899"/>
            <a:ext cx="4490345" cy="48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207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wnload First -Template  -  Read-Only" id="{26712BBC-728B-6847-9E42-30A4706C89AB}" vid="{62D754D1-083E-B749-A808-42248FF4F22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6a8057b-96bc-4283-b0c3-369682a6a411" xsi:nil="true"/>
    <_ip_UnifiedCompliancePolicyProperties xmlns="http://schemas.microsoft.com/sharepoint/v3" xsi:nil="true"/>
    <lcf76f155ced4ddcb4097134ff3c332f xmlns="e53abd66-9b7f-4853-8f92-82df188b3980">
      <Terms xmlns="http://schemas.microsoft.com/office/infopath/2007/PartnerControls"/>
    </lcf76f155ced4ddcb4097134ff3c332f>
    <SharedWithUsers xmlns="25691755-8a73-4290-b619-c6fc7713f6e4">
      <UserInfo>
        <DisplayName>Dicus, Brittany</DisplayName>
        <AccountId>10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FF89AF5AC4374A8F4E9CA58871D2F2" ma:contentTypeVersion="18" ma:contentTypeDescription="Create a new document." ma:contentTypeScope="" ma:versionID="1764d186073dbe264657bb1222658007">
  <xsd:schema xmlns:xsd="http://www.w3.org/2001/XMLSchema" xmlns:xs="http://www.w3.org/2001/XMLSchema" xmlns:p="http://schemas.microsoft.com/office/2006/metadata/properties" xmlns:ns1="http://schemas.microsoft.com/sharepoint/v3" xmlns:ns2="e53abd66-9b7f-4853-8f92-82df188b3980" xmlns:ns3="25691755-8a73-4290-b619-c6fc7713f6e4" xmlns:ns4="46a8057b-96bc-4283-b0c3-369682a6a411" targetNamespace="http://schemas.microsoft.com/office/2006/metadata/properties" ma:root="true" ma:fieldsID="326399accacb3f6f006781839eec27eb" ns1:_="" ns2:_="" ns3:_="" ns4:_="">
    <xsd:import namespace="http://schemas.microsoft.com/sharepoint/v3"/>
    <xsd:import namespace="e53abd66-9b7f-4853-8f92-82df188b3980"/>
    <xsd:import namespace="25691755-8a73-4290-b619-c6fc7713f6e4"/>
    <xsd:import namespace="46a8057b-96bc-4283-b0c3-369682a6a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abd66-9b7f-4853-8f92-82df188b3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7a7b867-a534-49a9-850d-791d9738a7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91755-8a73-4290-b619-c6fc7713f6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8057b-96bc-4283-b0c3-369682a6a41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bb544b5-4045-469f-b689-2c0dd06bc9e9}" ma:internalName="TaxCatchAll" ma:showField="CatchAllData" ma:web="25691755-8a73-4290-b619-c6fc7713f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0B57C1-A6BD-4C0A-BFAB-2BF5869FDCB9}">
  <ds:schemaRefs>
    <ds:schemaRef ds:uri="25691755-8a73-4290-b619-c6fc7713f6e4"/>
    <ds:schemaRef ds:uri="http://schemas.microsoft.com/office/2006/metadata/properties"/>
    <ds:schemaRef ds:uri="http://purl.org/dc/dcmitype/"/>
    <ds:schemaRef ds:uri="http://www.w3.org/XML/1998/namespace"/>
    <ds:schemaRef ds:uri="46a8057b-96bc-4283-b0c3-369682a6a41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53abd66-9b7f-4853-8f92-82df188b3980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4279424-7538-4E03-B234-D5928A9D462F}">
  <ds:schemaRefs>
    <ds:schemaRef ds:uri="25691755-8a73-4290-b619-c6fc7713f6e4"/>
    <ds:schemaRef ds:uri="46a8057b-96bc-4283-b0c3-369682a6a411"/>
    <ds:schemaRef ds:uri="e53abd66-9b7f-4853-8f92-82df188b39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CAEC69-22F6-47F3-AED3-DEEA177E08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Microsoft Office PowerPoint</Application>
  <PresentationFormat>Widescreen</PresentationFormat>
  <Paragraphs>106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1_Office Theme</vt:lpstr>
      <vt:lpstr>H1: JULY - DEC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Diageo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H1: JULY - DEC</dc:title>
  <dc:creator>Roy Verdin</dc:creator>
  <cp:lastModifiedBy>Verdin, Roy</cp:lastModifiedBy>
  <cp:revision>3</cp:revision>
  <dcterms:created xsi:type="dcterms:W3CDTF">2024-01-11T19:34:00Z</dcterms:created>
  <dcterms:modified xsi:type="dcterms:W3CDTF">2024-07-10T19:32:25Z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c77bae-9cad-4b1a-aac3-2a4ad557d70b_Enabled">
    <vt:lpwstr>true</vt:lpwstr>
  </property>
  <property fmtid="{D5CDD505-2E9C-101B-9397-08002B2CF9AE}" pid="3" name="MSIP_Label_a7c77bae-9cad-4b1a-aac3-2a4ad557d70b_SetDate">
    <vt:lpwstr>2024-01-11T19:37:37Z</vt:lpwstr>
  </property>
  <property fmtid="{D5CDD505-2E9C-101B-9397-08002B2CF9AE}" pid="4" name="MSIP_Label_a7c77bae-9cad-4b1a-aac3-2a4ad557d70b_Method">
    <vt:lpwstr>Privileged</vt:lpwstr>
  </property>
  <property fmtid="{D5CDD505-2E9C-101B-9397-08002B2CF9AE}" pid="5" name="MSIP_Label_a7c77bae-9cad-4b1a-aac3-2a4ad557d70b_Name">
    <vt:lpwstr>General</vt:lpwstr>
  </property>
  <property fmtid="{D5CDD505-2E9C-101B-9397-08002B2CF9AE}" pid="6" name="MSIP_Label_a7c77bae-9cad-4b1a-aac3-2a4ad557d70b_SiteId">
    <vt:lpwstr>88ed286b-88d8-4faf-918f-883d693321ae</vt:lpwstr>
  </property>
  <property fmtid="{D5CDD505-2E9C-101B-9397-08002B2CF9AE}" pid="7" name="MSIP_Label_a7c77bae-9cad-4b1a-aac3-2a4ad557d70b_ActionId">
    <vt:lpwstr>038a678e-ca5b-4c4a-a1fe-197bafd28d6c</vt:lpwstr>
  </property>
  <property fmtid="{D5CDD505-2E9C-101B-9397-08002B2CF9AE}" pid="8" name="MSIP_Label_a7c77bae-9cad-4b1a-aac3-2a4ad557d70b_ContentBits">
    <vt:lpwstr>0</vt:lpwstr>
  </property>
  <property fmtid="{D5CDD505-2E9C-101B-9397-08002B2CF9AE}" pid="9" name="ContentTypeId">
    <vt:lpwstr>0x01010090FF89AF5AC4374A8F4E9CA58871D2F2</vt:lpwstr>
  </property>
  <property fmtid="{D5CDD505-2E9C-101B-9397-08002B2CF9AE}" pid="10" name="MediaServiceImageTags">
    <vt:lpwstr/>
  </property>
</Properties>
</file>