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1"/>
  </p:notesMasterIdLst>
  <p:handoutMasterIdLst>
    <p:handoutMasterId r:id="rId92"/>
  </p:handoutMasterIdLst>
  <p:sldIdLst>
    <p:sldId id="281" r:id="rId2"/>
    <p:sldId id="282" r:id="rId3"/>
    <p:sldId id="288" r:id="rId4"/>
    <p:sldId id="309" r:id="rId5"/>
    <p:sldId id="326" r:id="rId6"/>
    <p:sldId id="290" r:id="rId7"/>
    <p:sldId id="351" r:id="rId8"/>
    <p:sldId id="352" r:id="rId9"/>
    <p:sldId id="310" r:id="rId10"/>
    <p:sldId id="327" r:id="rId11"/>
    <p:sldId id="330" r:id="rId12"/>
    <p:sldId id="311" r:id="rId13"/>
    <p:sldId id="331" r:id="rId14"/>
    <p:sldId id="328" r:id="rId15"/>
    <p:sldId id="283" r:id="rId16"/>
    <p:sldId id="291" r:id="rId17"/>
    <p:sldId id="312" r:id="rId18"/>
    <p:sldId id="329" r:id="rId19"/>
    <p:sldId id="292" r:id="rId20"/>
    <p:sldId id="313" r:id="rId21"/>
    <p:sldId id="333" r:id="rId22"/>
    <p:sldId id="314" r:id="rId23"/>
    <p:sldId id="334" r:id="rId24"/>
    <p:sldId id="332" r:id="rId25"/>
    <p:sldId id="284" r:id="rId26"/>
    <p:sldId id="293" r:id="rId27"/>
    <p:sldId id="294" r:id="rId28"/>
    <p:sldId id="335" r:id="rId29"/>
    <p:sldId id="336" r:id="rId30"/>
    <p:sldId id="295" r:id="rId31"/>
    <p:sldId id="316" r:id="rId32"/>
    <p:sldId id="337" r:id="rId33"/>
    <p:sldId id="296" r:id="rId34"/>
    <p:sldId id="339" r:id="rId35"/>
    <p:sldId id="338" r:id="rId36"/>
    <p:sldId id="340" r:id="rId37"/>
    <p:sldId id="285" r:id="rId38"/>
    <p:sldId id="305" r:id="rId39"/>
    <p:sldId id="306" r:id="rId40"/>
    <p:sldId id="318" r:id="rId41"/>
    <p:sldId id="362" r:id="rId42"/>
    <p:sldId id="363" r:id="rId43"/>
    <p:sldId id="303" r:id="rId44"/>
    <p:sldId id="319" r:id="rId45"/>
    <p:sldId id="364" r:id="rId46"/>
    <p:sldId id="365" r:id="rId47"/>
    <p:sldId id="297" r:id="rId48"/>
    <p:sldId id="341" r:id="rId49"/>
    <p:sldId id="366" r:id="rId50"/>
    <p:sldId id="367" r:id="rId51"/>
    <p:sldId id="354" r:id="rId52"/>
    <p:sldId id="286" r:id="rId53"/>
    <p:sldId id="298" r:id="rId54"/>
    <p:sldId id="321" r:id="rId55"/>
    <p:sldId id="299" r:id="rId56"/>
    <p:sldId id="322" r:id="rId57"/>
    <p:sldId id="368" r:id="rId58"/>
    <p:sldId id="369" r:id="rId59"/>
    <p:sldId id="301" r:id="rId60"/>
    <p:sldId id="344" r:id="rId61"/>
    <p:sldId id="370" r:id="rId62"/>
    <p:sldId id="371" r:id="rId63"/>
    <p:sldId id="287" r:id="rId64"/>
    <p:sldId id="347" r:id="rId65"/>
    <p:sldId id="355" r:id="rId66"/>
    <p:sldId id="356" r:id="rId67"/>
    <p:sldId id="357" r:id="rId68"/>
    <p:sldId id="384" r:id="rId69"/>
    <p:sldId id="383" r:id="rId70"/>
    <p:sldId id="289" r:id="rId71"/>
    <p:sldId id="385" r:id="rId72"/>
    <p:sldId id="358" r:id="rId73"/>
    <p:sldId id="386" r:id="rId74"/>
    <p:sldId id="359" r:id="rId75"/>
    <p:sldId id="387" r:id="rId76"/>
    <p:sldId id="388" r:id="rId77"/>
    <p:sldId id="360" r:id="rId78"/>
    <p:sldId id="361" r:id="rId79"/>
    <p:sldId id="372" r:id="rId80"/>
    <p:sldId id="373" r:id="rId81"/>
    <p:sldId id="374" r:id="rId82"/>
    <p:sldId id="375" r:id="rId83"/>
    <p:sldId id="376" r:id="rId84"/>
    <p:sldId id="377" r:id="rId85"/>
    <p:sldId id="378" r:id="rId86"/>
    <p:sldId id="379" r:id="rId87"/>
    <p:sldId id="380" r:id="rId88"/>
    <p:sldId id="381" r:id="rId89"/>
    <p:sldId id="280" r:id="rId9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969"/>
    <a:srgbClr val="FF6D6D"/>
    <a:srgbClr val="82BC00"/>
    <a:srgbClr val="646569"/>
    <a:srgbClr val="221E1F"/>
    <a:srgbClr val="FFFFFF"/>
    <a:srgbClr val="323F48"/>
    <a:srgbClr val="262F38"/>
    <a:srgbClr val="969635"/>
    <a:srgbClr val="01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793" autoAdjust="0"/>
    <p:restoredTop sz="94694"/>
  </p:normalViewPr>
  <p:slideViewPr>
    <p:cSldViewPr snapToGrid="0" snapToObjects="1">
      <p:cViewPr varScale="1">
        <p:scale>
          <a:sx n="150" d="100"/>
          <a:sy n="150" d="100"/>
        </p:scale>
        <p:origin x="2238" y="10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napToObjects="1" showGuides="1">
      <p:cViewPr varScale="1">
        <p:scale>
          <a:sx n="118" d="100"/>
          <a:sy n="118" d="100"/>
        </p:scale>
        <p:origin x="3448" y="21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notesMaster" Target="notesMasters/notesMaster1.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E639A34-9AD2-CC47-9757-C8DBA4FE6343}" type="datetimeFigureOut">
              <a:rPr lang="en-US" smtClean="0"/>
              <a:t>5/13/2025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F716A52-9BEA-D644-8957-4CAABB4C2CDD}" type="slidenum">
              <a:rPr lang="en-US" smtClean="0"/>
              <a:t>‹#›</a:t>
            </a:fld>
            <a:endParaRPr lang="en-US"/>
          </a:p>
        </p:txBody>
      </p:sp>
    </p:spTree>
    <p:extLst>
      <p:ext uri="{BB962C8B-B14F-4D97-AF65-F5344CB8AC3E}">
        <p14:creationId xmlns:p14="http://schemas.microsoft.com/office/powerpoint/2010/main" val="121888477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A834CFF-048F-9C44-89E9-6229A9944BEF}" type="datetimeFigureOut">
              <a:rPr lang="en-US" smtClean="0"/>
              <a:t>5/13/2025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5C5181C-C4F0-ED46-83AE-3A2F036B7BDC}" type="slidenum">
              <a:rPr lang="en-US" smtClean="0"/>
              <a:t>‹#›</a:t>
            </a:fld>
            <a:endParaRPr lang="en-US"/>
          </a:p>
        </p:txBody>
      </p:sp>
    </p:spTree>
    <p:extLst>
      <p:ext uri="{BB962C8B-B14F-4D97-AF65-F5344CB8AC3E}">
        <p14:creationId xmlns:p14="http://schemas.microsoft.com/office/powerpoint/2010/main" val="2761800479"/>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5C5181C-C4F0-ED46-83AE-3A2F036B7BDC}" type="slidenum">
              <a:rPr lang="en-US" smtClean="0"/>
              <a:t>3</a:t>
            </a:fld>
            <a:endParaRPr lang="en-US"/>
          </a:p>
        </p:txBody>
      </p:sp>
    </p:spTree>
    <p:extLst>
      <p:ext uri="{BB962C8B-B14F-4D97-AF65-F5344CB8AC3E}">
        <p14:creationId xmlns:p14="http://schemas.microsoft.com/office/powerpoint/2010/main" val="612949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B750BD-4A0A-BE6B-8756-9D4C72DC52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4B53DC-9F36-E674-FD43-6B2C6409B3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BD4595-5F46-6991-D70C-638DCBD5418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F57CBE8-CAA8-E1CD-FC26-0DC46C36C20F}"/>
              </a:ext>
            </a:extLst>
          </p:cNvPr>
          <p:cNvSpPr>
            <a:spLocks noGrp="1"/>
          </p:cNvSpPr>
          <p:nvPr>
            <p:ph type="sldNum" sz="quarter" idx="5"/>
          </p:nvPr>
        </p:nvSpPr>
        <p:spPr/>
        <p:txBody>
          <a:bodyPr/>
          <a:lstStyle/>
          <a:p>
            <a:fld id="{C5C5181C-C4F0-ED46-83AE-3A2F036B7BDC}" type="slidenum">
              <a:rPr lang="en-US" smtClean="0"/>
              <a:t>41</a:t>
            </a:fld>
            <a:endParaRPr lang="en-US"/>
          </a:p>
        </p:txBody>
      </p:sp>
    </p:spTree>
    <p:extLst>
      <p:ext uri="{BB962C8B-B14F-4D97-AF65-F5344CB8AC3E}">
        <p14:creationId xmlns:p14="http://schemas.microsoft.com/office/powerpoint/2010/main" val="12340817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1FE7E8-5AEE-23A7-D36C-10A07A2205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AB4481-87E1-B72D-BD4E-AB104F7A54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BA234F-71AE-57EB-E95B-9C338E003EE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5920681-3DB1-EF3E-002F-5B1D17739590}"/>
              </a:ext>
            </a:extLst>
          </p:cNvPr>
          <p:cNvSpPr>
            <a:spLocks noGrp="1"/>
          </p:cNvSpPr>
          <p:nvPr>
            <p:ph type="sldNum" sz="quarter" idx="5"/>
          </p:nvPr>
        </p:nvSpPr>
        <p:spPr/>
        <p:txBody>
          <a:bodyPr/>
          <a:lstStyle/>
          <a:p>
            <a:fld id="{C5C5181C-C4F0-ED46-83AE-3A2F036B7BDC}" type="slidenum">
              <a:rPr lang="en-US" smtClean="0"/>
              <a:t>42</a:t>
            </a:fld>
            <a:endParaRPr lang="en-US"/>
          </a:p>
        </p:txBody>
      </p:sp>
    </p:spTree>
    <p:extLst>
      <p:ext uri="{BB962C8B-B14F-4D97-AF65-F5344CB8AC3E}">
        <p14:creationId xmlns:p14="http://schemas.microsoft.com/office/powerpoint/2010/main" val="28319077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B559C4-6740-34CE-6362-0DAE347116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8EA6B3-3919-32F4-8333-520FE5CA53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C44C29-7380-03D8-D99C-E9E202019EB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5AA3D0D-F474-EB39-D4EA-DB23A273D949}"/>
              </a:ext>
            </a:extLst>
          </p:cNvPr>
          <p:cNvSpPr>
            <a:spLocks noGrp="1"/>
          </p:cNvSpPr>
          <p:nvPr>
            <p:ph type="sldNum" sz="quarter" idx="5"/>
          </p:nvPr>
        </p:nvSpPr>
        <p:spPr/>
        <p:txBody>
          <a:bodyPr/>
          <a:lstStyle/>
          <a:p>
            <a:fld id="{C5C5181C-C4F0-ED46-83AE-3A2F036B7BDC}" type="slidenum">
              <a:rPr lang="en-US" smtClean="0"/>
              <a:t>43</a:t>
            </a:fld>
            <a:endParaRPr lang="en-US"/>
          </a:p>
        </p:txBody>
      </p:sp>
    </p:spTree>
    <p:extLst>
      <p:ext uri="{BB962C8B-B14F-4D97-AF65-F5344CB8AC3E}">
        <p14:creationId xmlns:p14="http://schemas.microsoft.com/office/powerpoint/2010/main" val="27616074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B559C4-6740-34CE-6362-0DAE347116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8EA6B3-3919-32F4-8333-520FE5CA53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C44C29-7380-03D8-D99C-E9E202019EB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5AA3D0D-F474-EB39-D4EA-DB23A273D949}"/>
              </a:ext>
            </a:extLst>
          </p:cNvPr>
          <p:cNvSpPr>
            <a:spLocks noGrp="1"/>
          </p:cNvSpPr>
          <p:nvPr>
            <p:ph type="sldNum" sz="quarter" idx="5"/>
          </p:nvPr>
        </p:nvSpPr>
        <p:spPr/>
        <p:txBody>
          <a:bodyPr/>
          <a:lstStyle/>
          <a:p>
            <a:fld id="{C5C5181C-C4F0-ED46-83AE-3A2F036B7BDC}" type="slidenum">
              <a:rPr lang="en-US" smtClean="0"/>
              <a:t>44</a:t>
            </a:fld>
            <a:endParaRPr lang="en-US"/>
          </a:p>
        </p:txBody>
      </p:sp>
    </p:spTree>
    <p:extLst>
      <p:ext uri="{BB962C8B-B14F-4D97-AF65-F5344CB8AC3E}">
        <p14:creationId xmlns:p14="http://schemas.microsoft.com/office/powerpoint/2010/main" val="13651245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DCD1AF-FF1C-9E44-DB78-942839E084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C36136-539B-75F2-47A7-C9FA96AC53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55A0A8-2B01-8515-257D-BDA8D5605D7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7AEE9A6-89BE-B44A-A645-09F6AA5D5C8B}"/>
              </a:ext>
            </a:extLst>
          </p:cNvPr>
          <p:cNvSpPr>
            <a:spLocks noGrp="1"/>
          </p:cNvSpPr>
          <p:nvPr>
            <p:ph type="sldNum" sz="quarter" idx="5"/>
          </p:nvPr>
        </p:nvSpPr>
        <p:spPr/>
        <p:txBody>
          <a:bodyPr/>
          <a:lstStyle/>
          <a:p>
            <a:fld id="{C5C5181C-C4F0-ED46-83AE-3A2F036B7BDC}" type="slidenum">
              <a:rPr lang="en-US" smtClean="0"/>
              <a:t>45</a:t>
            </a:fld>
            <a:endParaRPr lang="en-US"/>
          </a:p>
        </p:txBody>
      </p:sp>
    </p:spTree>
    <p:extLst>
      <p:ext uri="{BB962C8B-B14F-4D97-AF65-F5344CB8AC3E}">
        <p14:creationId xmlns:p14="http://schemas.microsoft.com/office/powerpoint/2010/main" val="39797371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8D1DFE-F630-BBCB-4E53-CCA2146EC9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6C31E8-EDF5-5AFD-C062-0BB01D9CC3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B78171-26DB-738E-4B74-0DDC4F70E0F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B239480-3A0A-C7FF-79D2-3E8A00383347}"/>
              </a:ext>
            </a:extLst>
          </p:cNvPr>
          <p:cNvSpPr>
            <a:spLocks noGrp="1"/>
          </p:cNvSpPr>
          <p:nvPr>
            <p:ph type="sldNum" sz="quarter" idx="5"/>
          </p:nvPr>
        </p:nvSpPr>
        <p:spPr/>
        <p:txBody>
          <a:bodyPr/>
          <a:lstStyle/>
          <a:p>
            <a:fld id="{C5C5181C-C4F0-ED46-83AE-3A2F036B7BDC}" type="slidenum">
              <a:rPr lang="en-US" smtClean="0"/>
              <a:t>46</a:t>
            </a:fld>
            <a:endParaRPr lang="en-US"/>
          </a:p>
        </p:txBody>
      </p:sp>
    </p:spTree>
    <p:extLst>
      <p:ext uri="{BB962C8B-B14F-4D97-AF65-F5344CB8AC3E}">
        <p14:creationId xmlns:p14="http://schemas.microsoft.com/office/powerpoint/2010/main" val="1224602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8D9957-7A72-56EC-04F8-CBFFD276E2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0C2F02-3FA9-2CBE-6D2C-D0399B4305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3E3451-5FA1-180E-AF3F-DB1D6700CC2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1A022C9-2FD9-120C-06DF-F9C3D0114CE0}"/>
              </a:ext>
            </a:extLst>
          </p:cNvPr>
          <p:cNvSpPr>
            <a:spLocks noGrp="1"/>
          </p:cNvSpPr>
          <p:nvPr>
            <p:ph type="sldNum" sz="quarter" idx="5"/>
          </p:nvPr>
        </p:nvSpPr>
        <p:spPr/>
        <p:txBody>
          <a:bodyPr/>
          <a:lstStyle/>
          <a:p>
            <a:fld id="{C5C5181C-C4F0-ED46-83AE-3A2F036B7BDC}" type="slidenum">
              <a:rPr lang="en-US" smtClean="0"/>
              <a:t>4</a:t>
            </a:fld>
            <a:endParaRPr lang="en-US"/>
          </a:p>
        </p:txBody>
      </p:sp>
    </p:spTree>
    <p:extLst>
      <p:ext uri="{BB962C8B-B14F-4D97-AF65-F5344CB8AC3E}">
        <p14:creationId xmlns:p14="http://schemas.microsoft.com/office/powerpoint/2010/main" val="24650013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5B3B66-1A93-2B1F-EF8C-58F336B9F5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E5DD89-EF15-431F-07A2-AB48BBEB83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DCE7A6-E1D6-8FAE-A652-374B87AB23A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8DF87F4-6221-D53D-D8B8-49E6A60F7B4C}"/>
              </a:ext>
            </a:extLst>
          </p:cNvPr>
          <p:cNvSpPr>
            <a:spLocks noGrp="1"/>
          </p:cNvSpPr>
          <p:nvPr>
            <p:ph type="sldNum" sz="quarter" idx="5"/>
          </p:nvPr>
        </p:nvSpPr>
        <p:spPr/>
        <p:txBody>
          <a:bodyPr/>
          <a:lstStyle/>
          <a:p>
            <a:fld id="{C5C5181C-C4F0-ED46-83AE-3A2F036B7BDC}" type="slidenum">
              <a:rPr lang="en-US" smtClean="0"/>
              <a:t>5</a:t>
            </a:fld>
            <a:endParaRPr lang="en-US"/>
          </a:p>
        </p:txBody>
      </p:sp>
    </p:spTree>
    <p:extLst>
      <p:ext uri="{BB962C8B-B14F-4D97-AF65-F5344CB8AC3E}">
        <p14:creationId xmlns:p14="http://schemas.microsoft.com/office/powerpoint/2010/main" val="8345222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FE2304-4534-C053-B5D8-AAA1045B8F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759293-739B-60D7-9B4A-5A0881BDC3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95DD33D-758B-D45F-4C23-22C00279CEA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7350072-1F6C-031E-D424-996384F43E3A}"/>
              </a:ext>
            </a:extLst>
          </p:cNvPr>
          <p:cNvSpPr>
            <a:spLocks noGrp="1"/>
          </p:cNvSpPr>
          <p:nvPr>
            <p:ph type="sldNum" sz="quarter" idx="5"/>
          </p:nvPr>
        </p:nvSpPr>
        <p:spPr/>
        <p:txBody>
          <a:bodyPr/>
          <a:lstStyle/>
          <a:p>
            <a:fld id="{C5C5181C-C4F0-ED46-83AE-3A2F036B7BDC}" type="slidenum">
              <a:rPr lang="en-US" smtClean="0"/>
              <a:t>33</a:t>
            </a:fld>
            <a:endParaRPr lang="en-US"/>
          </a:p>
        </p:txBody>
      </p:sp>
    </p:spTree>
    <p:extLst>
      <p:ext uri="{BB962C8B-B14F-4D97-AF65-F5344CB8AC3E}">
        <p14:creationId xmlns:p14="http://schemas.microsoft.com/office/powerpoint/2010/main" val="18163939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FE2304-4534-C053-B5D8-AAA1045B8F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759293-739B-60D7-9B4A-5A0881BDC3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95DD33D-758B-D45F-4C23-22C00279CEA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7350072-1F6C-031E-D424-996384F43E3A}"/>
              </a:ext>
            </a:extLst>
          </p:cNvPr>
          <p:cNvSpPr>
            <a:spLocks noGrp="1"/>
          </p:cNvSpPr>
          <p:nvPr>
            <p:ph type="sldNum" sz="quarter" idx="5"/>
          </p:nvPr>
        </p:nvSpPr>
        <p:spPr/>
        <p:txBody>
          <a:bodyPr/>
          <a:lstStyle/>
          <a:p>
            <a:fld id="{C5C5181C-C4F0-ED46-83AE-3A2F036B7BDC}" type="slidenum">
              <a:rPr lang="en-US" smtClean="0"/>
              <a:t>34</a:t>
            </a:fld>
            <a:endParaRPr lang="en-US"/>
          </a:p>
        </p:txBody>
      </p:sp>
    </p:spTree>
    <p:extLst>
      <p:ext uri="{BB962C8B-B14F-4D97-AF65-F5344CB8AC3E}">
        <p14:creationId xmlns:p14="http://schemas.microsoft.com/office/powerpoint/2010/main" val="1792142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FD7F9B-5F12-3873-A511-ACA204FBAD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58EABC-2B85-4DBC-6241-F594176822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0323AD-7291-74FE-29BD-8026FCCEE07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AF84CB0-D7D4-DF55-01D4-34CAC23E6877}"/>
              </a:ext>
            </a:extLst>
          </p:cNvPr>
          <p:cNvSpPr>
            <a:spLocks noGrp="1"/>
          </p:cNvSpPr>
          <p:nvPr>
            <p:ph type="sldNum" sz="quarter" idx="5"/>
          </p:nvPr>
        </p:nvSpPr>
        <p:spPr/>
        <p:txBody>
          <a:bodyPr/>
          <a:lstStyle/>
          <a:p>
            <a:fld id="{C5C5181C-C4F0-ED46-83AE-3A2F036B7BDC}" type="slidenum">
              <a:rPr lang="en-US" smtClean="0"/>
              <a:t>35</a:t>
            </a:fld>
            <a:endParaRPr lang="en-US"/>
          </a:p>
        </p:txBody>
      </p:sp>
    </p:spTree>
    <p:extLst>
      <p:ext uri="{BB962C8B-B14F-4D97-AF65-F5344CB8AC3E}">
        <p14:creationId xmlns:p14="http://schemas.microsoft.com/office/powerpoint/2010/main" val="38799155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FD7F9B-5F12-3873-A511-ACA204FBAD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58EABC-2B85-4DBC-6241-F594176822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0323AD-7291-74FE-29BD-8026FCCEE07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AF84CB0-D7D4-DF55-01D4-34CAC23E6877}"/>
              </a:ext>
            </a:extLst>
          </p:cNvPr>
          <p:cNvSpPr>
            <a:spLocks noGrp="1"/>
          </p:cNvSpPr>
          <p:nvPr>
            <p:ph type="sldNum" sz="quarter" idx="5"/>
          </p:nvPr>
        </p:nvSpPr>
        <p:spPr/>
        <p:txBody>
          <a:bodyPr/>
          <a:lstStyle/>
          <a:p>
            <a:fld id="{C5C5181C-C4F0-ED46-83AE-3A2F036B7BDC}" type="slidenum">
              <a:rPr lang="en-US" smtClean="0"/>
              <a:t>36</a:t>
            </a:fld>
            <a:endParaRPr lang="en-US"/>
          </a:p>
        </p:txBody>
      </p:sp>
    </p:spTree>
    <p:extLst>
      <p:ext uri="{BB962C8B-B14F-4D97-AF65-F5344CB8AC3E}">
        <p14:creationId xmlns:p14="http://schemas.microsoft.com/office/powerpoint/2010/main" val="1945658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5C5181C-C4F0-ED46-83AE-3A2F036B7BDC}" type="slidenum">
              <a:rPr lang="en-US" smtClean="0"/>
              <a:t>38</a:t>
            </a:fld>
            <a:endParaRPr lang="en-US"/>
          </a:p>
        </p:txBody>
      </p:sp>
    </p:spTree>
    <p:extLst>
      <p:ext uri="{BB962C8B-B14F-4D97-AF65-F5344CB8AC3E}">
        <p14:creationId xmlns:p14="http://schemas.microsoft.com/office/powerpoint/2010/main" val="27464062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5C5181C-C4F0-ED46-83AE-3A2F036B7BDC}" type="slidenum">
              <a:rPr lang="en-US" smtClean="0"/>
              <a:t>40</a:t>
            </a:fld>
            <a:endParaRPr lang="en-US"/>
          </a:p>
        </p:txBody>
      </p:sp>
    </p:spTree>
    <p:extLst>
      <p:ext uri="{BB962C8B-B14F-4D97-AF65-F5344CB8AC3E}">
        <p14:creationId xmlns:p14="http://schemas.microsoft.com/office/powerpoint/2010/main" val="287955088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36" name="Picture 35"/>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4111"/>
            <a:ext cx="8767367" cy="6853889"/>
          </a:xfrm>
          <a:prstGeom prst="rect">
            <a:avLst/>
          </a:prstGeom>
        </p:spPr>
      </p:pic>
      <p:grpSp>
        <p:nvGrpSpPr>
          <p:cNvPr id="5" name="Group 4">
            <a:extLst>
              <a:ext uri="{FF2B5EF4-FFF2-40B4-BE49-F238E27FC236}">
                <a16:creationId xmlns:a16="http://schemas.microsoft.com/office/drawing/2014/main" id="{B6694B22-7C58-490A-9138-12C2251DEEF3}"/>
              </a:ext>
            </a:extLst>
          </p:cNvPr>
          <p:cNvGrpSpPr/>
          <p:nvPr userDrawn="1"/>
        </p:nvGrpSpPr>
        <p:grpSpPr>
          <a:xfrm>
            <a:off x="4986882" y="0"/>
            <a:ext cx="4157118" cy="6858000"/>
            <a:chOff x="4986882" y="0"/>
            <a:chExt cx="4157118" cy="6858000"/>
          </a:xfrm>
        </p:grpSpPr>
        <p:sp>
          <p:nvSpPr>
            <p:cNvPr id="38" name="Freeform 6">
              <a:extLst>
                <a:ext uri="{FF2B5EF4-FFF2-40B4-BE49-F238E27FC236}">
                  <a16:creationId xmlns:a16="http://schemas.microsoft.com/office/drawing/2014/main" id="{633F57B4-1923-4B1F-B865-030D55C7EF6A}"/>
                </a:ext>
              </a:extLst>
            </p:cNvPr>
            <p:cNvSpPr>
              <a:spLocks/>
            </p:cNvSpPr>
            <p:nvPr userDrawn="1"/>
          </p:nvSpPr>
          <p:spPr bwMode="auto">
            <a:xfrm>
              <a:off x="4986882" y="0"/>
              <a:ext cx="3946184" cy="6858000"/>
            </a:xfrm>
            <a:custGeom>
              <a:avLst/>
              <a:gdLst>
                <a:gd name="T0" fmla="*/ 1643 w 2228"/>
                <a:gd name="T1" fmla="*/ 0 h 3872"/>
                <a:gd name="T2" fmla="*/ 2228 w 2228"/>
                <a:gd name="T3" fmla="*/ 0 h 3872"/>
                <a:gd name="T4" fmla="*/ 2228 w 2228"/>
                <a:gd name="T5" fmla="*/ 3872 h 3872"/>
                <a:gd name="T6" fmla="*/ 0 w 2228"/>
                <a:gd name="T7" fmla="*/ 3872 h 3872"/>
                <a:gd name="T8" fmla="*/ 1643 w 2228"/>
                <a:gd name="T9" fmla="*/ 0 h 3872"/>
              </a:gdLst>
              <a:ahLst/>
              <a:cxnLst>
                <a:cxn ang="0">
                  <a:pos x="T0" y="T1"/>
                </a:cxn>
                <a:cxn ang="0">
                  <a:pos x="T2" y="T3"/>
                </a:cxn>
                <a:cxn ang="0">
                  <a:pos x="T4" y="T5"/>
                </a:cxn>
                <a:cxn ang="0">
                  <a:pos x="T6" y="T7"/>
                </a:cxn>
                <a:cxn ang="0">
                  <a:pos x="T8" y="T9"/>
                </a:cxn>
              </a:cxnLst>
              <a:rect l="0" t="0" r="r" b="b"/>
              <a:pathLst>
                <a:path w="2228" h="3872">
                  <a:moveTo>
                    <a:pt x="1643" y="0"/>
                  </a:moveTo>
                  <a:lnTo>
                    <a:pt x="2228" y="0"/>
                  </a:lnTo>
                  <a:lnTo>
                    <a:pt x="2228" y="3872"/>
                  </a:lnTo>
                  <a:lnTo>
                    <a:pt x="0" y="3872"/>
                  </a:lnTo>
                  <a:lnTo>
                    <a:pt x="1643" y="0"/>
                  </a:lnTo>
                  <a:close/>
                </a:path>
              </a:pathLst>
            </a:custGeom>
            <a:solidFill>
              <a:srgbClr val="82BC00">
                <a:alpha val="80000"/>
              </a:srgbClr>
            </a:solidFill>
            <a:ln>
              <a:noFill/>
            </a:ln>
          </p:spPr>
          <p:txBody>
            <a:bodyPr vert="horz" wrap="square" lIns="91440" tIns="45720" rIns="91440" bIns="45720" numCol="1" anchor="t" anchorCtr="0" compatLnSpc="1">
              <a:prstTxWarp prst="textNoShape">
                <a:avLst/>
              </a:prstTxWarp>
            </a:bodyPr>
            <a:lstStyle/>
            <a:p>
              <a:endParaRPr lang="en-US"/>
            </a:p>
          </p:txBody>
        </p:sp>
        <p:sp>
          <p:nvSpPr>
            <p:cNvPr id="39" name="Freeform 6">
              <a:extLst>
                <a:ext uri="{FF2B5EF4-FFF2-40B4-BE49-F238E27FC236}">
                  <a16:creationId xmlns:a16="http://schemas.microsoft.com/office/drawing/2014/main" id="{633F57B4-1923-4B1F-B865-030D55C7EF6A}"/>
                </a:ext>
              </a:extLst>
            </p:cNvPr>
            <p:cNvSpPr>
              <a:spLocks/>
            </p:cNvSpPr>
            <p:nvPr userDrawn="1"/>
          </p:nvSpPr>
          <p:spPr bwMode="auto">
            <a:xfrm>
              <a:off x="5197816" y="0"/>
              <a:ext cx="3946184" cy="6858000"/>
            </a:xfrm>
            <a:custGeom>
              <a:avLst/>
              <a:gdLst>
                <a:gd name="T0" fmla="*/ 1643 w 2228"/>
                <a:gd name="T1" fmla="*/ 0 h 3872"/>
                <a:gd name="T2" fmla="*/ 2228 w 2228"/>
                <a:gd name="T3" fmla="*/ 0 h 3872"/>
                <a:gd name="T4" fmla="*/ 2228 w 2228"/>
                <a:gd name="T5" fmla="*/ 3872 h 3872"/>
                <a:gd name="T6" fmla="*/ 0 w 2228"/>
                <a:gd name="T7" fmla="*/ 3872 h 3872"/>
                <a:gd name="T8" fmla="*/ 1643 w 2228"/>
                <a:gd name="T9" fmla="*/ 0 h 3872"/>
              </a:gdLst>
              <a:ahLst/>
              <a:cxnLst>
                <a:cxn ang="0">
                  <a:pos x="T0" y="T1"/>
                </a:cxn>
                <a:cxn ang="0">
                  <a:pos x="T2" y="T3"/>
                </a:cxn>
                <a:cxn ang="0">
                  <a:pos x="T4" y="T5"/>
                </a:cxn>
                <a:cxn ang="0">
                  <a:pos x="T6" y="T7"/>
                </a:cxn>
                <a:cxn ang="0">
                  <a:pos x="T8" y="T9"/>
                </a:cxn>
              </a:cxnLst>
              <a:rect l="0" t="0" r="r" b="b"/>
              <a:pathLst>
                <a:path w="2228" h="3872">
                  <a:moveTo>
                    <a:pt x="1643" y="0"/>
                  </a:moveTo>
                  <a:lnTo>
                    <a:pt x="2228" y="0"/>
                  </a:lnTo>
                  <a:lnTo>
                    <a:pt x="2228" y="3872"/>
                  </a:lnTo>
                  <a:lnTo>
                    <a:pt x="0" y="3872"/>
                  </a:lnTo>
                  <a:lnTo>
                    <a:pt x="1643" y="0"/>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4" name="Group 3">
            <a:extLst>
              <a:ext uri="{FF2B5EF4-FFF2-40B4-BE49-F238E27FC236}">
                <a16:creationId xmlns:a16="http://schemas.microsoft.com/office/drawing/2014/main" id="{B9566FC1-F7DB-464D-B426-AC5006FDFBCF}"/>
              </a:ext>
            </a:extLst>
          </p:cNvPr>
          <p:cNvGrpSpPr/>
          <p:nvPr userDrawn="1"/>
        </p:nvGrpSpPr>
        <p:grpSpPr>
          <a:xfrm>
            <a:off x="6484734" y="5035816"/>
            <a:ext cx="2117725" cy="555246"/>
            <a:chOff x="1368318" y="1133978"/>
            <a:chExt cx="4794905" cy="1257175"/>
          </a:xfrm>
        </p:grpSpPr>
        <p:grpSp>
          <p:nvGrpSpPr>
            <p:cNvPr id="3" name="Group 2">
              <a:extLst>
                <a:ext uri="{FF2B5EF4-FFF2-40B4-BE49-F238E27FC236}">
                  <a16:creationId xmlns:a16="http://schemas.microsoft.com/office/drawing/2014/main" id="{3CD4E684-10EA-4358-8BA0-396529218ECA}"/>
                </a:ext>
              </a:extLst>
            </p:cNvPr>
            <p:cNvGrpSpPr/>
            <p:nvPr userDrawn="1"/>
          </p:nvGrpSpPr>
          <p:grpSpPr>
            <a:xfrm>
              <a:off x="1372728" y="1133978"/>
              <a:ext cx="4790495" cy="1257174"/>
              <a:chOff x="1372728" y="1133978"/>
              <a:chExt cx="4790495" cy="1257174"/>
            </a:xfrm>
          </p:grpSpPr>
          <p:sp>
            <p:nvSpPr>
              <p:cNvPr id="79" name="Freeform 235">
                <a:extLst>
                  <a:ext uri="{FF2B5EF4-FFF2-40B4-BE49-F238E27FC236}">
                    <a16:creationId xmlns:a16="http://schemas.microsoft.com/office/drawing/2014/main" id="{7F8B8FB8-0611-4903-8E7B-6FE2E36E4F45}"/>
                  </a:ext>
                </a:extLst>
              </p:cNvPr>
              <p:cNvSpPr>
                <a:spLocks noEditPoints="1"/>
              </p:cNvSpPr>
              <p:nvPr/>
            </p:nvSpPr>
            <p:spPr bwMode="auto">
              <a:xfrm>
                <a:off x="1372728" y="1151622"/>
                <a:ext cx="864582" cy="899872"/>
              </a:xfrm>
              <a:custGeom>
                <a:avLst/>
                <a:gdLst>
                  <a:gd name="T0" fmla="*/ 0 w 247"/>
                  <a:gd name="T1" fmla="*/ 0 h 263"/>
                  <a:gd name="T2" fmla="*/ 147 w 247"/>
                  <a:gd name="T3" fmla="*/ 0 h 263"/>
                  <a:gd name="T4" fmla="*/ 222 w 247"/>
                  <a:gd name="T5" fmla="*/ 23 h 263"/>
                  <a:gd name="T6" fmla="*/ 238 w 247"/>
                  <a:gd name="T7" fmla="*/ 64 h 263"/>
                  <a:gd name="T8" fmla="*/ 238 w 247"/>
                  <a:gd name="T9" fmla="*/ 65 h 263"/>
                  <a:gd name="T10" fmla="*/ 191 w 247"/>
                  <a:gd name="T11" fmla="*/ 125 h 263"/>
                  <a:gd name="T12" fmla="*/ 247 w 247"/>
                  <a:gd name="T13" fmla="*/ 189 h 263"/>
                  <a:gd name="T14" fmla="*/ 247 w 247"/>
                  <a:gd name="T15" fmla="*/ 190 h 263"/>
                  <a:gd name="T16" fmla="*/ 146 w 247"/>
                  <a:gd name="T17" fmla="*/ 263 h 263"/>
                  <a:gd name="T18" fmla="*/ 0 w 247"/>
                  <a:gd name="T19" fmla="*/ 263 h 263"/>
                  <a:gd name="T20" fmla="*/ 0 w 247"/>
                  <a:gd name="T21" fmla="*/ 0 h 263"/>
                  <a:gd name="T22" fmla="*/ 152 w 247"/>
                  <a:gd name="T23" fmla="*/ 84 h 263"/>
                  <a:gd name="T24" fmla="*/ 124 w 247"/>
                  <a:gd name="T25" fmla="*/ 66 h 263"/>
                  <a:gd name="T26" fmla="*/ 86 w 247"/>
                  <a:gd name="T27" fmla="*/ 66 h 263"/>
                  <a:gd name="T28" fmla="*/ 86 w 247"/>
                  <a:gd name="T29" fmla="*/ 103 h 263"/>
                  <a:gd name="T30" fmla="*/ 124 w 247"/>
                  <a:gd name="T31" fmla="*/ 103 h 263"/>
                  <a:gd name="T32" fmla="*/ 152 w 247"/>
                  <a:gd name="T33" fmla="*/ 85 h 263"/>
                  <a:gd name="T34" fmla="*/ 152 w 247"/>
                  <a:gd name="T35" fmla="*/ 84 h 263"/>
                  <a:gd name="T36" fmla="*/ 130 w 247"/>
                  <a:gd name="T37" fmla="*/ 157 h 263"/>
                  <a:gd name="T38" fmla="*/ 86 w 247"/>
                  <a:gd name="T39" fmla="*/ 157 h 263"/>
                  <a:gd name="T40" fmla="*/ 86 w 247"/>
                  <a:gd name="T41" fmla="*/ 196 h 263"/>
                  <a:gd name="T42" fmla="*/ 130 w 247"/>
                  <a:gd name="T43" fmla="*/ 196 h 263"/>
                  <a:gd name="T44" fmla="*/ 159 w 247"/>
                  <a:gd name="T45" fmla="*/ 177 h 263"/>
                  <a:gd name="T46" fmla="*/ 159 w 247"/>
                  <a:gd name="T47" fmla="*/ 176 h 263"/>
                  <a:gd name="T48" fmla="*/ 130 w 247"/>
                  <a:gd name="T49" fmla="*/ 157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47" h="263">
                    <a:moveTo>
                      <a:pt x="0" y="0"/>
                    </a:moveTo>
                    <a:cubicBezTo>
                      <a:pt x="147" y="0"/>
                      <a:pt x="147" y="0"/>
                      <a:pt x="147" y="0"/>
                    </a:cubicBezTo>
                    <a:cubicBezTo>
                      <a:pt x="184" y="0"/>
                      <a:pt x="207" y="8"/>
                      <a:pt x="222" y="23"/>
                    </a:cubicBezTo>
                    <a:cubicBezTo>
                      <a:pt x="232" y="33"/>
                      <a:pt x="238" y="46"/>
                      <a:pt x="238" y="64"/>
                    </a:cubicBezTo>
                    <a:cubicBezTo>
                      <a:pt x="238" y="65"/>
                      <a:pt x="238" y="65"/>
                      <a:pt x="238" y="65"/>
                    </a:cubicBezTo>
                    <a:cubicBezTo>
                      <a:pt x="238" y="96"/>
                      <a:pt x="219" y="115"/>
                      <a:pt x="191" y="125"/>
                    </a:cubicBezTo>
                    <a:cubicBezTo>
                      <a:pt x="225" y="135"/>
                      <a:pt x="247" y="153"/>
                      <a:pt x="247" y="189"/>
                    </a:cubicBezTo>
                    <a:cubicBezTo>
                      <a:pt x="247" y="190"/>
                      <a:pt x="247" y="190"/>
                      <a:pt x="247" y="190"/>
                    </a:cubicBezTo>
                    <a:cubicBezTo>
                      <a:pt x="247" y="232"/>
                      <a:pt x="212" y="263"/>
                      <a:pt x="146" y="263"/>
                    </a:cubicBezTo>
                    <a:cubicBezTo>
                      <a:pt x="0" y="263"/>
                      <a:pt x="0" y="263"/>
                      <a:pt x="0" y="263"/>
                    </a:cubicBezTo>
                    <a:lnTo>
                      <a:pt x="0" y="0"/>
                    </a:lnTo>
                    <a:close/>
                    <a:moveTo>
                      <a:pt x="152" y="84"/>
                    </a:moveTo>
                    <a:cubicBezTo>
                      <a:pt x="152" y="73"/>
                      <a:pt x="142" y="66"/>
                      <a:pt x="124" y="66"/>
                    </a:cubicBezTo>
                    <a:cubicBezTo>
                      <a:pt x="86" y="66"/>
                      <a:pt x="86" y="66"/>
                      <a:pt x="86" y="66"/>
                    </a:cubicBezTo>
                    <a:cubicBezTo>
                      <a:pt x="86" y="103"/>
                      <a:pt x="86" y="103"/>
                      <a:pt x="86" y="103"/>
                    </a:cubicBezTo>
                    <a:cubicBezTo>
                      <a:pt x="124" y="103"/>
                      <a:pt x="124" y="103"/>
                      <a:pt x="124" y="103"/>
                    </a:cubicBezTo>
                    <a:cubicBezTo>
                      <a:pt x="143" y="103"/>
                      <a:pt x="152" y="97"/>
                      <a:pt x="152" y="85"/>
                    </a:cubicBezTo>
                    <a:lnTo>
                      <a:pt x="152" y="84"/>
                    </a:lnTo>
                    <a:close/>
                    <a:moveTo>
                      <a:pt x="130" y="157"/>
                    </a:moveTo>
                    <a:cubicBezTo>
                      <a:pt x="86" y="157"/>
                      <a:pt x="86" y="157"/>
                      <a:pt x="86" y="157"/>
                    </a:cubicBezTo>
                    <a:cubicBezTo>
                      <a:pt x="86" y="196"/>
                      <a:pt x="86" y="196"/>
                      <a:pt x="86" y="196"/>
                    </a:cubicBezTo>
                    <a:cubicBezTo>
                      <a:pt x="130" y="196"/>
                      <a:pt x="130" y="196"/>
                      <a:pt x="130" y="196"/>
                    </a:cubicBezTo>
                    <a:cubicBezTo>
                      <a:pt x="149" y="196"/>
                      <a:pt x="159" y="188"/>
                      <a:pt x="159" y="177"/>
                    </a:cubicBezTo>
                    <a:cubicBezTo>
                      <a:pt x="159" y="176"/>
                      <a:pt x="159" y="176"/>
                      <a:pt x="159" y="176"/>
                    </a:cubicBezTo>
                    <a:cubicBezTo>
                      <a:pt x="159" y="165"/>
                      <a:pt x="149" y="157"/>
                      <a:pt x="130" y="157"/>
                    </a:cubicBezTo>
                    <a:close/>
                  </a:path>
                </a:pathLst>
              </a:custGeom>
              <a:solidFill>
                <a:srgbClr val="82B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 name="Freeform 236">
                <a:extLst>
                  <a:ext uri="{FF2B5EF4-FFF2-40B4-BE49-F238E27FC236}">
                    <a16:creationId xmlns:a16="http://schemas.microsoft.com/office/drawing/2014/main" id="{92A57D9D-DA04-4B29-92AB-6F75EEC864A1}"/>
                  </a:ext>
                </a:extLst>
              </p:cNvPr>
              <p:cNvSpPr>
                <a:spLocks noEditPoints="1"/>
              </p:cNvSpPr>
              <p:nvPr/>
            </p:nvSpPr>
            <p:spPr bwMode="auto">
              <a:xfrm>
                <a:off x="2281422" y="1151622"/>
                <a:ext cx="1843854" cy="899872"/>
              </a:xfrm>
              <a:custGeom>
                <a:avLst/>
                <a:gdLst>
                  <a:gd name="T0" fmla="*/ 416 w 526"/>
                  <a:gd name="T1" fmla="*/ 0 h 263"/>
                  <a:gd name="T2" fmla="*/ 328 w 526"/>
                  <a:gd name="T3" fmla="*/ 0 h 263"/>
                  <a:gd name="T4" fmla="*/ 232 w 526"/>
                  <a:gd name="T5" fmla="*/ 227 h 263"/>
                  <a:gd name="T6" fmla="*/ 195 w 526"/>
                  <a:gd name="T7" fmla="*/ 173 h 263"/>
                  <a:gd name="T8" fmla="*/ 247 w 526"/>
                  <a:gd name="T9" fmla="*/ 93 h 263"/>
                  <a:gd name="T10" fmla="*/ 247 w 526"/>
                  <a:gd name="T11" fmla="*/ 92 h 263"/>
                  <a:gd name="T12" fmla="*/ 223 w 526"/>
                  <a:gd name="T13" fmla="*/ 30 h 263"/>
                  <a:gd name="T14" fmla="*/ 128 w 526"/>
                  <a:gd name="T15" fmla="*/ 0 h 263"/>
                  <a:gd name="T16" fmla="*/ 0 w 526"/>
                  <a:gd name="T17" fmla="*/ 0 h 263"/>
                  <a:gd name="T18" fmla="*/ 0 w 526"/>
                  <a:gd name="T19" fmla="*/ 263 h 263"/>
                  <a:gd name="T20" fmla="*/ 88 w 526"/>
                  <a:gd name="T21" fmla="*/ 263 h 263"/>
                  <a:gd name="T22" fmla="*/ 88 w 526"/>
                  <a:gd name="T23" fmla="*/ 188 h 263"/>
                  <a:gd name="T24" fmla="*/ 106 w 526"/>
                  <a:gd name="T25" fmla="*/ 188 h 263"/>
                  <a:gd name="T26" fmla="*/ 156 w 526"/>
                  <a:gd name="T27" fmla="*/ 263 h 263"/>
                  <a:gd name="T28" fmla="*/ 217 w 526"/>
                  <a:gd name="T29" fmla="*/ 263 h 263"/>
                  <a:gd name="T30" fmla="*/ 256 w 526"/>
                  <a:gd name="T31" fmla="*/ 263 h 263"/>
                  <a:gd name="T32" fmla="*/ 311 w 526"/>
                  <a:gd name="T33" fmla="*/ 263 h 263"/>
                  <a:gd name="T34" fmla="*/ 325 w 526"/>
                  <a:gd name="T35" fmla="*/ 227 h 263"/>
                  <a:gd name="T36" fmla="*/ 417 w 526"/>
                  <a:gd name="T37" fmla="*/ 227 h 263"/>
                  <a:gd name="T38" fmla="*/ 431 w 526"/>
                  <a:gd name="T39" fmla="*/ 263 h 263"/>
                  <a:gd name="T40" fmla="*/ 526 w 526"/>
                  <a:gd name="T41" fmla="*/ 263 h 263"/>
                  <a:gd name="T42" fmla="*/ 416 w 526"/>
                  <a:gd name="T43" fmla="*/ 0 h 263"/>
                  <a:gd name="T44" fmla="*/ 159 w 526"/>
                  <a:gd name="T45" fmla="*/ 99 h 263"/>
                  <a:gd name="T46" fmla="*/ 126 w 526"/>
                  <a:gd name="T47" fmla="*/ 125 h 263"/>
                  <a:gd name="T48" fmla="*/ 88 w 526"/>
                  <a:gd name="T49" fmla="*/ 125 h 263"/>
                  <a:gd name="T50" fmla="*/ 88 w 526"/>
                  <a:gd name="T51" fmla="*/ 73 h 263"/>
                  <a:gd name="T52" fmla="*/ 126 w 526"/>
                  <a:gd name="T53" fmla="*/ 73 h 263"/>
                  <a:gd name="T54" fmla="*/ 159 w 526"/>
                  <a:gd name="T55" fmla="*/ 98 h 263"/>
                  <a:gd name="T56" fmla="*/ 159 w 526"/>
                  <a:gd name="T57" fmla="*/ 99 h 263"/>
                  <a:gd name="T58" fmla="*/ 347 w 526"/>
                  <a:gd name="T59" fmla="*/ 165 h 263"/>
                  <a:gd name="T60" fmla="*/ 371 w 526"/>
                  <a:gd name="T61" fmla="*/ 101 h 263"/>
                  <a:gd name="T62" fmla="*/ 395 w 526"/>
                  <a:gd name="T63" fmla="*/ 165 h 263"/>
                  <a:gd name="T64" fmla="*/ 347 w 526"/>
                  <a:gd name="T65" fmla="*/ 165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26" h="263">
                    <a:moveTo>
                      <a:pt x="416" y="0"/>
                    </a:moveTo>
                    <a:cubicBezTo>
                      <a:pt x="328" y="0"/>
                      <a:pt x="328" y="0"/>
                      <a:pt x="328" y="0"/>
                    </a:cubicBezTo>
                    <a:cubicBezTo>
                      <a:pt x="232" y="227"/>
                      <a:pt x="232" y="227"/>
                      <a:pt x="232" y="227"/>
                    </a:cubicBezTo>
                    <a:cubicBezTo>
                      <a:pt x="195" y="173"/>
                      <a:pt x="195" y="173"/>
                      <a:pt x="195" y="173"/>
                    </a:cubicBezTo>
                    <a:cubicBezTo>
                      <a:pt x="227" y="158"/>
                      <a:pt x="247" y="131"/>
                      <a:pt x="247" y="93"/>
                    </a:cubicBezTo>
                    <a:cubicBezTo>
                      <a:pt x="247" y="92"/>
                      <a:pt x="247" y="92"/>
                      <a:pt x="247" y="92"/>
                    </a:cubicBezTo>
                    <a:cubicBezTo>
                      <a:pt x="247" y="65"/>
                      <a:pt x="239" y="45"/>
                      <a:pt x="223" y="30"/>
                    </a:cubicBezTo>
                    <a:cubicBezTo>
                      <a:pt x="205" y="11"/>
                      <a:pt x="175" y="0"/>
                      <a:pt x="128" y="0"/>
                    </a:cubicBezTo>
                    <a:cubicBezTo>
                      <a:pt x="0" y="0"/>
                      <a:pt x="0" y="0"/>
                      <a:pt x="0" y="0"/>
                    </a:cubicBezTo>
                    <a:cubicBezTo>
                      <a:pt x="0" y="263"/>
                      <a:pt x="0" y="263"/>
                      <a:pt x="0" y="263"/>
                    </a:cubicBezTo>
                    <a:cubicBezTo>
                      <a:pt x="88" y="263"/>
                      <a:pt x="88" y="263"/>
                      <a:pt x="88" y="263"/>
                    </a:cubicBezTo>
                    <a:cubicBezTo>
                      <a:pt x="88" y="188"/>
                      <a:pt x="88" y="188"/>
                      <a:pt x="88" y="188"/>
                    </a:cubicBezTo>
                    <a:cubicBezTo>
                      <a:pt x="106" y="188"/>
                      <a:pt x="106" y="188"/>
                      <a:pt x="106" y="188"/>
                    </a:cubicBezTo>
                    <a:cubicBezTo>
                      <a:pt x="156" y="263"/>
                      <a:pt x="156" y="263"/>
                      <a:pt x="156" y="263"/>
                    </a:cubicBezTo>
                    <a:cubicBezTo>
                      <a:pt x="217" y="263"/>
                      <a:pt x="217" y="263"/>
                      <a:pt x="217" y="263"/>
                    </a:cubicBezTo>
                    <a:cubicBezTo>
                      <a:pt x="256" y="263"/>
                      <a:pt x="256" y="263"/>
                      <a:pt x="256" y="263"/>
                    </a:cubicBezTo>
                    <a:cubicBezTo>
                      <a:pt x="311" y="263"/>
                      <a:pt x="311" y="263"/>
                      <a:pt x="311" y="263"/>
                    </a:cubicBezTo>
                    <a:cubicBezTo>
                      <a:pt x="325" y="227"/>
                      <a:pt x="325" y="227"/>
                      <a:pt x="325" y="227"/>
                    </a:cubicBezTo>
                    <a:cubicBezTo>
                      <a:pt x="417" y="227"/>
                      <a:pt x="417" y="227"/>
                      <a:pt x="417" y="227"/>
                    </a:cubicBezTo>
                    <a:cubicBezTo>
                      <a:pt x="431" y="263"/>
                      <a:pt x="431" y="263"/>
                      <a:pt x="431" y="263"/>
                    </a:cubicBezTo>
                    <a:cubicBezTo>
                      <a:pt x="526" y="263"/>
                      <a:pt x="526" y="263"/>
                      <a:pt x="526" y="263"/>
                    </a:cubicBezTo>
                    <a:lnTo>
                      <a:pt x="416" y="0"/>
                    </a:lnTo>
                    <a:close/>
                    <a:moveTo>
                      <a:pt x="159" y="99"/>
                    </a:moveTo>
                    <a:cubicBezTo>
                      <a:pt x="159" y="115"/>
                      <a:pt x="147" y="125"/>
                      <a:pt x="126" y="125"/>
                    </a:cubicBezTo>
                    <a:cubicBezTo>
                      <a:pt x="88" y="125"/>
                      <a:pt x="88" y="125"/>
                      <a:pt x="88" y="125"/>
                    </a:cubicBezTo>
                    <a:cubicBezTo>
                      <a:pt x="88" y="73"/>
                      <a:pt x="88" y="73"/>
                      <a:pt x="88" y="73"/>
                    </a:cubicBezTo>
                    <a:cubicBezTo>
                      <a:pt x="126" y="73"/>
                      <a:pt x="126" y="73"/>
                      <a:pt x="126" y="73"/>
                    </a:cubicBezTo>
                    <a:cubicBezTo>
                      <a:pt x="146" y="73"/>
                      <a:pt x="159" y="82"/>
                      <a:pt x="159" y="98"/>
                    </a:cubicBezTo>
                    <a:lnTo>
                      <a:pt x="159" y="99"/>
                    </a:lnTo>
                    <a:close/>
                    <a:moveTo>
                      <a:pt x="347" y="165"/>
                    </a:moveTo>
                    <a:cubicBezTo>
                      <a:pt x="371" y="101"/>
                      <a:pt x="371" y="101"/>
                      <a:pt x="371" y="101"/>
                    </a:cubicBezTo>
                    <a:cubicBezTo>
                      <a:pt x="395" y="165"/>
                      <a:pt x="395" y="165"/>
                      <a:pt x="395" y="165"/>
                    </a:cubicBezTo>
                    <a:lnTo>
                      <a:pt x="347" y="165"/>
                    </a:lnTo>
                    <a:close/>
                  </a:path>
                </a:pathLst>
              </a:custGeom>
              <a:solidFill>
                <a:srgbClr val="82B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 name="Freeform 237">
                <a:extLst>
                  <a:ext uri="{FF2B5EF4-FFF2-40B4-BE49-F238E27FC236}">
                    <a16:creationId xmlns:a16="http://schemas.microsoft.com/office/drawing/2014/main" id="{13206387-7320-4398-A28E-0B90FF000490}"/>
                  </a:ext>
                </a:extLst>
              </p:cNvPr>
              <p:cNvSpPr>
                <a:spLocks/>
              </p:cNvSpPr>
              <p:nvPr/>
            </p:nvSpPr>
            <p:spPr bwMode="auto">
              <a:xfrm>
                <a:off x="3856198" y="1151622"/>
                <a:ext cx="1045440" cy="1239530"/>
              </a:xfrm>
              <a:custGeom>
                <a:avLst/>
                <a:gdLst>
                  <a:gd name="T0" fmla="*/ 118 w 237"/>
                  <a:gd name="T1" fmla="*/ 281 h 281"/>
                  <a:gd name="T2" fmla="*/ 0 w 237"/>
                  <a:gd name="T3" fmla="*/ 0 h 281"/>
                  <a:gd name="T4" fmla="*/ 79 w 237"/>
                  <a:gd name="T5" fmla="*/ 0 h 281"/>
                  <a:gd name="T6" fmla="*/ 119 w 237"/>
                  <a:gd name="T7" fmla="*/ 114 h 281"/>
                  <a:gd name="T8" fmla="*/ 160 w 237"/>
                  <a:gd name="T9" fmla="*/ 0 h 281"/>
                  <a:gd name="T10" fmla="*/ 237 w 237"/>
                  <a:gd name="T11" fmla="*/ 0 h 281"/>
                  <a:gd name="T12" fmla="*/ 118 w 237"/>
                  <a:gd name="T13" fmla="*/ 281 h 281"/>
                </a:gdLst>
                <a:ahLst/>
                <a:cxnLst>
                  <a:cxn ang="0">
                    <a:pos x="T0" y="T1"/>
                  </a:cxn>
                  <a:cxn ang="0">
                    <a:pos x="T2" y="T3"/>
                  </a:cxn>
                  <a:cxn ang="0">
                    <a:pos x="T4" y="T5"/>
                  </a:cxn>
                  <a:cxn ang="0">
                    <a:pos x="T6" y="T7"/>
                  </a:cxn>
                  <a:cxn ang="0">
                    <a:pos x="T8" y="T9"/>
                  </a:cxn>
                  <a:cxn ang="0">
                    <a:pos x="T10" y="T11"/>
                  </a:cxn>
                  <a:cxn ang="0">
                    <a:pos x="T12" y="T13"/>
                  </a:cxn>
                </a:cxnLst>
                <a:rect l="0" t="0" r="r" b="b"/>
                <a:pathLst>
                  <a:path w="237" h="281">
                    <a:moveTo>
                      <a:pt x="118" y="281"/>
                    </a:moveTo>
                    <a:lnTo>
                      <a:pt x="0" y="0"/>
                    </a:lnTo>
                    <a:lnTo>
                      <a:pt x="79" y="0"/>
                    </a:lnTo>
                    <a:lnTo>
                      <a:pt x="119" y="114"/>
                    </a:lnTo>
                    <a:lnTo>
                      <a:pt x="160" y="0"/>
                    </a:lnTo>
                    <a:lnTo>
                      <a:pt x="237" y="0"/>
                    </a:lnTo>
                    <a:lnTo>
                      <a:pt x="118" y="281"/>
                    </a:lnTo>
                    <a:close/>
                  </a:path>
                </a:pathLst>
              </a:custGeom>
              <a:solidFill>
                <a:srgbClr val="82B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 name="Rectangle 238">
                <a:extLst>
                  <a:ext uri="{FF2B5EF4-FFF2-40B4-BE49-F238E27FC236}">
                    <a16:creationId xmlns:a16="http://schemas.microsoft.com/office/drawing/2014/main" id="{ADEB20FB-D90B-4C78-8B75-744DC25E6A39}"/>
                  </a:ext>
                </a:extLst>
              </p:cNvPr>
              <p:cNvSpPr>
                <a:spLocks noChangeArrowheads="1"/>
              </p:cNvSpPr>
              <p:nvPr/>
            </p:nvSpPr>
            <p:spPr bwMode="auto">
              <a:xfrm>
                <a:off x="4945747" y="1151622"/>
                <a:ext cx="304370" cy="899872"/>
              </a:xfrm>
              <a:prstGeom prst="rect">
                <a:avLst/>
              </a:prstGeom>
              <a:solidFill>
                <a:srgbClr val="82B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 name="Freeform 239">
                <a:extLst>
                  <a:ext uri="{FF2B5EF4-FFF2-40B4-BE49-F238E27FC236}">
                    <a16:creationId xmlns:a16="http://schemas.microsoft.com/office/drawing/2014/main" id="{A2EB5FA2-1187-481A-AACB-8056E0C7ED77}"/>
                  </a:ext>
                </a:extLst>
              </p:cNvPr>
              <p:cNvSpPr>
                <a:spLocks/>
              </p:cNvSpPr>
              <p:nvPr/>
            </p:nvSpPr>
            <p:spPr bwMode="auto">
              <a:xfrm>
                <a:off x="5285406" y="1133978"/>
                <a:ext cx="877817" cy="935161"/>
              </a:xfrm>
              <a:custGeom>
                <a:avLst/>
                <a:gdLst>
                  <a:gd name="T0" fmla="*/ 0 w 251"/>
                  <a:gd name="T1" fmla="*/ 228 h 273"/>
                  <a:gd name="T2" fmla="*/ 47 w 251"/>
                  <a:gd name="T3" fmla="*/ 172 h 273"/>
                  <a:gd name="T4" fmla="*/ 139 w 251"/>
                  <a:gd name="T5" fmla="*/ 203 h 273"/>
                  <a:gd name="T6" fmla="*/ 162 w 251"/>
                  <a:gd name="T7" fmla="*/ 192 h 273"/>
                  <a:gd name="T8" fmla="*/ 162 w 251"/>
                  <a:gd name="T9" fmla="*/ 191 h 273"/>
                  <a:gd name="T10" fmla="*/ 125 w 251"/>
                  <a:gd name="T11" fmla="*/ 174 h 273"/>
                  <a:gd name="T12" fmla="*/ 14 w 251"/>
                  <a:gd name="T13" fmla="*/ 89 h 273"/>
                  <a:gd name="T14" fmla="*/ 14 w 251"/>
                  <a:gd name="T15" fmla="*/ 88 h 273"/>
                  <a:gd name="T16" fmla="*/ 126 w 251"/>
                  <a:gd name="T17" fmla="*/ 0 h 273"/>
                  <a:gd name="T18" fmla="*/ 245 w 251"/>
                  <a:gd name="T19" fmla="*/ 36 h 273"/>
                  <a:gd name="T20" fmla="*/ 202 w 251"/>
                  <a:gd name="T21" fmla="*/ 95 h 273"/>
                  <a:gd name="T22" fmla="*/ 123 w 251"/>
                  <a:gd name="T23" fmla="*/ 69 h 273"/>
                  <a:gd name="T24" fmla="*/ 104 w 251"/>
                  <a:gd name="T25" fmla="*/ 80 h 273"/>
                  <a:gd name="T26" fmla="*/ 104 w 251"/>
                  <a:gd name="T27" fmla="*/ 81 h 273"/>
                  <a:gd name="T28" fmla="*/ 139 w 251"/>
                  <a:gd name="T29" fmla="*/ 98 h 273"/>
                  <a:gd name="T30" fmla="*/ 251 w 251"/>
                  <a:gd name="T31" fmla="*/ 183 h 273"/>
                  <a:gd name="T32" fmla="*/ 251 w 251"/>
                  <a:gd name="T33" fmla="*/ 184 h 273"/>
                  <a:gd name="T34" fmla="*/ 135 w 251"/>
                  <a:gd name="T35" fmla="*/ 273 h 273"/>
                  <a:gd name="T36" fmla="*/ 0 w 251"/>
                  <a:gd name="T37" fmla="*/ 228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1" h="273">
                    <a:moveTo>
                      <a:pt x="0" y="228"/>
                    </a:moveTo>
                    <a:cubicBezTo>
                      <a:pt x="47" y="172"/>
                      <a:pt x="47" y="172"/>
                      <a:pt x="47" y="172"/>
                    </a:cubicBezTo>
                    <a:cubicBezTo>
                      <a:pt x="76" y="194"/>
                      <a:pt x="108" y="203"/>
                      <a:pt x="139" y="203"/>
                    </a:cubicBezTo>
                    <a:cubicBezTo>
                      <a:pt x="155" y="203"/>
                      <a:pt x="162" y="199"/>
                      <a:pt x="162" y="192"/>
                    </a:cubicBezTo>
                    <a:cubicBezTo>
                      <a:pt x="162" y="191"/>
                      <a:pt x="162" y="191"/>
                      <a:pt x="162" y="191"/>
                    </a:cubicBezTo>
                    <a:cubicBezTo>
                      <a:pt x="162" y="184"/>
                      <a:pt x="153" y="179"/>
                      <a:pt x="125" y="174"/>
                    </a:cubicBezTo>
                    <a:cubicBezTo>
                      <a:pt x="66" y="162"/>
                      <a:pt x="14" y="145"/>
                      <a:pt x="14" y="89"/>
                    </a:cubicBezTo>
                    <a:cubicBezTo>
                      <a:pt x="14" y="88"/>
                      <a:pt x="14" y="88"/>
                      <a:pt x="14" y="88"/>
                    </a:cubicBezTo>
                    <a:cubicBezTo>
                      <a:pt x="14" y="38"/>
                      <a:pt x="53" y="0"/>
                      <a:pt x="126" y="0"/>
                    </a:cubicBezTo>
                    <a:cubicBezTo>
                      <a:pt x="177" y="0"/>
                      <a:pt x="214" y="12"/>
                      <a:pt x="245" y="36"/>
                    </a:cubicBezTo>
                    <a:cubicBezTo>
                      <a:pt x="202" y="95"/>
                      <a:pt x="202" y="95"/>
                      <a:pt x="202" y="95"/>
                    </a:cubicBezTo>
                    <a:cubicBezTo>
                      <a:pt x="177" y="77"/>
                      <a:pt x="147" y="69"/>
                      <a:pt x="123" y="69"/>
                    </a:cubicBezTo>
                    <a:cubicBezTo>
                      <a:pt x="110" y="69"/>
                      <a:pt x="104" y="74"/>
                      <a:pt x="104" y="80"/>
                    </a:cubicBezTo>
                    <a:cubicBezTo>
                      <a:pt x="104" y="81"/>
                      <a:pt x="104" y="81"/>
                      <a:pt x="104" y="81"/>
                    </a:cubicBezTo>
                    <a:cubicBezTo>
                      <a:pt x="104" y="88"/>
                      <a:pt x="111" y="93"/>
                      <a:pt x="139" y="98"/>
                    </a:cubicBezTo>
                    <a:cubicBezTo>
                      <a:pt x="206" y="110"/>
                      <a:pt x="251" y="130"/>
                      <a:pt x="251" y="183"/>
                    </a:cubicBezTo>
                    <a:cubicBezTo>
                      <a:pt x="251" y="184"/>
                      <a:pt x="251" y="184"/>
                      <a:pt x="251" y="184"/>
                    </a:cubicBezTo>
                    <a:cubicBezTo>
                      <a:pt x="251" y="239"/>
                      <a:pt x="206" y="273"/>
                      <a:pt x="135" y="273"/>
                    </a:cubicBezTo>
                    <a:cubicBezTo>
                      <a:pt x="82" y="273"/>
                      <a:pt x="34" y="258"/>
                      <a:pt x="0" y="228"/>
                    </a:cubicBezTo>
                    <a:close/>
                  </a:path>
                </a:pathLst>
              </a:custGeom>
              <a:solidFill>
                <a:srgbClr val="82B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 name="Group 1">
              <a:extLst>
                <a:ext uri="{FF2B5EF4-FFF2-40B4-BE49-F238E27FC236}">
                  <a16:creationId xmlns:a16="http://schemas.microsoft.com/office/drawing/2014/main" id="{5D308873-144A-438D-913D-E7D400F80F68}"/>
                </a:ext>
              </a:extLst>
            </p:cNvPr>
            <p:cNvGrpSpPr/>
            <p:nvPr userDrawn="1"/>
          </p:nvGrpSpPr>
          <p:grpSpPr>
            <a:xfrm>
              <a:off x="1368318" y="2245584"/>
              <a:ext cx="2761371" cy="145569"/>
              <a:chOff x="1368318" y="2245584"/>
              <a:chExt cx="2761371" cy="145569"/>
            </a:xfrm>
            <a:solidFill>
              <a:schemeClr val="bg1"/>
            </a:solidFill>
          </p:grpSpPr>
          <p:sp>
            <p:nvSpPr>
              <p:cNvPr id="84" name="Freeform 240">
                <a:extLst>
                  <a:ext uri="{FF2B5EF4-FFF2-40B4-BE49-F238E27FC236}">
                    <a16:creationId xmlns:a16="http://schemas.microsoft.com/office/drawing/2014/main" id="{C9E1A4D2-5796-4022-ACF5-6799B0496F24}"/>
                  </a:ext>
                </a:extLst>
              </p:cNvPr>
              <p:cNvSpPr>
                <a:spLocks/>
              </p:cNvSpPr>
              <p:nvPr/>
            </p:nvSpPr>
            <p:spPr bwMode="auto">
              <a:xfrm>
                <a:off x="1368318" y="2245584"/>
                <a:ext cx="145569" cy="145569"/>
              </a:xfrm>
              <a:custGeom>
                <a:avLst/>
                <a:gdLst>
                  <a:gd name="T0" fmla="*/ 26 w 33"/>
                  <a:gd name="T1" fmla="*/ 33 h 33"/>
                  <a:gd name="T2" fmla="*/ 26 w 33"/>
                  <a:gd name="T3" fmla="*/ 12 h 33"/>
                  <a:gd name="T4" fmla="*/ 16 w 33"/>
                  <a:gd name="T5" fmla="*/ 26 h 33"/>
                  <a:gd name="T6" fmla="*/ 16 w 33"/>
                  <a:gd name="T7" fmla="*/ 26 h 33"/>
                  <a:gd name="T8" fmla="*/ 7 w 33"/>
                  <a:gd name="T9" fmla="*/ 12 h 33"/>
                  <a:gd name="T10" fmla="*/ 7 w 33"/>
                  <a:gd name="T11" fmla="*/ 33 h 33"/>
                  <a:gd name="T12" fmla="*/ 0 w 33"/>
                  <a:gd name="T13" fmla="*/ 33 h 33"/>
                  <a:gd name="T14" fmla="*/ 0 w 33"/>
                  <a:gd name="T15" fmla="*/ 0 h 33"/>
                  <a:gd name="T16" fmla="*/ 8 w 33"/>
                  <a:gd name="T17" fmla="*/ 0 h 33"/>
                  <a:gd name="T18" fmla="*/ 16 w 33"/>
                  <a:gd name="T19" fmla="*/ 14 h 33"/>
                  <a:gd name="T20" fmla="*/ 25 w 33"/>
                  <a:gd name="T21" fmla="*/ 0 h 33"/>
                  <a:gd name="T22" fmla="*/ 33 w 33"/>
                  <a:gd name="T23" fmla="*/ 0 h 33"/>
                  <a:gd name="T24" fmla="*/ 33 w 33"/>
                  <a:gd name="T25" fmla="*/ 33 h 33"/>
                  <a:gd name="T26" fmla="*/ 26 w 33"/>
                  <a:gd name="T27"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 h="33">
                    <a:moveTo>
                      <a:pt x="26" y="33"/>
                    </a:moveTo>
                    <a:lnTo>
                      <a:pt x="26" y="12"/>
                    </a:lnTo>
                    <a:lnTo>
                      <a:pt x="16" y="26"/>
                    </a:lnTo>
                    <a:lnTo>
                      <a:pt x="16" y="26"/>
                    </a:lnTo>
                    <a:lnTo>
                      <a:pt x="7" y="12"/>
                    </a:lnTo>
                    <a:lnTo>
                      <a:pt x="7" y="33"/>
                    </a:lnTo>
                    <a:lnTo>
                      <a:pt x="0" y="33"/>
                    </a:lnTo>
                    <a:lnTo>
                      <a:pt x="0" y="0"/>
                    </a:lnTo>
                    <a:lnTo>
                      <a:pt x="8" y="0"/>
                    </a:lnTo>
                    <a:lnTo>
                      <a:pt x="16" y="14"/>
                    </a:lnTo>
                    <a:lnTo>
                      <a:pt x="25" y="0"/>
                    </a:lnTo>
                    <a:lnTo>
                      <a:pt x="33" y="0"/>
                    </a:lnTo>
                    <a:lnTo>
                      <a:pt x="33" y="33"/>
                    </a:lnTo>
                    <a:lnTo>
                      <a:pt x="26" y="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5" name="Freeform 241">
                <a:extLst>
                  <a:ext uri="{FF2B5EF4-FFF2-40B4-BE49-F238E27FC236}">
                    <a16:creationId xmlns:a16="http://schemas.microsoft.com/office/drawing/2014/main" id="{60D18845-2578-4BC4-9B66-28B131055076}"/>
                  </a:ext>
                </a:extLst>
              </p:cNvPr>
              <p:cNvSpPr>
                <a:spLocks noEditPoints="1"/>
              </p:cNvSpPr>
              <p:nvPr/>
            </p:nvSpPr>
            <p:spPr bwMode="auto">
              <a:xfrm>
                <a:off x="1566818" y="2245584"/>
                <a:ext cx="158801" cy="145569"/>
              </a:xfrm>
              <a:custGeom>
                <a:avLst/>
                <a:gdLst>
                  <a:gd name="T0" fmla="*/ 28 w 36"/>
                  <a:gd name="T1" fmla="*/ 33 h 33"/>
                  <a:gd name="T2" fmla="*/ 25 w 36"/>
                  <a:gd name="T3" fmla="*/ 26 h 33"/>
                  <a:gd name="T4" fmla="*/ 10 w 36"/>
                  <a:gd name="T5" fmla="*/ 26 h 33"/>
                  <a:gd name="T6" fmla="*/ 7 w 36"/>
                  <a:gd name="T7" fmla="*/ 33 h 33"/>
                  <a:gd name="T8" fmla="*/ 0 w 36"/>
                  <a:gd name="T9" fmla="*/ 33 h 33"/>
                  <a:gd name="T10" fmla="*/ 14 w 36"/>
                  <a:gd name="T11" fmla="*/ 0 h 33"/>
                  <a:gd name="T12" fmla="*/ 21 w 36"/>
                  <a:gd name="T13" fmla="*/ 0 h 33"/>
                  <a:gd name="T14" fmla="*/ 36 w 36"/>
                  <a:gd name="T15" fmla="*/ 33 h 33"/>
                  <a:gd name="T16" fmla="*/ 28 w 36"/>
                  <a:gd name="T17" fmla="*/ 33 h 33"/>
                  <a:gd name="T18" fmla="*/ 17 w 36"/>
                  <a:gd name="T19" fmla="*/ 8 h 33"/>
                  <a:gd name="T20" fmla="*/ 13 w 36"/>
                  <a:gd name="T21" fmla="*/ 19 h 33"/>
                  <a:gd name="T22" fmla="*/ 22 w 36"/>
                  <a:gd name="T23" fmla="*/ 19 h 33"/>
                  <a:gd name="T24" fmla="*/ 17 w 36"/>
                  <a:gd name="T25" fmla="*/ 8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 h="33">
                    <a:moveTo>
                      <a:pt x="28" y="33"/>
                    </a:moveTo>
                    <a:lnTo>
                      <a:pt x="25" y="26"/>
                    </a:lnTo>
                    <a:lnTo>
                      <a:pt x="10" y="26"/>
                    </a:lnTo>
                    <a:lnTo>
                      <a:pt x="7" y="33"/>
                    </a:lnTo>
                    <a:lnTo>
                      <a:pt x="0" y="33"/>
                    </a:lnTo>
                    <a:lnTo>
                      <a:pt x="14" y="0"/>
                    </a:lnTo>
                    <a:lnTo>
                      <a:pt x="21" y="0"/>
                    </a:lnTo>
                    <a:lnTo>
                      <a:pt x="36" y="33"/>
                    </a:lnTo>
                    <a:lnTo>
                      <a:pt x="28" y="33"/>
                    </a:lnTo>
                    <a:close/>
                    <a:moveTo>
                      <a:pt x="17" y="8"/>
                    </a:moveTo>
                    <a:lnTo>
                      <a:pt x="13" y="19"/>
                    </a:lnTo>
                    <a:lnTo>
                      <a:pt x="22" y="19"/>
                    </a:ln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 name="Freeform 242">
                <a:extLst>
                  <a:ext uri="{FF2B5EF4-FFF2-40B4-BE49-F238E27FC236}">
                    <a16:creationId xmlns:a16="http://schemas.microsoft.com/office/drawing/2014/main" id="{96FCB441-7E30-46F6-85C6-2320FE7F4E9F}"/>
                  </a:ext>
                </a:extLst>
              </p:cNvPr>
              <p:cNvSpPr>
                <a:spLocks noEditPoints="1"/>
              </p:cNvSpPr>
              <p:nvPr/>
            </p:nvSpPr>
            <p:spPr bwMode="auto">
              <a:xfrm>
                <a:off x="1778552" y="2245584"/>
                <a:ext cx="123512" cy="145569"/>
              </a:xfrm>
              <a:custGeom>
                <a:avLst/>
                <a:gdLst>
                  <a:gd name="T0" fmla="*/ 26 w 36"/>
                  <a:gd name="T1" fmla="*/ 43 h 43"/>
                  <a:gd name="T2" fmla="*/ 16 w 36"/>
                  <a:gd name="T3" fmla="*/ 29 h 43"/>
                  <a:gd name="T4" fmla="*/ 9 w 36"/>
                  <a:gd name="T5" fmla="*/ 29 h 43"/>
                  <a:gd name="T6" fmla="*/ 9 w 36"/>
                  <a:gd name="T7" fmla="*/ 43 h 43"/>
                  <a:gd name="T8" fmla="*/ 0 w 36"/>
                  <a:gd name="T9" fmla="*/ 43 h 43"/>
                  <a:gd name="T10" fmla="*/ 0 w 36"/>
                  <a:gd name="T11" fmla="*/ 0 h 43"/>
                  <a:gd name="T12" fmla="*/ 19 w 36"/>
                  <a:gd name="T13" fmla="*/ 0 h 43"/>
                  <a:gd name="T14" fmla="*/ 35 w 36"/>
                  <a:gd name="T15" fmla="*/ 14 h 43"/>
                  <a:gd name="T16" fmla="*/ 35 w 36"/>
                  <a:gd name="T17" fmla="*/ 14 h 43"/>
                  <a:gd name="T18" fmla="*/ 26 w 36"/>
                  <a:gd name="T19" fmla="*/ 27 h 43"/>
                  <a:gd name="T20" fmla="*/ 36 w 36"/>
                  <a:gd name="T21" fmla="*/ 43 h 43"/>
                  <a:gd name="T22" fmla="*/ 26 w 36"/>
                  <a:gd name="T23" fmla="*/ 43 h 43"/>
                  <a:gd name="T24" fmla="*/ 26 w 36"/>
                  <a:gd name="T25" fmla="*/ 15 h 43"/>
                  <a:gd name="T26" fmla="*/ 18 w 36"/>
                  <a:gd name="T27" fmla="*/ 9 h 43"/>
                  <a:gd name="T28" fmla="*/ 9 w 36"/>
                  <a:gd name="T29" fmla="*/ 9 h 43"/>
                  <a:gd name="T30" fmla="*/ 9 w 36"/>
                  <a:gd name="T31" fmla="*/ 21 h 43"/>
                  <a:gd name="T32" fmla="*/ 19 w 36"/>
                  <a:gd name="T33" fmla="*/ 21 h 43"/>
                  <a:gd name="T34" fmla="*/ 26 w 36"/>
                  <a:gd name="T35" fmla="*/ 15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 h="43">
                    <a:moveTo>
                      <a:pt x="26" y="43"/>
                    </a:moveTo>
                    <a:cubicBezTo>
                      <a:pt x="16" y="29"/>
                      <a:pt x="16" y="29"/>
                      <a:pt x="16" y="29"/>
                    </a:cubicBezTo>
                    <a:cubicBezTo>
                      <a:pt x="9" y="29"/>
                      <a:pt x="9" y="29"/>
                      <a:pt x="9" y="29"/>
                    </a:cubicBezTo>
                    <a:cubicBezTo>
                      <a:pt x="9" y="43"/>
                      <a:pt x="9" y="43"/>
                      <a:pt x="9" y="43"/>
                    </a:cubicBezTo>
                    <a:cubicBezTo>
                      <a:pt x="0" y="43"/>
                      <a:pt x="0" y="43"/>
                      <a:pt x="0" y="43"/>
                    </a:cubicBezTo>
                    <a:cubicBezTo>
                      <a:pt x="0" y="0"/>
                      <a:pt x="0" y="0"/>
                      <a:pt x="0" y="0"/>
                    </a:cubicBezTo>
                    <a:cubicBezTo>
                      <a:pt x="19" y="0"/>
                      <a:pt x="19" y="0"/>
                      <a:pt x="19" y="0"/>
                    </a:cubicBezTo>
                    <a:cubicBezTo>
                      <a:pt x="29" y="0"/>
                      <a:pt x="35" y="5"/>
                      <a:pt x="35" y="14"/>
                    </a:cubicBezTo>
                    <a:cubicBezTo>
                      <a:pt x="35" y="14"/>
                      <a:pt x="35" y="14"/>
                      <a:pt x="35" y="14"/>
                    </a:cubicBezTo>
                    <a:cubicBezTo>
                      <a:pt x="35" y="21"/>
                      <a:pt x="31" y="25"/>
                      <a:pt x="26" y="27"/>
                    </a:cubicBezTo>
                    <a:cubicBezTo>
                      <a:pt x="36" y="43"/>
                      <a:pt x="36" y="43"/>
                      <a:pt x="36" y="43"/>
                    </a:cubicBezTo>
                    <a:lnTo>
                      <a:pt x="26" y="43"/>
                    </a:lnTo>
                    <a:close/>
                    <a:moveTo>
                      <a:pt x="26" y="15"/>
                    </a:moveTo>
                    <a:cubicBezTo>
                      <a:pt x="26" y="11"/>
                      <a:pt x="23" y="9"/>
                      <a:pt x="18" y="9"/>
                    </a:cubicBezTo>
                    <a:cubicBezTo>
                      <a:pt x="9" y="9"/>
                      <a:pt x="9" y="9"/>
                      <a:pt x="9" y="9"/>
                    </a:cubicBezTo>
                    <a:cubicBezTo>
                      <a:pt x="9" y="21"/>
                      <a:pt x="9" y="21"/>
                      <a:pt x="9" y="21"/>
                    </a:cubicBezTo>
                    <a:cubicBezTo>
                      <a:pt x="19" y="21"/>
                      <a:pt x="19" y="21"/>
                      <a:pt x="19" y="21"/>
                    </a:cubicBezTo>
                    <a:cubicBezTo>
                      <a:pt x="23" y="21"/>
                      <a:pt x="26" y="18"/>
                      <a:pt x="26"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 name="Freeform 243">
                <a:extLst>
                  <a:ext uri="{FF2B5EF4-FFF2-40B4-BE49-F238E27FC236}">
                    <a16:creationId xmlns:a16="http://schemas.microsoft.com/office/drawing/2014/main" id="{1AD850EB-A6D8-4DC7-9653-49F164CEFC3B}"/>
                  </a:ext>
                </a:extLst>
              </p:cNvPr>
              <p:cNvSpPr>
                <a:spLocks/>
              </p:cNvSpPr>
              <p:nvPr/>
            </p:nvSpPr>
            <p:spPr bwMode="auto">
              <a:xfrm>
                <a:off x="1959410" y="2245584"/>
                <a:ext cx="136747" cy="145569"/>
              </a:xfrm>
              <a:custGeom>
                <a:avLst/>
                <a:gdLst>
                  <a:gd name="T0" fmla="*/ 21 w 31"/>
                  <a:gd name="T1" fmla="*/ 33 h 33"/>
                  <a:gd name="T2" fmla="*/ 11 w 31"/>
                  <a:gd name="T3" fmla="*/ 19 h 33"/>
                  <a:gd name="T4" fmla="*/ 7 w 31"/>
                  <a:gd name="T5" fmla="*/ 23 h 33"/>
                  <a:gd name="T6" fmla="*/ 7 w 31"/>
                  <a:gd name="T7" fmla="*/ 33 h 33"/>
                  <a:gd name="T8" fmla="*/ 0 w 31"/>
                  <a:gd name="T9" fmla="*/ 33 h 33"/>
                  <a:gd name="T10" fmla="*/ 0 w 31"/>
                  <a:gd name="T11" fmla="*/ 0 h 33"/>
                  <a:gd name="T12" fmla="*/ 7 w 31"/>
                  <a:gd name="T13" fmla="*/ 0 h 33"/>
                  <a:gd name="T14" fmla="*/ 7 w 31"/>
                  <a:gd name="T15" fmla="*/ 15 h 33"/>
                  <a:gd name="T16" fmla="*/ 21 w 31"/>
                  <a:gd name="T17" fmla="*/ 0 h 33"/>
                  <a:gd name="T18" fmla="*/ 30 w 31"/>
                  <a:gd name="T19" fmla="*/ 0 h 33"/>
                  <a:gd name="T20" fmla="*/ 17 w 31"/>
                  <a:gd name="T21" fmla="*/ 14 h 33"/>
                  <a:gd name="T22" fmla="*/ 31 w 31"/>
                  <a:gd name="T23" fmla="*/ 33 h 33"/>
                  <a:gd name="T24" fmla="*/ 21 w 31"/>
                  <a:gd name="T25"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 h="33">
                    <a:moveTo>
                      <a:pt x="21" y="33"/>
                    </a:moveTo>
                    <a:lnTo>
                      <a:pt x="11" y="19"/>
                    </a:lnTo>
                    <a:lnTo>
                      <a:pt x="7" y="23"/>
                    </a:lnTo>
                    <a:lnTo>
                      <a:pt x="7" y="33"/>
                    </a:lnTo>
                    <a:lnTo>
                      <a:pt x="0" y="33"/>
                    </a:lnTo>
                    <a:lnTo>
                      <a:pt x="0" y="0"/>
                    </a:lnTo>
                    <a:lnTo>
                      <a:pt x="7" y="0"/>
                    </a:lnTo>
                    <a:lnTo>
                      <a:pt x="7" y="15"/>
                    </a:lnTo>
                    <a:lnTo>
                      <a:pt x="21" y="0"/>
                    </a:lnTo>
                    <a:lnTo>
                      <a:pt x="30" y="0"/>
                    </a:lnTo>
                    <a:lnTo>
                      <a:pt x="17" y="14"/>
                    </a:lnTo>
                    <a:lnTo>
                      <a:pt x="31" y="33"/>
                    </a:lnTo>
                    <a:lnTo>
                      <a:pt x="21" y="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 name="Freeform 244">
                <a:extLst>
                  <a:ext uri="{FF2B5EF4-FFF2-40B4-BE49-F238E27FC236}">
                    <a16:creationId xmlns:a16="http://schemas.microsoft.com/office/drawing/2014/main" id="{7C691E78-4686-4E42-B949-A6623C6F2337}"/>
                  </a:ext>
                </a:extLst>
              </p:cNvPr>
              <p:cNvSpPr>
                <a:spLocks/>
              </p:cNvSpPr>
              <p:nvPr/>
            </p:nvSpPr>
            <p:spPr bwMode="auto">
              <a:xfrm>
                <a:off x="2144678" y="2245584"/>
                <a:ext cx="110280" cy="145569"/>
              </a:xfrm>
              <a:custGeom>
                <a:avLst/>
                <a:gdLst>
                  <a:gd name="T0" fmla="*/ 0 w 25"/>
                  <a:gd name="T1" fmla="*/ 33 h 33"/>
                  <a:gd name="T2" fmla="*/ 0 w 25"/>
                  <a:gd name="T3" fmla="*/ 0 h 33"/>
                  <a:gd name="T4" fmla="*/ 25 w 25"/>
                  <a:gd name="T5" fmla="*/ 0 h 33"/>
                  <a:gd name="T6" fmla="*/ 25 w 25"/>
                  <a:gd name="T7" fmla="*/ 7 h 33"/>
                  <a:gd name="T8" fmla="*/ 7 w 25"/>
                  <a:gd name="T9" fmla="*/ 7 h 33"/>
                  <a:gd name="T10" fmla="*/ 7 w 25"/>
                  <a:gd name="T11" fmla="*/ 13 h 33"/>
                  <a:gd name="T12" fmla="*/ 23 w 25"/>
                  <a:gd name="T13" fmla="*/ 13 h 33"/>
                  <a:gd name="T14" fmla="*/ 23 w 25"/>
                  <a:gd name="T15" fmla="*/ 19 h 33"/>
                  <a:gd name="T16" fmla="*/ 7 w 25"/>
                  <a:gd name="T17" fmla="*/ 19 h 33"/>
                  <a:gd name="T18" fmla="*/ 7 w 25"/>
                  <a:gd name="T19" fmla="*/ 26 h 33"/>
                  <a:gd name="T20" fmla="*/ 25 w 25"/>
                  <a:gd name="T21" fmla="*/ 26 h 33"/>
                  <a:gd name="T22" fmla="*/ 25 w 25"/>
                  <a:gd name="T23" fmla="*/ 33 h 33"/>
                  <a:gd name="T24" fmla="*/ 0 w 25"/>
                  <a:gd name="T25"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 h="33">
                    <a:moveTo>
                      <a:pt x="0" y="33"/>
                    </a:moveTo>
                    <a:lnTo>
                      <a:pt x="0" y="0"/>
                    </a:lnTo>
                    <a:lnTo>
                      <a:pt x="25" y="0"/>
                    </a:lnTo>
                    <a:lnTo>
                      <a:pt x="25" y="7"/>
                    </a:lnTo>
                    <a:lnTo>
                      <a:pt x="7" y="7"/>
                    </a:lnTo>
                    <a:lnTo>
                      <a:pt x="7" y="13"/>
                    </a:lnTo>
                    <a:lnTo>
                      <a:pt x="23" y="13"/>
                    </a:lnTo>
                    <a:lnTo>
                      <a:pt x="23" y="19"/>
                    </a:lnTo>
                    <a:lnTo>
                      <a:pt x="7" y="19"/>
                    </a:lnTo>
                    <a:lnTo>
                      <a:pt x="7" y="26"/>
                    </a:lnTo>
                    <a:lnTo>
                      <a:pt x="25" y="26"/>
                    </a:lnTo>
                    <a:lnTo>
                      <a:pt x="25" y="33"/>
                    </a:lnTo>
                    <a:lnTo>
                      <a:pt x="0" y="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 name="Freeform 245">
                <a:extLst>
                  <a:ext uri="{FF2B5EF4-FFF2-40B4-BE49-F238E27FC236}">
                    <a16:creationId xmlns:a16="http://schemas.microsoft.com/office/drawing/2014/main" id="{11F623B2-9856-45E9-A57D-CCD163172CFA}"/>
                  </a:ext>
                </a:extLst>
              </p:cNvPr>
              <p:cNvSpPr>
                <a:spLocks/>
              </p:cNvSpPr>
              <p:nvPr/>
            </p:nvSpPr>
            <p:spPr bwMode="auto">
              <a:xfrm>
                <a:off x="2303479" y="2245584"/>
                <a:ext cx="123512" cy="145569"/>
              </a:xfrm>
              <a:custGeom>
                <a:avLst/>
                <a:gdLst>
                  <a:gd name="T0" fmla="*/ 18 w 28"/>
                  <a:gd name="T1" fmla="*/ 7 h 33"/>
                  <a:gd name="T2" fmla="*/ 18 w 28"/>
                  <a:gd name="T3" fmla="*/ 33 h 33"/>
                  <a:gd name="T4" fmla="*/ 11 w 28"/>
                  <a:gd name="T5" fmla="*/ 33 h 33"/>
                  <a:gd name="T6" fmla="*/ 11 w 28"/>
                  <a:gd name="T7" fmla="*/ 7 h 33"/>
                  <a:gd name="T8" fmla="*/ 0 w 28"/>
                  <a:gd name="T9" fmla="*/ 7 h 33"/>
                  <a:gd name="T10" fmla="*/ 0 w 28"/>
                  <a:gd name="T11" fmla="*/ 0 h 33"/>
                  <a:gd name="T12" fmla="*/ 28 w 28"/>
                  <a:gd name="T13" fmla="*/ 0 h 33"/>
                  <a:gd name="T14" fmla="*/ 28 w 28"/>
                  <a:gd name="T15" fmla="*/ 7 h 33"/>
                  <a:gd name="T16" fmla="*/ 18 w 28"/>
                  <a:gd name="T17" fmla="*/ 7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33">
                    <a:moveTo>
                      <a:pt x="18" y="7"/>
                    </a:moveTo>
                    <a:lnTo>
                      <a:pt x="18" y="33"/>
                    </a:lnTo>
                    <a:lnTo>
                      <a:pt x="11" y="33"/>
                    </a:lnTo>
                    <a:lnTo>
                      <a:pt x="11" y="7"/>
                    </a:lnTo>
                    <a:lnTo>
                      <a:pt x="0" y="7"/>
                    </a:lnTo>
                    <a:lnTo>
                      <a:pt x="0" y="0"/>
                    </a:lnTo>
                    <a:lnTo>
                      <a:pt x="28" y="0"/>
                    </a:lnTo>
                    <a:lnTo>
                      <a:pt x="28" y="7"/>
                    </a:lnTo>
                    <a:lnTo>
                      <a:pt x="18"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0" name="Rectangle 246">
                <a:extLst>
                  <a:ext uri="{FF2B5EF4-FFF2-40B4-BE49-F238E27FC236}">
                    <a16:creationId xmlns:a16="http://schemas.microsoft.com/office/drawing/2014/main" id="{662245D3-D894-4091-AD30-0DFF8F4F3AA7}"/>
                  </a:ext>
                </a:extLst>
              </p:cNvPr>
              <p:cNvSpPr>
                <a:spLocks noChangeArrowheads="1"/>
              </p:cNvSpPr>
              <p:nvPr/>
            </p:nvSpPr>
            <p:spPr bwMode="auto">
              <a:xfrm>
                <a:off x="2484334" y="2245584"/>
                <a:ext cx="30879" cy="14556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1" name="Freeform 247">
                <a:extLst>
                  <a:ext uri="{FF2B5EF4-FFF2-40B4-BE49-F238E27FC236}">
                    <a16:creationId xmlns:a16="http://schemas.microsoft.com/office/drawing/2014/main" id="{07AEC033-5FA5-49C4-97ED-6C760F53727B}"/>
                  </a:ext>
                </a:extLst>
              </p:cNvPr>
              <p:cNvSpPr>
                <a:spLocks/>
              </p:cNvSpPr>
              <p:nvPr/>
            </p:nvSpPr>
            <p:spPr bwMode="auto">
              <a:xfrm>
                <a:off x="2581379" y="2245584"/>
                <a:ext cx="132334" cy="145569"/>
              </a:xfrm>
              <a:custGeom>
                <a:avLst/>
                <a:gdLst>
                  <a:gd name="T0" fmla="*/ 24 w 30"/>
                  <a:gd name="T1" fmla="*/ 33 h 33"/>
                  <a:gd name="T2" fmla="*/ 7 w 30"/>
                  <a:gd name="T3" fmla="*/ 12 h 33"/>
                  <a:gd name="T4" fmla="*/ 7 w 30"/>
                  <a:gd name="T5" fmla="*/ 33 h 33"/>
                  <a:gd name="T6" fmla="*/ 0 w 30"/>
                  <a:gd name="T7" fmla="*/ 33 h 33"/>
                  <a:gd name="T8" fmla="*/ 0 w 30"/>
                  <a:gd name="T9" fmla="*/ 0 h 33"/>
                  <a:gd name="T10" fmla="*/ 7 w 30"/>
                  <a:gd name="T11" fmla="*/ 0 h 33"/>
                  <a:gd name="T12" fmla="*/ 23 w 30"/>
                  <a:gd name="T13" fmla="*/ 20 h 33"/>
                  <a:gd name="T14" fmla="*/ 23 w 30"/>
                  <a:gd name="T15" fmla="*/ 0 h 33"/>
                  <a:gd name="T16" fmla="*/ 30 w 30"/>
                  <a:gd name="T17" fmla="*/ 0 h 33"/>
                  <a:gd name="T18" fmla="*/ 30 w 30"/>
                  <a:gd name="T19" fmla="*/ 33 h 33"/>
                  <a:gd name="T20" fmla="*/ 24 w 30"/>
                  <a:gd name="T21"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33">
                    <a:moveTo>
                      <a:pt x="24" y="33"/>
                    </a:moveTo>
                    <a:lnTo>
                      <a:pt x="7" y="12"/>
                    </a:lnTo>
                    <a:lnTo>
                      <a:pt x="7" y="33"/>
                    </a:lnTo>
                    <a:lnTo>
                      <a:pt x="0" y="33"/>
                    </a:lnTo>
                    <a:lnTo>
                      <a:pt x="0" y="0"/>
                    </a:lnTo>
                    <a:lnTo>
                      <a:pt x="7" y="0"/>
                    </a:lnTo>
                    <a:lnTo>
                      <a:pt x="23" y="20"/>
                    </a:lnTo>
                    <a:lnTo>
                      <a:pt x="23" y="0"/>
                    </a:lnTo>
                    <a:lnTo>
                      <a:pt x="30" y="0"/>
                    </a:lnTo>
                    <a:lnTo>
                      <a:pt x="30" y="33"/>
                    </a:lnTo>
                    <a:lnTo>
                      <a:pt x="24" y="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2" name="Freeform 248">
                <a:extLst>
                  <a:ext uri="{FF2B5EF4-FFF2-40B4-BE49-F238E27FC236}">
                    <a16:creationId xmlns:a16="http://schemas.microsoft.com/office/drawing/2014/main" id="{096A814A-51ED-425D-B657-78EF26CEB7EE}"/>
                  </a:ext>
                </a:extLst>
              </p:cNvPr>
              <p:cNvSpPr>
                <a:spLocks/>
              </p:cNvSpPr>
              <p:nvPr/>
            </p:nvSpPr>
            <p:spPr bwMode="auto">
              <a:xfrm>
                <a:off x="2775469" y="2245584"/>
                <a:ext cx="141156" cy="145569"/>
              </a:xfrm>
              <a:custGeom>
                <a:avLst/>
                <a:gdLst>
                  <a:gd name="T0" fmla="*/ 22 w 40"/>
                  <a:gd name="T1" fmla="*/ 43 h 43"/>
                  <a:gd name="T2" fmla="*/ 0 w 40"/>
                  <a:gd name="T3" fmla="*/ 21 h 43"/>
                  <a:gd name="T4" fmla="*/ 0 w 40"/>
                  <a:gd name="T5" fmla="*/ 21 h 43"/>
                  <a:gd name="T6" fmla="*/ 22 w 40"/>
                  <a:gd name="T7" fmla="*/ 0 h 43"/>
                  <a:gd name="T8" fmla="*/ 38 w 40"/>
                  <a:gd name="T9" fmla="*/ 5 h 43"/>
                  <a:gd name="T10" fmla="*/ 33 w 40"/>
                  <a:gd name="T11" fmla="*/ 12 h 43"/>
                  <a:gd name="T12" fmla="*/ 22 w 40"/>
                  <a:gd name="T13" fmla="*/ 8 h 43"/>
                  <a:gd name="T14" fmla="*/ 9 w 40"/>
                  <a:gd name="T15" fmla="*/ 21 h 43"/>
                  <a:gd name="T16" fmla="*/ 9 w 40"/>
                  <a:gd name="T17" fmla="*/ 21 h 43"/>
                  <a:gd name="T18" fmla="*/ 22 w 40"/>
                  <a:gd name="T19" fmla="*/ 35 h 43"/>
                  <a:gd name="T20" fmla="*/ 31 w 40"/>
                  <a:gd name="T21" fmla="*/ 32 h 43"/>
                  <a:gd name="T22" fmla="*/ 31 w 40"/>
                  <a:gd name="T23" fmla="*/ 26 h 43"/>
                  <a:gd name="T24" fmla="*/ 22 w 40"/>
                  <a:gd name="T25" fmla="*/ 26 h 43"/>
                  <a:gd name="T26" fmla="*/ 22 w 40"/>
                  <a:gd name="T27" fmla="*/ 18 h 43"/>
                  <a:gd name="T28" fmla="*/ 40 w 40"/>
                  <a:gd name="T29" fmla="*/ 18 h 43"/>
                  <a:gd name="T30" fmla="*/ 40 w 40"/>
                  <a:gd name="T31" fmla="*/ 37 h 43"/>
                  <a:gd name="T32" fmla="*/ 22 w 40"/>
                  <a:gd name="T33"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 h="43">
                    <a:moveTo>
                      <a:pt x="22" y="43"/>
                    </a:moveTo>
                    <a:cubicBezTo>
                      <a:pt x="9" y="43"/>
                      <a:pt x="0" y="34"/>
                      <a:pt x="0" y="21"/>
                    </a:cubicBezTo>
                    <a:cubicBezTo>
                      <a:pt x="0" y="21"/>
                      <a:pt x="0" y="21"/>
                      <a:pt x="0" y="21"/>
                    </a:cubicBezTo>
                    <a:cubicBezTo>
                      <a:pt x="0" y="9"/>
                      <a:pt x="9" y="0"/>
                      <a:pt x="22" y="0"/>
                    </a:cubicBezTo>
                    <a:cubicBezTo>
                      <a:pt x="29" y="0"/>
                      <a:pt x="34" y="2"/>
                      <a:pt x="38" y="5"/>
                    </a:cubicBezTo>
                    <a:cubicBezTo>
                      <a:pt x="33" y="12"/>
                      <a:pt x="33" y="12"/>
                      <a:pt x="33" y="12"/>
                    </a:cubicBezTo>
                    <a:cubicBezTo>
                      <a:pt x="29" y="10"/>
                      <a:pt x="26" y="8"/>
                      <a:pt x="22" y="8"/>
                    </a:cubicBezTo>
                    <a:cubicBezTo>
                      <a:pt x="15" y="8"/>
                      <a:pt x="9" y="14"/>
                      <a:pt x="9" y="21"/>
                    </a:cubicBezTo>
                    <a:cubicBezTo>
                      <a:pt x="9" y="21"/>
                      <a:pt x="9" y="21"/>
                      <a:pt x="9" y="21"/>
                    </a:cubicBezTo>
                    <a:cubicBezTo>
                      <a:pt x="9" y="29"/>
                      <a:pt x="15" y="35"/>
                      <a:pt x="22" y="35"/>
                    </a:cubicBezTo>
                    <a:cubicBezTo>
                      <a:pt x="26" y="35"/>
                      <a:pt x="29" y="34"/>
                      <a:pt x="31" y="32"/>
                    </a:cubicBezTo>
                    <a:cubicBezTo>
                      <a:pt x="31" y="26"/>
                      <a:pt x="31" y="26"/>
                      <a:pt x="31" y="26"/>
                    </a:cubicBezTo>
                    <a:cubicBezTo>
                      <a:pt x="22" y="26"/>
                      <a:pt x="22" y="26"/>
                      <a:pt x="22" y="26"/>
                    </a:cubicBezTo>
                    <a:cubicBezTo>
                      <a:pt x="22" y="18"/>
                      <a:pt x="22" y="18"/>
                      <a:pt x="22" y="18"/>
                    </a:cubicBezTo>
                    <a:cubicBezTo>
                      <a:pt x="40" y="18"/>
                      <a:pt x="40" y="18"/>
                      <a:pt x="40" y="18"/>
                    </a:cubicBezTo>
                    <a:cubicBezTo>
                      <a:pt x="40" y="37"/>
                      <a:pt x="40" y="37"/>
                      <a:pt x="40" y="37"/>
                    </a:cubicBezTo>
                    <a:cubicBezTo>
                      <a:pt x="36" y="40"/>
                      <a:pt x="30" y="43"/>
                      <a:pt x="22"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 name="Freeform 249">
                <a:extLst>
                  <a:ext uri="{FF2B5EF4-FFF2-40B4-BE49-F238E27FC236}">
                    <a16:creationId xmlns:a16="http://schemas.microsoft.com/office/drawing/2014/main" id="{1EF544ED-71B0-4934-B3BB-B26A3EA4A466}"/>
                  </a:ext>
                </a:extLst>
              </p:cNvPr>
              <p:cNvSpPr>
                <a:spLocks noEditPoints="1"/>
              </p:cNvSpPr>
              <p:nvPr/>
            </p:nvSpPr>
            <p:spPr bwMode="auto">
              <a:xfrm>
                <a:off x="3057781" y="2245584"/>
                <a:ext cx="154391" cy="145569"/>
              </a:xfrm>
              <a:custGeom>
                <a:avLst/>
                <a:gdLst>
                  <a:gd name="T0" fmla="*/ 28 w 35"/>
                  <a:gd name="T1" fmla="*/ 33 h 33"/>
                  <a:gd name="T2" fmla="*/ 25 w 35"/>
                  <a:gd name="T3" fmla="*/ 26 h 33"/>
                  <a:gd name="T4" fmla="*/ 11 w 35"/>
                  <a:gd name="T5" fmla="*/ 26 h 33"/>
                  <a:gd name="T6" fmla="*/ 7 w 35"/>
                  <a:gd name="T7" fmla="*/ 33 h 33"/>
                  <a:gd name="T8" fmla="*/ 0 w 35"/>
                  <a:gd name="T9" fmla="*/ 33 h 33"/>
                  <a:gd name="T10" fmla="*/ 15 w 35"/>
                  <a:gd name="T11" fmla="*/ 0 h 33"/>
                  <a:gd name="T12" fmla="*/ 21 w 35"/>
                  <a:gd name="T13" fmla="*/ 0 h 33"/>
                  <a:gd name="T14" fmla="*/ 35 w 35"/>
                  <a:gd name="T15" fmla="*/ 33 h 33"/>
                  <a:gd name="T16" fmla="*/ 28 w 35"/>
                  <a:gd name="T17" fmla="*/ 33 h 33"/>
                  <a:gd name="T18" fmla="*/ 18 w 35"/>
                  <a:gd name="T19" fmla="*/ 8 h 33"/>
                  <a:gd name="T20" fmla="*/ 13 w 35"/>
                  <a:gd name="T21" fmla="*/ 19 h 33"/>
                  <a:gd name="T22" fmla="*/ 22 w 35"/>
                  <a:gd name="T23" fmla="*/ 19 h 33"/>
                  <a:gd name="T24" fmla="*/ 18 w 35"/>
                  <a:gd name="T25" fmla="*/ 8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 h="33">
                    <a:moveTo>
                      <a:pt x="28" y="33"/>
                    </a:moveTo>
                    <a:lnTo>
                      <a:pt x="25" y="26"/>
                    </a:lnTo>
                    <a:lnTo>
                      <a:pt x="11" y="26"/>
                    </a:lnTo>
                    <a:lnTo>
                      <a:pt x="7" y="33"/>
                    </a:lnTo>
                    <a:lnTo>
                      <a:pt x="0" y="33"/>
                    </a:lnTo>
                    <a:lnTo>
                      <a:pt x="15" y="0"/>
                    </a:lnTo>
                    <a:lnTo>
                      <a:pt x="21" y="0"/>
                    </a:lnTo>
                    <a:lnTo>
                      <a:pt x="35" y="33"/>
                    </a:lnTo>
                    <a:lnTo>
                      <a:pt x="28" y="33"/>
                    </a:lnTo>
                    <a:close/>
                    <a:moveTo>
                      <a:pt x="18" y="8"/>
                    </a:moveTo>
                    <a:lnTo>
                      <a:pt x="13" y="19"/>
                    </a:lnTo>
                    <a:lnTo>
                      <a:pt x="22" y="19"/>
                    </a:lnTo>
                    <a:lnTo>
                      <a:pt x="18"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4" name="Freeform 250">
                <a:extLst>
                  <a:ext uri="{FF2B5EF4-FFF2-40B4-BE49-F238E27FC236}">
                    <a16:creationId xmlns:a16="http://schemas.microsoft.com/office/drawing/2014/main" id="{2F7F7AFF-02A7-41AB-A82F-14CF2888E3DF}"/>
                  </a:ext>
                </a:extLst>
              </p:cNvPr>
              <p:cNvSpPr>
                <a:spLocks/>
              </p:cNvSpPr>
              <p:nvPr/>
            </p:nvSpPr>
            <p:spPr bwMode="auto">
              <a:xfrm>
                <a:off x="3243049" y="2245584"/>
                <a:ext cx="141156" cy="145569"/>
              </a:xfrm>
              <a:custGeom>
                <a:avLst/>
                <a:gdLst>
                  <a:gd name="T0" fmla="*/ 22 w 40"/>
                  <a:gd name="T1" fmla="*/ 43 h 43"/>
                  <a:gd name="T2" fmla="*/ 0 w 40"/>
                  <a:gd name="T3" fmla="*/ 21 h 43"/>
                  <a:gd name="T4" fmla="*/ 0 w 40"/>
                  <a:gd name="T5" fmla="*/ 21 h 43"/>
                  <a:gd name="T6" fmla="*/ 22 w 40"/>
                  <a:gd name="T7" fmla="*/ 0 h 43"/>
                  <a:gd name="T8" fmla="*/ 38 w 40"/>
                  <a:gd name="T9" fmla="*/ 5 h 43"/>
                  <a:gd name="T10" fmla="*/ 33 w 40"/>
                  <a:gd name="T11" fmla="*/ 12 h 43"/>
                  <a:gd name="T12" fmla="*/ 22 w 40"/>
                  <a:gd name="T13" fmla="*/ 8 h 43"/>
                  <a:gd name="T14" fmla="*/ 9 w 40"/>
                  <a:gd name="T15" fmla="*/ 21 h 43"/>
                  <a:gd name="T16" fmla="*/ 9 w 40"/>
                  <a:gd name="T17" fmla="*/ 21 h 43"/>
                  <a:gd name="T18" fmla="*/ 22 w 40"/>
                  <a:gd name="T19" fmla="*/ 35 h 43"/>
                  <a:gd name="T20" fmla="*/ 31 w 40"/>
                  <a:gd name="T21" fmla="*/ 32 h 43"/>
                  <a:gd name="T22" fmla="*/ 31 w 40"/>
                  <a:gd name="T23" fmla="*/ 26 h 43"/>
                  <a:gd name="T24" fmla="*/ 22 w 40"/>
                  <a:gd name="T25" fmla="*/ 26 h 43"/>
                  <a:gd name="T26" fmla="*/ 22 w 40"/>
                  <a:gd name="T27" fmla="*/ 18 h 43"/>
                  <a:gd name="T28" fmla="*/ 40 w 40"/>
                  <a:gd name="T29" fmla="*/ 18 h 43"/>
                  <a:gd name="T30" fmla="*/ 40 w 40"/>
                  <a:gd name="T31" fmla="*/ 37 h 43"/>
                  <a:gd name="T32" fmla="*/ 22 w 40"/>
                  <a:gd name="T33"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 h="43">
                    <a:moveTo>
                      <a:pt x="22" y="43"/>
                    </a:moveTo>
                    <a:cubicBezTo>
                      <a:pt x="9" y="43"/>
                      <a:pt x="0" y="34"/>
                      <a:pt x="0" y="21"/>
                    </a:cubicBezTo>
                    <a:cubicBezTo>
                      <a:pt x="0" y="21"/>
                      <a:pt x="0" y="21"/>
                      <a:pt x="0" y="21"/>
                    </a:cubicBezTo>
                    <a:cubicBezTo>
                      <a:pt x="0" y="9"/>
                      <a:pt x="9" y="0"/>
                      <a:pt x="22" y="0"/>
                    </a:cubicBezTo>
                    <a:cubicBezTo>
                      <a:pt x="29" y="0"/>
                      <a:pt x="34" y="2"/>
                      <a:pt x="38" y="5"/>
                    </a:cubicBezTo>
                    <a:cubicBezTo>
                      <a:pt x="33" y="12"/>
                      <a:pt x="33" y="12"/>
                      <a:pt x="33" y="12"/>
                    </a:cubicBezTo>
                    <a:cubicBezTo>
                      <a:pt x="29" y="10"/>
                      <a:pt x="26" y="8"/>
                      <a:pt x="22" y="8"/>
                    </a:cubicBezTo>
                    <a:cubicBezTo>
                      <a:pt x="15" y="8"/>
                      <a:pt x="9" y="14"/>
                      <a:pt x="9" y="21"/>
                    </a:cubicBezTo>
                    <a:cubicBezTo>
                      <a:pt x="9" y="21"/>
                      <a:pt x="9" y="21"/>
                      <a:pt x="9" y="21"/>
                    </a:cubicBezTo>
                    <a:cubicBezTo>
                      <a:pt x="9" y="29"/>
                      <a:pt x="15" y="35"/>
                      <a:pt x="22" y="35"/>
                    </a:cubicBezTo>
                    <a:cubicBezTo>
                      <a:pt x="26" y="35"/>
                      <a:pt x="29" y="34"/>
                      <a:pt x="31" y="32"/>
                    </a:cubicBezTo>
                    <a:cubicBezTo>
                      <a:pt x="31" y="26"/>
                      <a:pt x="31" y="26"/>
                      <a:pt x="31" y="26"/>
                    </a:cubicBezTo>
                    <a:cubicBezTo>
                      <a:pt x="22" y="26"/>
                      <a:pt x="22" y="26"/>
                      <a:pt x="22" y="26"/>
                    </a:cubicBezTo>
                    <a:cubicBezTo>
                      <a:pt x="22" y="18"/>
                      <a:pt x="22" y="18"/>
                      <a:pt x="22" y="18"/>
                    </a:cubicBezTo>
                    <a:cubicBezTo>
                      <a:pt x="40" y="18"/>
                      <a:pt x="40" y="18"/>
                      <a:pt x="40" y="18"/>
                    </a:cubicBezTo>
                    <a:cubicBezTo>
                      <a:pt x="40" y="37"/>
                      <a:pt x="40" y="37"/>
                      <a:pt x="40" y="37"/>
                    </a:cubicBezTo>
                    <a:cubicBezTo>
                      <a:pt x="36" y="40"/>
                      <a:pt x="30" y="43"/>
                      <a:pt x="22"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5" name="Freeform 251">
                <a:extLst>
                  <a:ext uri="{FF2B5EF4-FFF2-40B4-BE49-F238E27FC236}">
                    <a16:creationId xmlns:a16="http://schemas.microsoft.com/office/drawing/2014/main" id="{C83E533C-E44A-48B1-BEFF-DFDEF35C7F28}"/>
                  </a:ext>
                </a:extLst>
              </p:cNvPr>
              <p:cNvSpPr>
                <a:spLocks/>
              </p:cNvSpPr>
              <p:nvPr/>
            </p:nvSpPr>
            <p:spPr bwMode="auto">
              <a:xfrm>
                <a:off x="3445961" y="2245584"/>
                <a:ext cx="114690" cy="145569"/>
              </a:xfrm>
              <a:custGeom>
                <a:avLst/>
                <a:gdLst>
                  <a:gd name="T0" fmla="*/ 0 w 26"/>
                  <a:gd name="T1" fmla="*/ 33 h 33"/>
                  <a:gd name="T2" fmla="*/ 0 w 26"/>
                  <a:gd name="T3" fmla="*/ 0 h 33"/>
                  <a:gd name="T4" fmla="*/ 25 w 26"/>
                  <a:gd name="T5" fmla="*/ 0 h 33"/>
                  <a:gd name="T6" fmla="*/ 25 w 26"/>
                  <a:gd name="T7" fmla="*/ 7 h 33"/>
                  <a:gd name="T8" fmla="*/ 8 w 26"/>
                  <a:gd name="T9" fmla="*/ 7 h 33"/>
                  <a:gd name="T10" fmla="*/ 8 w 26"/>
                  <a:gd name="T11" fmla="*/ 13 h 33"/>
                  <a:gd name="T12" fmla="*/ 23 w 26"/>
                  <a:gd name="T13" fmla="*/ 13 h 33"/>
                  <a:gd name="T14" fmla="*/ 23 w 26"/>
                  <a:gd name="T15" fmla="*/ 19 h 33"/>
                  <a:gd name="T16" fmla="*/ 8 w 26"/>
                  <a:gd name="T17" fmla="*/ 19 h 33"/>
                  <a:gd name="T18" fmla="*/ 8 w 26"/>
                  <a:gd name="T19" fmla="*/ 26 h 33"/>
                  <a:gd name="T20" fmla="*/ 26 w 26"/>
                  <a:gd name="T21" fmla="*/ 26 h 33"/>
                  <a:gd name="T22" fmla="*/ 26 w 26"/>
                  <a:gd name="T23" fmla="*/ 33 h 33"/>
                  <a:gd name="T24" fmla="*/ 0 w 26"/>
                  <a:gd name="T25"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 h="33">
                    <a:moveTo>
                      <a:pt x="0" y="33"/>
                    </a:moveTo>
                    <a:lnTo>
                      <a:pt x="0" y="0"/>
                    </a:lnTo>
                    <a:lnTo>
                      <a:pt x="25" y="0"/>
                    </a:lnTo>
                    <a:lnTo>
                      <a:pt x="25" y="7"/>
                    </a:lnTo>
                    <a:lnTo>
                      <a:pt x="8" y="7"/>
                    </a:lnTo>
                    <a:lnTo>
                      <a:pt x="8" y="13"/>
                    </a:lnTo>
                    <a:lnTo>
                      <a:pt x="23" y="13"/>
                    </a:lnTo>
                    <a:lnTo>
                      <a:pt x="23" y="19"/>
                    </a:lnTo>
                    <a:lnTo>
                      <a:pt x="8" y="19"/>
                    </a:lnTo>
                    <a:lnTo>
                      <a:pt x="8" y="26"/>
                    </a:lnTo>
                    <a:lnTo>
                      <a:pt x="26" y="26"/>
                    </a:lnTo>
                    <a:lnTo>
                      <a:pt x="26" y="33"/>
                    </a:lnTo>
                    <a:lnTo>
                      <a:pt x="0" y="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6" name="Freeform 252">
                <a:extLst>
                  <a:ext uri="{FF2B5EF4-FFF2-40B4-BE49-F238E27FC236}">
                    <a16:creationId xmlns:a16="http://schemas.microsoft.com/office/drawing/2014/main" id="{87C638E6-DCA1-4F46-9145-CC8D9571240D}"/>
                  </a:ext>
                </a:extLst>
              </p:cNvPr>
              <p:cNvSpPr>
                <a:spLocks/>
              </p:cNvSpPr>
              <p:nvPr/>
            </p:nvSpPr>
            <p:spPr bwMode="auto">
              <a:xfrm>
                <a:off x="3617997" y="2245584"/>
                <a:ext cx="132334" cy="145569"/>
              </a:xfrm>
              <a:custGeom>
                <a:avLst/>
                <a:gdLst>
                  <a:gd name="T0" fmla="*/ 23 w 30"/>
                  <a:gd name="T1" fmla="*/ 33 h 33"/>
                  <a:gd name="T2" fmla="*/ 7 w 30"/>
                  <a:gd name="T3" fmla="*/ 12 h 33"/>
                  <a:gd name="T4" fmla="*/ 7 w 30"/>
                  <a:gd name="T5" fmla="*/ 33 h 33"/>
                  <a:gd name="T6" fmla="*/ 0 w 30"/>
                  <a:gd name="T7" fmla="*/ 33 h 33"/>
                  <a:gd name="T8" fmla="*/ 0 w 30"/>
                  <a:gd name="T9" fmla="*/ 0 h 33"/>
                  <a:gd name="T10" fmla="*/ 7 w 30"/>
                  <a:gd name="T11" fmla="*/ 0 h 33"/>
                  <a:gd name="T12" fmla="*/ 23 w 30"/>
                  <a:gd name="T13" fmla="*/ 20 h 33"/>
                  <a:gd name="T14" fmla="*/ 23 w 30"/>
                  <a:gd name="T15" fmla="*/ 0 h 33"/>
                  <a:gd name="T16" fmla="*/ 30 w 30"/>
                  <a:gd name="T17" fmla="*/ 0 h 33"/>
                  <a:gd name="T18" fmla="*/ 30 w 30"/>
                  <a:gd name="T19" fmla="*/ 33 h 33"/>
                  <a:gd name="T20" fmla="*/ 23 w 30"/>
                  <a:gd name="T21"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33">
                    <a:moveTo>
                      <a:pt x="23" y="33"/>
                    </a:moveTo>
                    <a:lnTo>
                      <a:pt x="7" y="12"/>
                    </a:lnTo>
                    <a:lnTo>
                      <a:pt x="7" y="33"/>
                    </a:lnTo>
                    <a:lnTo>
                      <a:pt x="0" y="33"/>
                    </a:lnTo>
                    <a:lnTo>
                      <a:pt x="0" y="0"/>
                    </a:lnTo>
                    <a:lnTo>
                      <a:pt x="7" y="0"/>
                    </a:lnTo>
                    <a:lnTo>
                      <a:pt x="23" y="20"/>
                    </a:lnTo>
                    <a:lnTo>
                      <a:pt x="23" y="0"/>
                    </a:lnTo>
                    <a:lnTo>
                      <a:pt x="30" y="0"/>
                    </a:lnTo>
                    <a:lnTo>
                      <a:pt x="30" y="33"/>
                    </a:lnTo>
                    <a:lnTo>
                      <a:pt x="23" y="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7" name="Freeform 253">
                <a:extLst>
                  <a:ext uri="{FF2B5EF4-FFF2-40B4-BE49-F238E27FC236}">
                    <a16:creationId xmlns:a16="http://schemas.microsoft.com/office/drawing/2014/main" id="{2B7310D3-9E2C-4703-9399-576F53A60408}"/>
                  </a:ext>
                </a:extLst>
              </p:cNvPr>
              <p:cNvSpPr>
                <a:spLocks/>
              </p:cNvSpPr>
              <p:nvPr/>
            </p:nvSpPr>
            <p:spPr bwMode="auto">
              <a:xfrm>
                <a:off x="3807674" y="2245584"/>
                <a:ext cx="136747" cy="145569"/>
              </a:xfrm>
              <a:custGeom>
                <a:avLst/>
                <a:gdLst>
                  <a:gd name="T0" fmla="*/ 22 w 39"/>
                  <a:gd name="T1" fmla="*/ 43 h 43"/>
                  <a:gd name="T2" fmla="*/ 0 w 39"/>
                  <a:gd name="T3" fmla="*/ 21 h 43"/>
                  <a:gd name="T4" fmla="*/ 0 w 39"/>
                  <a:gd name="T5" fmla="*/ 21 h 43"/>
                  <a:gd name="T6" fmla="*/ 22 w 39"/>
                  <a:gd name="T7" fmla="*/ 0 h 43"/>
                  <a:gd name="T8" fmla="*/ 39 w 39"/>
                  <a:gd name="T9" fmla="*/ 6 h 43"/>
                  <a:gd name="T10" fmla="*/ 33 w 39"/>
                  <a:gd name="T11" fmla="*/ 13 h 43"/>
                  <a:gd name="T12" fmla="*/ 22 w 39"/>
                  <a:gd name="T13" fmla="*/ 8 h 43"/>
                  <a:gd name="T14" fmla="*/ 10 w 39"/>
                  <a:gd name="T15" fmla="*/ 21 h 43"/>
                  <a:gd name="T16" fmla="*/ 10 w 39"/>
                  <a:gd name="T17" fmla="*/ 21 h 43"/>
                  <a:gd name="T18" fmla="*/ 22 w 39"/>
                  <a:gd name="T19" fmla="*/ 35 h 43"/>
                  <a:gd name="T20" fmla="*/ 33 w 39"/>
                  <a:gd name="T21" fmla="*/ 30 h 43"/>
                  <a:gd name="T22" fmla="*/ 39 w 39"/>
                  <a:gd name="T23" fmla="*/ 36 h 43"/>
                  <a:gd name="T24" fmla="*/ 22 w 39"/>
                  <a:gd name="T25"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 h="43">
                    <a:moveTo>
                      <a:pt x="22" y="43"/>
                    </a:moveTo>
                    <a:cubicBezTo>
                      <a:pt x="9" y="43"/>
                      <a:pt x="0" y="34"/>
                      <a:pt x="0" y="21"/>
                    </a:cubicBezTo>
                    <a:cubicBezTo>
                      <a:pt x="0" y="21"/>
                      <a:pt x="0" y="21"/>
                      <a:pt x="0" y="21"/>
                    </a:cubicBezTo>
                    <a:cubicBezTo>
                      <a:pt x="0" y="9"/>
                      <a:pt x="9" y="0"/>
                      <a:pt x="22" y="0"/>
                    </a:cubicBezTo>
                    <a:cubicBezTo>
                      <a:pt x="30" y="0"/>
                      <a:pt x="35" y="2"/>
                      <a:pt x="39" y="6"/>
                    </a:cubicBezTo>
                    <a:cubicBezTo>
                      <a:pt x="33" y="13"/>
                      <a:pt x="33" y="13"/>
                      <a:pt x="33" y="13"/>
                    </a:cubicBezTo>
                    <a:cubicBezTo>
                      <a:pt x="29" y="10"/>
                      <a:pt x="26" y="8"/>
                      <a:pt x="22" y="8"/>
                    </a:cubicBezTo>
                    <a:cubicBezTo>
                      <a:pt x="15" y="8"/>
                      <a:pt x="10" y="14"/>
                      <a:pt x="10" y="21"/>
                    </a:cubicBezTo>
                    <a:cubicBezTo>
                      <a:pt x="10" y="21"/>
                      <a:pt x="10" y="21"/>
                      <a:pt x="10" y="21"/>
                    </a:cubicBezTo>
                    <a:cubicBezTo>
                      <a:pt x="10" y="29"/>
                      <a:pt x="15" y="35"/>
                      <a:pt x="22" y="35"/>
                    </a:cubicBezTo>
                    <a:cubicBezTo>
                      <a:pt x="27" y="35"/>
                      <a:pt x="30" y="33"/>
                      <a:pt x="33" y="30"/>
                    </a:cubicBezTo>
                    <a:cubicBezTo>
                      <a:pt x="39" y="36"/>
                      <a:pt x="39" y="36"/>
                      <a:pt x="39" y="36"/>
                    </a:cubicBezTo>
                    <a:cubicBezTo>
                      <a:pt x="35" y="40"/>
                      <a:pt x="30" y="43"/>
                      <a:pt x="22"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8" name="Freeform 254">
                <a:extLst>
                  <a:ext uri="{FF2B5EF4-FFF2-40B4-BE49-F238E27FC236}">
                    <a16:creationId xmlns:a16="http://schemas.microsoft.com/office/drawing/2014/main" id="{49251184-C3D4-48F0-9A8F-938EDC77E007}"/>
                  </a:ext>
                </a:extLst>
              </p:cNvPr>
              <p:cNvSpPr>
                <a:spLocks/>
              </p:cNvSpPr>
              <p:nvPr/>
            </p:nvSpPr>
            <p:spPr bwMode="auto">
              <a:xfrm>
                <a:off x="3984120" y="2245584"/>
                <a:ext cx="145569" cy="145569"/>
              </a:xfrm>
              <a:custGeom>
                <a:avLst/>
                <a:gdLst>
                  <a:gd name="T0" fmla="*/ 20 w 33"/>
                  <a:gd name="T1" fmla="*/ 20 h 33"/>
                  <a:gd name="T2" fmla="*/ 20 w 33"/>
                  <a:gd name="T3" fmla="*/ 33 h 33"/>
                  <a:gd name="T4" fmla="*/ 13 w 33"/>
                  <a:gd name="T5" fmla="*/ 33 h 33"/>
                  <a:gd name="T6" fmla="*/ 13 w 33"/>
                  <a:gd name="T7" fmla="*/ 20 h 33"/>
                  <a:gd name="T8" fmla="*/ 0 w 33"/>
                  <a:gd name="T9" fmla="*/ 0 h 33"/>
                  <a:gd name="T10" fmla="*/ 9 w 33"/>
                  <a:gd name="T11" fmla="*/ 0 h 33"/>
                  <a:gd name="T12" fmla="*/ 17 w 33"/>
                  <a:gd name="T13" fmla="*/ 13 h 33"/>
                  <a:gd name="T14" fmla="*/ 25 w 33"/>
                  <a:gd name="T15" fmla="*/ 0 h 33"/>
                  <a:gd name="T16" fmla="*/ 33 w 33"/>
                  <a:gd name="T17" fmla="*/ 0 h 33"/>
                  <a:gd name="T18" fmla="*/ 20 w 33"/>
                  <a:gd name="T19" fmla="*/ 2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 h="33">
                    <a:moveTo>
                      <a:pt x="20" y="20"/>
                    </a:moveTo>
                    <a:lnTo>
                      <a:pt x="20" y="33"/>
                    </a:lnTo>
                    <a:lnTo>
                      <a:pt x="13" y="33"/>
                    </a:lnTo>
                    <a:lnTo>
                      <a:pt x="13" y="20"/>
                    </a:lnTo>
                    <a:lnTo>
                      <a:pt x="0" y="0"/>
                    </a:lnTo>
                    <a:lnTo>
                      <a:pt x="9" y="0"/>
                    </a:lnTo>
                    <a:lnTo>
                      <a:pt x="17" y="13"/>
                    </a:lnTo>
                    <a:lnTo>
                      <a:pt x="25" y="0"/>
                    </a:lnTo>
                    <a:lnTo>
                      <a:pt x="33" y="0"/>
                    </a:lnTo>
                    <a:lnTo>
                      <a:pt x="20"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37" name="AutoShape 3">
            <a:extLst>
              <a:ext uri="{FF2B5EF4-FFF2-40B4-BE49-F238E27FC236}">
                <a16:creationId xmlns:a16="http://schemas.microsoft.com/office/drawing/2014/main" id="{AD50C6A0-CB42-4102-BE12-3A53464A4D54}"/>
              </a:ext>
            </a:extLst>
          </p:cNvPr>
          <p:cNvSpPr>
            <a:spLocks noChangeAspect="1" noChangeArrowheads="1" noTextEdit="1"/>
          </p:cNvSpPr>
          <p:nvPr userDrawn="1"/>
        </p:nvSpPr>
        <p:spPr bwMode="auto">
          <a:xfrm>
            <a:off x="0" y="0"/>
            <a:ext cx="8391525" cy="614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ooter Placeholder 11"/>
          <p:cNvSpPr>
            <a:spLocks noGrp="1"/>
          </p:cNvSpPr>
          <p:nvPr>
            <p:ph type="ftr" sz="quarter" idx="15"/>
          </p:nvPr>
        </p:nvSpPr>
        <p:spPr>
          <a:xfrm>
            <a:off x="6043960" y="5738699"/>
            <a:ext cx="2883829" cy="365125"/>
          </a:xfrm>
        </p:spPr>
        <p:txBody>
          <a:bodyPr/>
          <a:lstStyle>
            <a:lvl1pPr algn="ctr">
              <a:defRPr>
                <a:solidFill>
                  <a:schemeClr val="bg1">
                    <a:lumMod val="85000"/>
                  </a:schemeClr>
                </a:solidFill>
              </a:defRPr>
            </a:lvl1pPr>
          </a:lstStyle>
          <a:p>
            <a:r>
              <a:rPr lang="en-US"/>
              <a:t>13478-DiagAm-F26-TWM-WOW Planning – Overview Deck_5.9.25</a:t>
            </a:r>
            <a:endParaRPr lang="en-US" dirty="0"/>
          </a:p>
        </p:txBody>
      </p:sp>
      <p:sp>
        <p:nvSpPr>
          <p:cNvPr id="8" name="Date Placeholder 7"/>
          <p:cNvSpPr>
            <a:spLocks noGrp="1"/>
          </p:cNvSpPr>
          <p:nvPr>
            <p:ph type="dt" sz="half" idx="14"/>
          </p:nvPr>
        </p:nvSpPr>
        <p:spPr>
          <a:xfrm>
            <a:off x="7009367" y="6103824"/>
            <a:ext cx="953015" cy="255701"/>
          </a:xfrm>
          <a:noFill/>
        </p:spPr>
        <p:txBody>
          <a:bodyPr/>
          <a:lstStyle>
            <a:lvl1pPr algn="ctr">
              <a:defRPr>
                <a:solidFill>
                  <a:schemeClr val="bg1">
                    <a:lumMod val="85000"/>
                  </a:schemeClr>
                </a:solidFill>
              </a:defRPr>
            </a:lvl1pPr>
          </a:lstStyle>
          <a:p>
            <a:fld id="{ADB6F2C3-7605-E540-859E-8376C131B420}" type="datetime1">
              <a:rPr lang="en-US" smtClean="0"/>
              <a:t>5/13/2025</a:t>
            </a:fld>
            <a:endParaRPr lang="en-US" dirty="0"/>
          </a:p>
        </p:txBody>
      </p:sp>
    </p:spTree>
    <p:extLst>
      <p:ext uri="{BB962C8B-B14F-4D97-AF65-F5344CB8AC3E}">
        <p14:creationId xmlns:p14="http://schemas.microsoft.com/office/powerpoint/2010/main" val="18342339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_Title Slide">
    <p:bg>
      <p:bgPr>
        <a:solidFill>
          <a:srgbClr val="646569"/>
        </a:solidFill>
        <a:effectLst/>
      </p:bgPr>
    </p:bg>
    <p:spTree>
      <p:nvGrpSpPr>
        <p:cNvPr id="1" name=""/>
        <p:cNvGrpSpPr/>
        <p:nvPr/>
      </p:nvGrpSpPr>
      <p:grpSpPr>
        <a:xfrm>
          <a:off x="0" y="0"/>
          <a:ext cx="0" cy="0"/>
          <a:chOff x="0" y="0"/>
          <a:chExt cx="0" cy="0"/>
        </a:xfrm>
      </p:grpSpPr>
      <p:sp>
        <p:nvSpPr>
          <p:cNvPr id="3" name="Rectangle 2"/>
          <p:cNvSpPr/>
          <p:nvPr userDrawn="1"/>
        </p:nvSpPr>
        <p:spPr>
          <a:xfrm>
            <a:off x="-2" y="0"/>
            <a:ext cx="9144001" cy="6858000"/>
          </a:xfrm>
          <a:prstGeom prst="rect">
            <a:avLst/>
          </a:prstGeom>
          <a:solidFill>
            <a:srgbClr val="6465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Freeform 6">
            <a:extLst>
              <a:ext uri="{FF2B5EF4-FFF2-40B4-BE49-F238E27FC236}">
                <a16:creationId xmlns:a16="http://schemas.microsoft.com/office/drawing/2014/main" id="{633F57B4-1923-4B1F-B865-030D55C7EF6A}"/>
              </a:ext>
            </a:extLst>
          </p:cNvPr>
          <p:cNvSpPr>
            <a:spLocks/>
          </p:cNvSpPr>
          <p:nvPr userDrawn="1"/>
        </p:nvSpPr>
        <p:spPr bwMode="auto">
          <a:xfrm>
            <a:off x="5197816" y="0"/>
            <a:ext cx="3946184" cy="6858000"/>
          </a:xfrm>
          <a:custGeom>
            <a:avLst/>
            <a:gdLst>
              <a:gd name="T0" fmla="*/ 1643 w 2228"/>
              <a:gd name="T1" fmla="*/ 0 h 3872"/>
              <a:gd name="T2" fmla="*/ 2228 w 2228"/>
              <a:gd name="T3" fmla="*/ 0 h 3872"/>
              <a:gd name="T4" fmla="*/ 2228 w 2228"/>
              <a:gd name="T5" fmla="*/ 3872 h 3872"/>
              <a:gd name="T6" fmla="*/ 0 w 2228"/>
              <a:gd name="T7" fmla="*/ 3872 h 3872"/>
              <a:gd name="T8" fmla="*/ 1643 w 2228"/>
              <a:gd name="T9" fmla="*/ 0 h 3872"/>
            </a:gdLst>
            <a:ahLst/>
            <a:cxnLst>
              <a:cxn ang="0">
                <a:pos x="T0" y="T1"/>
              </a:cxn>
              <a:cxn ang="0">
                <a:pos x="T2" y="T3"/>
              </a:cxn>
              <a:cxn ang="0">
                <a:pos x="T4" y="T5"/>
              </a:cxn>
              <a:cxn ang="0">
                <a:pos x="T6" y="T7"/>
              </a:cxn>
              <a:cxn ang="0">
                <a:pos x="T8" y="T9"/>
              </a:cxn>
            </a:cxnLst>
            <a:rect l="0" t="0" r="r" b="b"/>
            <a:pathLst>
              <a:path w="2228" h="3872">
                <a:moveTo>
                  <a:pt x="1643" y="0"/>
                </a:moveTo>
                <a:lnTo>
                  <a:pt x="2228" y="0"/>
                </a:lnTo>
                <a:lnTo>
                  <a:pt x="2228" y="3872"/>
                </a:lnTo>
                <a:lnTo>
                  <a:pt x="0" y="3872"/>
                </a:lnTo>
                <a:lnTo>
                  <a:pt x="1643" y="0"/>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Date Placeholder 7"/>
          <p:cNvSpPr>
            <a:spLocks noGrp="1"/>
          </p:cNvSpPr>
          <p:nvPr>
            <p:ph type="dt" sz="half" idx="14"/>
          </p:nvPr>
        </p:nvSpPr>
        <p:spPr>
          <a:xfrm>
            <a:off x="55495" y="6418991"/>
            <a:ext cx="953015" cy="365125"/>
          </a:xfrm>
          <a:noFill/>
        </p:spPr>
        <p:txBody>
          <a:bodyPr/>
          <a:lstStyle>
            <a:lvl1pPr>
              <a:defRPr>
                <a:solidFill>
                  <a:schemeClr val="bg1"/>
                </a:solidFill>
              </a:defRPr>
            </a:lvl1pPr>
          </a:lstStyle>
          <a:p>
            <a:fld id="{EACADAF8-2E9D-B349-A76F-2EA30E15F783}" type="datetime1">
              <a:rPr lang="en-US" smtClean="0"/>
              <a:t>5/13/2025</a:t>
            </a:fld>
            <a:endParaRPr lang="en-US" dirty="0"/>
          </a:p>
        </p:txBody>
      </p:sp>
      <p:sp>
        <p:nvSpPr>
          <p:cNvPr id="12" name="Footer Placeholder 11"/>
          <p:cNvSpPr>
            <a:spLocks noGrp="1"/>
          </p:cNvSpPr>
          <p:nvPr>
            <p:ph type="ftr" sz="quarter" idx="15"/>
          </p:nvPr>
        </p:nvSpPr>
        <p:spPr>
          <a:xfrm>
            <a:off x="1044486" y="6418992"/>
            <a:ext cx="5520334" cy="365125"/>
          </a:xfrm>
        </p:spPr>
        <p:txBody>
          <a:bodyPr/>
          <a:lstStyle/>
          <a:p>
            <a:r>
              <a:rPr lang="en-US"/>
              <a:t>13478-DiagAm-F26-TWM-WOW Planning – Overview Deck_5.9.25</a:t>
            </a:r>
            <a:endParaRPr lang="en-US" dirty="0"/>
          </a:p>
        </p:txBody>
      </p:sp>
      <p:sp>
        <p:nvSpPr>
          <p:cNvPr id="13" name="Slide Number Placeholder 12"/>
          <p:cNvSpPr>
            <a:spLocks noGrp="1"/>
          </p:cNvSpPr>
          <p:nvPr>
            <p:ph type="sldNum" sz="quarter" idx="16"/>
          </p:nvPr>
        </p:nvSpPr>
        <p:spPr>
          <a:xfrm>
            <a:off x="8453820" y="6418991"/>
            <a:ext cx="602199" cy="365125"/>
          </a:xfrm>
        </p:spPr>
        <p:txBody>
          <a:bodyPr/>
          <a:lstStyle>
            <a:lvl1pPr algn="r">
              <a:defRPr>
                <a:solidFill>
                  <a:schemeClr val="bg1"/>
                </a:solidFill>
              </a:defRPr>
            </a:lvl1pPr>
          </a:lstStyle>
          <a:p>
            <a:fld id="{05CA34A9-03AA-D744-A179-4F9E909A1F1F}" type="slidenum">
              <a:rPr lang="en-US" smtClean="0"/>
              <a:pPr/>
              <a:t>‹#›</a:t>
            </a:fld>
            <a:endParaRPr lang="en-US"/>
          </a:p>
        </p:txBody>
      </p:sp>
      <p:sp>
        <p:nvSpPr>
          <p:cNvPr id="2" name="Title 1"/>
          <p:cNvSpPr>
            <a:spLocks noGrp="1"/>
          </p:cNvSpPr>
          <p:nvPr>
            <p:ph type="title"/>
          </p:nvPr>
        </p:nvSpPr>
        <p:spPr>
          <a:xfrm>
            <a:off x="5027924" y="150813"/>
            <a:ext cx="3953149" cy="309825"/>
          </a:xfrm>
          <a:prstGeom prst="rect">
            <a:avLst/>
          </a:prstGeom>
        </p:spPr>
        <p:txBody>
          <a:bodyPr anchor="ctr" anchorCtr="0"/>
          <a:lstStyle>
            <a:lvl1pPr algn="r">
              <a:defRPr sz="1800">
                <a:solidFill>
                  <a:srgbClr val="FFFFFF"/>
                </a:solidFill>
              </a:defRPr>
            </a:lvl1pPr>
          </a:lstStyle>
          <a:p>
            <a:r>
              <a:rPr lang="en-US" dirty="0"/>
              <a:t>Click to edit Master title style</a:t>
            </a:r>
          </a:p>
        </p:txBody>
      </p:sp>
      <p:grpSp>
        <p:nvGrpSpPr>
          <p:cNvPr id="30" name="Group 29">
            <a:extLst>
              <a:ext uri="{FF2B5EF4-FFF2-40B4-BE49-F238E27FC236}">
                <a16:creationId xmlns:a16="http://schemas.microsoft.com/office/drawing/2014/main" id="{E33263BD-CC39-4B2E-BF58-0CAB483D9C6B}"/>
              </a:ext>
            </a:extLst>
          </p:cNvPr>
          <p:cNvGrpSpPr/>
          <p:nvPr userDrawn="1"/>
        </p:nvGrpSpPr>
        <p:grpSpPr>
          <a:xfrm>
            <a:off x="6841793" y="6479710"/>
            <a:ext cx="1081445" cy="284175"/>
            <a:chOff x="2074103" y="389005"/>
            <a:chExt cx="3021628" cy="794004"/>
          </a:xfrm>
          <a:solidFill>
            <a:schemeClr val="bg1"/>
          </a:solidFill>
        </p:grpSpPr>
        <p:sp>
          <p:nvSpPr>
            <p:cNvPr id="31" name="Freeform 215">
              <a:extLst>
                <a:ext uri="{FF2B5EF4-FFF2-40B4-BE49-F238E27FC236}">
                  <a16:creationId xmlns:a16="http://schemas.microsoft.com/office/drawing/2014/main" id="{96DDFF2F-9C0F-44FC-8CF2-1500C6EB106A}"/>
                </a:ext>
              </a:extLst>
            </p:cNvPr>
            <p:cNvSpPr>
              <a:spLocks noEditPoints="1"/>
            </p:cNvSpPr>
            <p:nvPr/>
          </p:nvSpPr>
          <p:spPr bwMode="auto">
            <a:xfrm>
              <a:off x="2082925" y="397827"/>
              <a:ext cx="542571" cy="569038"/>
            </a:xfrm>
            <a:custGeom>
              <a:avLst/>
              <a:gdLst>
                <a:gd name="T0" fmla="*/ 0 w 155"/>
                <a:gd name="T1" fmla="*/ 0 h 166"/>
                <a:gd name="T2" fmla="*/ 93 w 155"/>
                <a:gd name="T3" fmla="*/ 0 h 166"/>
                <a:gd name="T4" fmla="*/ 140 w 155"/>
                <a:gd name="T5" fmla="*/ 15 h 166"/>
                <a:gd name="T6" fmla="*/ 150 w 155"/>
                <a:gd name="T7" fmla="*/ 41 h 166"/>
                <a:gd name="T8" fmla="*/ 150 w 155"/>
                <a:gd name="T9" fmla="*/ 41 h 166"/>
                <a:gd name="T10" fmla="*/ 120 w 155"/>
                <a:gd name="T11" fmla="*/ 79 h 166"/>
                <a:gd name="T12" fmla="*/ 155 w 155"/>
                <a:gd name="T13" fmla="*/ 119 h 166"/>
                <a:gd name="T14" fmla="*/ 155 w 155"/>
                <a:gd name="T15" fmla="*/ 120 h 166"/>
                <a:gd name="T16" fmla="*/ 92 w 155"/>
                <a:gd name="T17" fmla="*/ 166 h 166"/>
                <a:gd name="T18" fmla="*/ 0 w 155"/>
                <a:gd name="T19" fmla="*/ 166 h 166"/>
                <a:gd name="T20" fmla="*/ 0 w 155"/>
                <a:gd name="T21" fmla="*/ 0 h 166"/>
                <a:gd name="T22" fmla="*/ 95 w 155"/>
                <a:gd name="T23" fmla="*/ 53 h 166"/>
                <a:gd name="T24" fmla="*/ 78 w 155"/>
                <a:gd name="T25" fmla="*/ 42 h 166"/>
                <a:gd name="T26" fmla="*/ 54 w 155"/>
                <a:gd name="T27" fmla="*/ 42 h 166"/>
                <a:gd name="T28" fmla="*/ 54 w 155"/>
                <a:gd name="T29" fmla="*/ 65 h 166"/>
                <a:gd name="T30" fmla="*/ 78 w 155"/>
                <a:gd name="T31" fmla="*/ 65 h 166"/>
                <a:gd name="T32" fmla="*/ 95 w 155"/>
                <a:gd name="T33" fmla="*/ 54 h 166"/>
                <a:gd name="T34" fmla="*/ 95 w 155"/>
                <a:gd name="T35" fmla="*/ 53 h 166"/>
                <a:gd name="T36" fmla="*/ 82 w 155"/>
                <a:gd name="T37" fmla="*/ 99 h 166"/>
                <a:gd name="T38" fmla="*/ 54 w 155"/>
                <a:gd name="T39" fmla="*/ 99 h 166"/>
                <a:gd name="T40" fmla="*/ 54 w 155"/>
                <a:gd name="T41" fmla="*/ 124 h 166"/>
                <a:gd name="T42" fmla="*/ 81 w 155"/>
                <a:gd name="T43" fmla="*/ 124 h 166"/>
                <a:gd name="T44" fmla="*/ 100 w 155"/>
                <a:gd name="T45" fmla="*/ 112 h 166"/>
                <a:gd name="T46" fmla="*/ 100 w 155"/>
                <a:gd name="T47" fmla="*/ 111 h 166"/>
                <a:gd name="T48" fmla="*/ 82 w 155"/>
                <a:gd name="T49" fmla="*/ 99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5" h="166">
                  <a:moveTo>
                    <a:pt x="0" y="0"/>
                  </a:moveTo>
                  <a:cubicBezTo>
                    <a:pt x="93" y="0"/>
                    <a:pt x="93" y="0"/>
                    <a:pt x="93" y="0"/>
                  </a:cubicBezTo>
                  <a:cubicBezTo>
                    <a:pt x="116" y="0"/>
                    <a:pt x="130" y="5"/>
                    <a:pt x="140" y="15"/>
                  </a:cubicBezTo>
                  <a:cubicBezTo>
                    <a:pt x="146" y="21"/>
                    <a:pt x="150" y="29"/>
                    <a:pt x="150" y="41"/>
                  </a:cubicBezTo>
                  <a:cubicBezTo>
                    <a:pt x="150" y="41"/>
                    <a:pt x="150" y="41"/>
                    <a:pt x="150" y="41"/>
                  </a:cubicBezTo>
                  <a:cubicBezTo>
                    <a:pt x="150" y="61"/>
                    <a:pt x="138" y="73"/>
                    <a:pt x="120" y="79"/>
                  </a:cubicBezTo>
                  <a:cubicBezTo>
                    <a:pt x="142" y="85"/>
                    <a:pt x="155" y="96"/>
                    <a:pt x="155" y="119"/>
                  </a:cubicBezTo>
                  <a:cubicBezTo>
                    <a:pt x="155" y="120"/>
                    <a:pt x="155" y="120"/>
                    <a:pt x="155" y="120"/>
                  </a:cubicBezTo>
                  <a:cubicBezTo>
                    <a:pt x="155" y="146"/>
                    <a:pt x="134" y="166"/>
                    <a:pt x="92" y="166"/>
                  </a:cubicBezTo>
                  <a:cubicBezTo>
                    <a:pt x="0" y="166"/>
                    <a:pt x="0" y="166"/>
                    <a:pt x="0" y="166"/>
                  </a:cubicBezTo>
                  <a:lnTo>
                    <a:pt x="0" y="0"/>
                  </a:lnTo>
                  <a:close/>
                  <a:moveTo>
                    <a:pt x="95" y="53"/>
                  </a:moveTo>
                  <a:cubicBezTo>
                    <a:pt x="95" y="46"/>
                    <a:pt x="90" y="42"/>
                    <a:pt x="78" y="42"/>
                  </a:cubicBezTo>
                  <a:cubicBezTo>
                    <a:pt x="54" y="42"/>
                    <a:pt x="54" y="42"/>
                    <a:pt x="54" y="42"/>
                  </a:cubicBezTo>
                  <a:cubicBezTo>
                    <a:pt x="54" y="65"/>
                    <a:pt x="54" y="65"/>
                    <a:pt x="54" y="65"/>
                  </a:cubicBezTo>
                  <a:cubicBezTo>
                    <a:pt x="78" y="65"/>
                    <a:pt x="78" y="65"/>
                    <a:pt x="78" y="65"/>
                  </a:cubicBezTo>
                  <a:cubicBezTo>
                    <a:pt x="90" y="65"/>
                    <a:pt x="95" y="61"/>
                    <a:pt x="95" y="54"/>
                  </a:cubicBezTo>
                  <a:lnTo>
                    <a:pt x="95" y="53"/>
                  </a:lnTo>
                  <a:close/>
                  <a:moveTo>
                    <a:pt x="82" y="99"/>
                  </a:moveTo>
                  <a:cubicBezTo>
                    <a:pt x="54" y="99"/>
                    <a:pt x="54" y="99"/>
                    <a:pt x="54" y="99"/>
                  </a:cubicBezTo>
                  <a:cubicBezTo>
                    <a:pt x="54" y="124"/>
                    <a:pt x="54" y="124"/>
                    <a:pt x="54" y="124"/>
                  </a:cubicBezTo>
                  <a:cubicBezTo>
                    <a:pt x="81" y="124"/>
                    <a:pt x="81" y="124"/>
                    <a:pt x="81" y="124"/>
                  </a:cubicBezTo>
                  <a:cubicBezTo>
                    <a:pt x="94" y="124"/>
                    <a:pt x="100" y="119"/>
                    <a:pt x="100" y="112"/>
                  </a:cubicBezTo>
                  <a:cubicBezTo>
                    <a:pt x="100" y="111"/>
                    <a:pt x="100" y="111"/>
                    <a:pt x="100" y="111"/>
                  </a:cubicBezTo>
                  <a:cubicBezTo>
                    <a:pt x="100" y="104"/>
                    <a:pt x="94" y="99"/>
                    <a:pt x="82" y="9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216">
              <a:extLst>
                <a:ext uri="{FF2B5EF4-FFF2-40B4-BE49-F238E27FC236}">
                  <a16:creationId xmlns:a16="http://schemas.microsoft.com/office/drawing/2014/main" id="{0DD738C5-5088-47E3-BC0D-AD0692CE4B3D}"/>
                </a:ext>
              </a:extLst>
            </p:cNvPr>
            <p:cNvSpPr>
              <a:spLocks noEditPoints="1"/>
            </p:cNvSpPr>
            <p:nvPr/>
          </p:nvSpPr>
          <p:spPr bwMode="auto">
            <a:xfrm>
              <a:off x="2656373" y="397827"/>
              <a:ext cx="1155717" cy="569038"/>
            </a:xfrm>
            <a:custGeom>
              <a:avLst/>
              <a:gdLst>
                <a:gd name="T0" fmla="*/ 261 w 331"/>
                <a:gd name="T1" fmla="*/ 0 h 166"/>
                <a:gd name="T2" fmla="*/ 207 w 331"/>
                <a:gd name="T3" fmla="*/ 0 h 166"/>
                <a:gd name="T4" fmla="*/ 146 w 331"/>
                <a:gd name="T5" fmla="*/ 143 h 166"/>
                <a:gd name="T6" fmla="*/ 123 w 331"/>
                <a:gd name="T7" fmla="*/ 109 h 166"/>
                <a:gd name="T8" fmla="*/ 155 w 331"/>
                <a:gd name="T9" fmla="*/ 59 h 166"/>
                <a:gd name="T10" fmla="*/ 155 w 331"/>
                <a:gd name="T11" fmla="*/ 58 h 166"/>
                <a:gd name="T12" fmla="*/ 140 w 331"/>
                <a:gd name="T13" fmla="*/ 19 h 166"/>
                <a:gd name="T14" fmla="*/ 81 w 331"/>
                <a:gd name="T15" fmla="*/ 0 h 166"/>
                <a:gd name="T16" fmla="*/ 0 w 331"/>
                <a:gd name="T17" fmla="*/ 0 h 166"/>
                <a:gd name="T18" fmla="*/ 0 w 331"/>
                <a:gd name="T19" fmla="*/ 166 h 166"/>
                <a:gd name="T20" fmla="*/ 55 w 331"/>
                <a:gd name="T21" fmla="*/ 166 h 166"/>
                <a:gd name="T22" fmla="*/ 55 w 331"/>
                <a:gd name="T23" fmla="*/ 118 h 166"/>
                <a:gd name="T24" fmla="*/ 67 w 331"/>
                <a:gd name="T25" fmla="*/ 118 h 166"/>
                <a:gd name="T26" fmla="*/ 98 w 331"/>
                <a:gd name="T27" fmla="*/ 166 h 166"/>
                <a:gd name="T28" fmla="*/ 137 w 331"/>
                <a:gd name="T29" fmla="*/ 166 h 166"/>
                <a:gd name="T30" fmla="*/ 161 w 331"/>
                <a:gd name="T31" fmla="*/ 166 h 166"/>
                <a:gd name="T32" fmla="*/ 196 w 331"/>
                <a:gd name="T33" fmla="*/ 166 h 166"/>
                <a:gd name="T34" fmla="*/ 204 w 331"/>
                <a:gd name="T35" fmla="*/ 143 h 166"/>
                <a:gd name="T36" fmla="*/ 262 w 331"/>
                <a:gd name="T37" fmla="*/ 143 h 166"/>
                <a:gd name="T38" fmla="*/ 271 w 331"/>
                <a:gd name="T39" fmla="*/ 166 h 166"/>
                <a:gd name="T40" fmla="*/ 331 w 331"/>
                <a:gd name="T41" fmla="*/ 166 h 166"/>
                <a:gd name="T42" fmla="*/ 261 w 331"/>
                <a:gd name="T43" fmla="*/ 0 h 166"/>
                <a:gd name="T44" fmla="*/ 100 w 331"/>
                <a:gd name="T45" fmla="*/ 63 h 166"/>
                <a:gd name="T46" fmla="*/ 79 w 331"/>
                <a:gd name="T47" fmla="*/ 79 h 166"/>
                <a:gd name="T48" fmla="*/ 55 w 331"/>
                <a:gd name="T49" fmla="*/ 79 h 166"/>
                <a:gd name="T50" fmla="*/ 55 w 331"/>
                <a:gd name="T51" fmla="*/ 46 h 166"/>
                <a:gd name="T52" fmla="*/ 79 w 331"/>
                <a:gd name="T53" fmla="*/ 46 h 166"/>
                <a:gd name="T54" fmla="*/ 100 w 331"/>
                <a:gd name="T55" fmla="*/ 62 h 166"/>
                <a:gd name="T56" fmla="*/ 100 w 331"/>
                <a:gd name="T57" fmla="*/ 63 h 166"/>
                <a:gd name="T58" fmla="*/ 218 w 331"/>
                <a:gd name="T59" fmla="*/ 104 h 166"/>
                <a:gd name="T60" fmla="*/ 234 w 331"/>
                <a:gd name="T61" fmla="*/ 64 h 166"/>
                <a:gd name="T62" fmla="*/ 249 w 331"/>
                <a:gd name="T63" fmla="*/ 104 h 166"/>
                <a:gd name="T64" fmla="*/ 218 w 331"/>
                <a:gd name="T65" fmla="*/ 104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31" h="166">
                  <a:moveTo>
                    <a:pt x="261" y="0"/>
                  </a:moveTo>
                  <a:cubicBezTo>
                    <a:pt x="207" y="0"/>
                    <a:pt x="207" y="0"/>
                    <a:pt x="207" y="0"/>
                  </a:cubicBezTo>
                  <a:cubicBezTo>
                    <a:pt x="146" y="143"/>
                    <a:pt x="146" y="143"/>
                    <a:pt x="146" y="143"/>
                  </a:cubicBezTo>
                  <a:cubicBezTo>
                    <a:pt x="123" y="109"/>
                    <a:pt x="123" y="109"/>
                    <a:pt x="123" y="109"/>
                  </a:cubicBezTo>
                  <a:cubicBezTo>
                    <a:pt x="143" y="100"/>
                    <a:pt x="155" y="83"/>
                    <a:pt x="155" y="59"/>
                  </a:cubicBezTo>
                  <a:cubicBezTo>
                    <a:pt x="155" y="58"/>
                    <a:pt x="155" y="58"/>
                    <a:pt x="155" y="58"/>
                  </a:cubicBezTo>
                  <a:cubicBezTo>
                    <a:pt x="155" y="41"/>
                    <a:pt x="150" y="29"/>
                    <a:pt x="140" y="19"/>
                  </a:cubicBezTo>
                  <a:cubicBezTo>
                    <a:pt x="129" y="7"/>
                    <a:pt x="110" y="0"/>
                    <a:pt x="81" y="0"/>
                  </a:cubicBezTo>
                  <a:cubicBezTo>
                    <a:pt x="0" y="0"/>
                    <a:pt x="0" y="0"/>
                    <a:pt x="0" y="0"/>
                  </a:cubicBezTo>
                  <a:cubicBezTo>
                    <a:pt x="0" y="166"/>
                    <a:pt x="0" y="166"/>
                    <a:pt x="0" y="166"/>
                  </a:cubicBezTo>
                  <a:cubicBezTo>
                    <a:pt x="55" y="166"/>
                    <a:pt x="55" y="166"/>
                    <a:pt x="55" y="166"/>
                  </a:cubicBezTo>
                  <a:cubicBezTo>
                    <a:pt x="55" y="118"/>
                    <a:pt x="55" y="118"/>
                    <a:pt x="55" y="118"/>
                  </a:cubicBezTo>
                  <a:cubicBezTo>
                    <a:pt x="67" y="118"/>
                    <a:pt x="67" y="118"/>
                    <a:pt x="67" y="118"/>
                  </a:cubicBezTo>
                  <a:cubicBezTo>
                    <a:pt x="98" y="166"/>
                    <a:pt x="98" y="166"/>
                    <a:pt x="98" y="166"/>
                  </a:cubicBezTo>
                  <a:cubicBezTo>
                    <a:pt x="137" y="166"/>
                    <a:pt x="137" y="166"/>
                    <a:pt x="137" y="166"/>
                  </a:cubicBezTo>
                  <a:cubicBezTo>
                    <a:pt x="161" y="166"/>
                    <a:pt x="161" y="166"/>
                    <a:pt x="161" y="166"/>
                  </a:cubicBezTo>
                  <a:cubicBezTo>
                    <a:pt x="196" y="166"/>
                    <a:pt x="196" y="166"/>
                    <a:pt x="196" y="166"/>
                  </a:cubicBezTo>
                  <a:cubicBezTo>
                    <a:pt x="204" y="143"/>
                    <a:pt x="204" y="143"/>
                    <a:pt x="204" y="143"/>
                  </a:cubicBezTo>
                  <a:cubicBezTo>
                    <a:pt x="262" y="143"/>
                    <a:pt x="262" y="143"/>
                    <a:pt x="262" y="143"/>
                  </a:cubicBezTo>
                  <a:cubicBezTo>
                    <a:pt x="271" y="166"/>
                    <a:pt x="271" y="166"/>
                    <a:pt x="271" y="166"/>
                  </a:cubicBezTo>
                  <a:cubicBezTo>
                    <a:pt x="331" y="166"/>
                    <a:pt x="331" y="166"/>
                    <a:pt x="331" y="166"/>
                  </a:cubicBezTo>
                  <a:lnTo>
                    <a:pt x="261" y="0"/>
                  </a:lnTo>
                  <a:close/>
                  <a:moveTo>
                    <a:pt x="100" y="63"/>
                  </a:moveTo>
                  <a:cubicBezTo>
                    <a:pt x="100" y="73"/>
                    <a:pt x="92" y="79"/>
                    <a:pt x="79" y="79"/>
                  </a:cubicBezTo>
                  <a:cubicBezTo>
                    <a:pt x="55" y="79"/>
                    <a:pt x="55" y="79"/>
                    <a:pt x="55" y="79"/>
                  </a:cubicBezTo>
                  <a:cubicBezTo>
                    <a:pt x="55" y="46"/>
                    <a:pt x="55" y="46"/>
                    <a:pt x="55" y="46"/>
                  </a:cubicBezTo>
                  <a:cubicBezTo>
                    <a:pt x="79" y="46"/>
                    <a:pt x="79" y="46"/>
                    <a:pt x="79" y="46"/>
                  </a:cubicBezTo>
                  <a:cubicBezTo>
                    <a:pt x="92" y="46"/>
                    <a:pt x="100" y="51"/>
                    <a:pt x="100" y="62"/>
                  </a:cubicBezTo>
                  <a:lnTo>
                    <a:pt x="100" y="63"/>
                  </a:lnTo>
                  <a:close/>
                  <a:moveTo>
                    <a:pt x="218" y="104"/>
                  </a:moveTo>
                  <a:cubicBezTo>
                    <a:pt x="234" y="64"/>
                    <a:pt x="234" y="64"/>
                    <a:pt x="234" y="64"/>
                  </a:cubicBezTo>
                  <a:cubicBezTo>
                    <a:pt x="249" y="104"/>
                    <a:pt x="249" y="104"/>
                    <a:pt x="249" y="104"/>
                  </a:cubicBezTo>
                  <a:lnTo>
                    <a:pt x="218" y="10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217">
              <a:extLst>
                <a:ext uri="{FF2B5EF4-FFF2-40B4-BE49-F238E27FC236}">
                  <a16:creationId xmlns:a16="http://schemas.microsoft.com/office/drawing/2014/main" id="{2CEFC46C-8FF1-4797-85A0-B414D1C897BB}"/>
                </a:ext>
              </a:extLst>
            </p:cNvPr>
            <p:cNvSpPr>
              <a:spLocks/>
            </p:cNvSpPr>
            <p:nvPr/>
          </p:nvSpPr>
          <p:spPr bwMode="auto">
            <a:xfrm>
              <a:off x="3644467" y="397827"/>
              <a:ext cx="661670" cy="785182"/>
            </a:xfrm>
            <a:custGeom>
              <a:avLst/>
              <a:gdLst>
                <a:gd name="T0" fmla="*/ 74 w 150"/>
                <a:gd name="T1" fmla="*/ 178 h 178"/>
                <a:gd name="T2" fmla="*/ 0 w 150"/>
                <a:gd name="T3" fmla="*/ 0 h 178"/>
                <a:gd name="T4" fmla="*/ 50 w 150"/>
                <a:gd name="T5" fmla="*/ 0 h 178"/>
                <a:gd name="T6" fmla="*/ 76 w 150"/>
                <a:gd name="T7" fmla="*/ 73 h 178"/>
                <a:gd name="T8" fmla="*/ 101 w 150"/>
                <a:gd name="T9" fmla="*/ 0 h 178"/>
                <a:gd name="T10" fmla="*/ 150 w 150"/>
                <a:gd name="T11" fmla="*/ 0 h 178"/>
                <a:gd name="T12" fmla="*/ 74 w 150"/>
                <a:gd name="T13" fmla="*/ 178 h 178"/>
              </a:gdLst>
              <a:ahLst/>
              <a:cxnLst>
                <a:cxn ang="0">
                  <a:pos x="T0" y="T1"/>
                </a:cxn>
                <a:cxn ang="0">
                  <a:pos x="T2" y="T3"/>
                </a:cxn>
                <a:cxn ang="0">
                  <a:pos x="T4" y="T5"/>
                </a:cxn>
                <a:cxn ang="0">
                  <a:pos x="T6" y="T7"/>
                </a:cxn>
                <a:cxn ang="0">
                  <a:pos x="T8" y="T9"/>
                </a:cxn>
                <a:cxn ang="0">
                  <a:pos x="T10" y="T11"/>
                </a:cxn>
                <a:cxn ang="0">
                  <a:pos x="T12" y="T13"/>
                </a:cxn>
              </a:cxnLst>
              <a:rect l="0" t="0" r="r" b="b"/>
              <a:pathLst>
                <a:path w="150" h="178">
                  <a:moveTo>
                    <a:pt x="74" y="178"/>
                  </a:moveTo>
                  <a:lnTo>
                    <a:pt x="0" y="0"/>
                  </a:lnTo>
                  <a:lnTo>
                    <a:pt x="50" y="0"/>
                  </a:lnTo>
                  <a:lnTo>
                    <a:pt x="76" y="73"/>
                  </a:lnTo>
                  <a:lnTo>
                    <a:pt x="101" y="0"/>
                  </a:lnTo>
                  <a:lnTo>
                    <a:pt x="150" y="0"/>
                  </a:lnTo>
                  <a:lnTo>
                    <a:pt x="74" y="1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Rectangle 218">
              <a:extLst>
                <a:ext uri="{FF2B5EF4-FFF2-40B4-BE49-F238E27FC236}">
                  <a16:creationId xmlns:a16="http://schemas.microsoft.com/office/drawing/2014/main" id="{BE2EB22D-4541-4985-978E-1FAABB9BDE1C}"/>
                </a:ext>
              </a:extLst>
            </p:cNvPr>
            <p:cNvSpPr>
              <a:spLocks noChangeArrowheads="1"/>
            </p:cNvSpPr>
            <p:nvPr/>
          </p:nvSpPr>
          <p:spPr bwMode="auto">
            <a:xfrm>
              <a:off x="4328191" y="397827"/>
              <a:ext cx="198502" cy="5690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Freeform 219">
              <a:extLst>
                <a:ext uri="{FF2B5EF4-FFF2-40B4-BE49-F238E27FC236}">
                  <a16:creationId xmlns:a16="http://schemas.microsoft.com/office/drawing/2014/main" id="{15814E1B-D762-479A-AF6B-AE0D66C1F96C}"/>
                </a:ext>
              </a:extLst>
            </p:cNvPr>
            <p:cNvSpPr>
              <a:spLocks/>
            </p:cNvSpPr>
            <p:nvPr/>
          </p:nvSpPr>
          <p:spPr bwMode="auto">
            <a:xfrm>
              <a:off x="4544338" y="389005"/>
              <a:ext cx="551393" cy="591092"/>
            </a:xfrm>
            <a:custGeom>
              <a:avLst/>
              <a:gdLst>
                <a:gd name="T0" fmla="*/ 0 w 158"/>
                <a:gd name="T1" fmla="*/ 144 h 172"/>
                <a:gd name="T2" fmla="*/ 30 w 158"/>
                <a:gd name="T3" fmla="*/ 108 h 172"/>
                <a:gd name="T4" fmla="*/ 88 w 158"/>
                <a:gd name="T5" fmla="*/ 128 h 172"/>
                <a:gd name="T6" fmla="*/ 102 w 158"/>
                <a:gd name="T7" fmla="*/ 121 h 172"/>
                <a:gd name="T8" fmla="*/ 102 w 158"/>
                <a:gd name="T9" fmla="*/ 120 h 172"/>
                <a:gd name="T10" fmla="*/ 79 w 158"/>
                <a:gd name="T11" fmla="*/ 109 h 172"/>
                <a:gd name="T12" fmla="*/ 9 w 158"/>
                <a:gd name="T13" fmla="*/ 56 h 172"/>
                <a:gd name="T14" fmla="*/ 9 w 158"/>
                <a:gd name="T15" fmla="*/ 56 h 172"/>
                <a:gd name="T16" fmla="*/ 80 w 158"/>
                <a:gd name="T17" fmla="*/ 0 h 172"/>
                <a:gd name="T18" fmla="*/ 154 w 158"/>
                <a:gd name="T19" fmla="*/ 23 h 172"/>
                <a:gd name="T20" fmla="*/ 127 w 158"/>
                <a:gd name="T21" fmla="*/ 60 h 172"/>
                <a:gd name="T22" fmla="*/ 78 w 158"/>
                <a:gd name="T23" fmla="*/ 44 h 172"/>
                <a:gd name="T24" fmla="*/ 66 w 158"/>
                <a:gd name="T25" fmla="*/ 50 h 172"/>
                <a:gd name="T26" fmla="*/ 66 w 158"/>
                <a:gd name="T27" fmla="*/ 51 h 172"/>
                <a:gd name="T28" fmla="*/ 88 w 158"/>
                <a:gd name="T29" fmla="*/ 62 h 172"/>
                <a:gd name="T30" fmla="*/ 158 w 158"/>
                <a:gd name="T31" fmla="*/ 115 h 172"/>
                <a:gd name="T32" fmla="*/ 158 w 158"/>
                <a:gd name="T33" fmla="*/ 116 h 172"/>
                <a:gd name="T34" fmla="*/ 85 w 158"/>
                <a:gd name="T35" fmla="*/ 172 h 172"/>
                <a:gd name="T36" fmla="*/ 0 w 158"/>
                <a:gd name="T37" fmla="*/ 144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8" h="172">
                  <a:moveTo>
                    <a:pt x="0" y="144"/>
                  </a:moveTo>
                  <a:cubicBezTo>
                    <a:pt x="30" y="108"/>
                    <a:pt x="30" y="108"/>
                    <a:pt x="30" y="108"/>
                  </a:cubicBezTo>
                  <a:cubicBezTo>
                    <a:pt x="48" y="122"/>
                    <a:pt x="68" y="128"/>
                    <a:pt x="88" y="128"/>
                  </a:cubicBezTo>
                  <a:cubicBezTo>
                    <a:pt x="98" y="128"/>
                    <a:pt x="102" y="125"/>
                    <a:pt x="102" y="121"/>
                  </a:cubicBezTo>
                  <a:cubicBezTo>
                    <a:pt x="102" y="120"/>
                    <a:pt x="102" y="120"/>
                    <a:pt x="102" y="120"/>
                  </a:cubicBezTo>
                  <a:cubicBezTo>
                    <a:pt x="102" y="116"/>
                    <a:pt x="97" y="113"/>
                    <a:pt x="79" y="109"/>
                  </a:cubicBezTo>
                  <a:cubicBezTo>
                    <a:pt x="42" y="102"/>
                    <a:pt x="9" y="91"/>
                    <a:pt x="9" y="56"/>
                  </a:cubicBezTo>
                  <a:cubicBezTo>
                    <a:pt x="9" y="56"/>
                    <a:pt x="9" y="56"/>
                    <a:pt x="9" y="56"/>
                  </a:cubicBezTo>
                  <a:cubicBezTo>
                    <a:pt x="9" y="24"/>
                    <a:pt x="34" y="0"/>
                    <a:pt x="80" y="0"/>
                  </a:cubicBezTo>
                  <a:cubicBezTo>
                    <a:pt x="112" y="0"/>
                    <a:pt x="135" y="7"/>
                    <a:pt x="154" y="23"/>
                  </a:cubicBezTo>
                  <a:cubicBezTo>
                    <a:pt x="127" y="60"/>
                    <a:pt x="127" y="60"/>
                    <a:pt x="127" y="60"/>
                  </a:cubicBezTo>
                  <a:cubicBezTo>
                    <a:pt x="112" y="49"/>
                    <a:pt x="93" y="44"/>
                    <a:pt x="78" y="44"/>
                  </a:cubicBezTo>
                  <a:cubicBezTo>
                    <a:pt x="69" y="44"/>
                    <a:pt x="66" y="46"/>
                    <a:pt x="66" y="50"/>
                  </a:cubicBezTo>
                  <a:cubicBezTo>
                    <a:pt x="66" y="51"/>
                    <a:pt x="66" y="51"/>
                    <a:pt x="66" y="51"/>
                  </a:cubicBezTo>
                  <a:cubicBezTo>
                    <a:pt x="66" y="55"/>
                    <a:pt x="70" y="58"/>
                    <a:pt x="88" y="62"/>
                  </a:cubicBezTo>
                  <a:cubicBezTo>
                    <a:pt x="130" y="69"/>
                    <a:pt x="158" y="82"/>
                    <a:pt x="158" y="115"/>
                  </a:cubicBezTo>
                  <a:cubicBezTo>
                    <a:pt x="158" y="116"/>
                    <a:pt x="158" y="116"/>
                    <a:pt x="158" y="116"/>
                  </a:cubicBezTo>
                  <a:cubicBezTo>
                    <a:pt x="158" y="150"/>
                    <a:pt x="130" y="172"/>
                    <a:pt x="85" y="172"/>
                  </a:cubicBezTo>
                  <a:cubicBezTo>
                    <a:pt x="52" y="172"/>
                    <a:pt x="21" y="162"/>
                    <a:pt x="0" y="1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Freeform 220">
              <a:extLst>
                <a:ext uri="{FF2B5EF4-FFF2-40B4-BE49-F238E27FC236}">
                  <a16:creationId xmlns:a16="http://schemas.microsoft.com/office/drawing/2014/main" id="{71A162DE-D4BF-4B98-88F5-63B3B294A3D4}"/>
                </a:ext>
              </a:extLst>
            </p:cNvPr>
            <p:cNvSpPr>
              <a:spLocks/>
            </p:cNvSpPr>
            <p:nvPr/>
          </p:nvSpPr>
          <p:spPr bwMode="auto">
            <a:xfrm>
              <a:off x="2074103" y="1090374"/>
              <a:ext cx="97045" cy="88223"/>
            </a:xfrm>
            <a:custGeom>
              <a:avLst/>
              <a:gdLst>
                <a:gd name="T0" fmla="*/ 17 w 22"/>
                <a:gd name="T1" fmla="*/ 20 h 20"/>
                <a:gd name="T2" fmla="*/ 17 w 22"/>
                <a:gd name="T3" fmla="*/ 7 h 20"/>
                <a:gd name="T4" fmla="*/ 12 w 22"/>
                <a:gd name="T5" fmla="*/ 16 h 20"/>
                <a:gd name="T6" fmla="*/ 12 w 22"/>
                <a:gd name="T7" fmla="*/ 16 h 20"/>
                <a:gd name="T8" fmla="*/ 5 w 22"/>
                <a:gd name="T9" fmla="*/ 7 h 20"/>
                <a:gd name="T10" fmla="*/ 5 w 22"/>
                <a:gd name="T11" fmla="*/ 20 h 20"/>
                <a:gd name="T12" fmla="*/ 0 w 22"/>
                <a:gd name="T13" fmla="*/ 20 h 20"/>
                <a:gd name="T14" fmla="*/ 0 w 22"/>
                <a:gd name="T15" fmla="*/ 0 h 20"/>
                <a:gd name="T16" fmla="*/ 6 w 22"/>
                <a:gd name="T17" fmla="*/ 0 h 20"/>
                <a:gd name="T18" fmla="*/ 12 w 22"/>
                <a:gd name="T19" fmla="*/ 9 h 20"/>
                <a:gd name="T20" fmla="*/ 17 w 22"/>
                <a:gd name="T21" fmla="*/ 0 h 20"/>
                <a:gd name="T22" fmla="*/ 22 w 22"/>
                <a:gd name="T23" fmla="*/ 0 h 20"/>
                <a:gd name="T24" fmla="*/ 22 w 22"/>
                <a:gd name="T25" fmla="*/ 20 h 20"/>
                <a:gd name="T26" fmla="*/ 17 w 22"/>
                <a:gd name="T2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20">
                  <a:moveTo>
                    <a:pt x="17" y="20"/>
                  </a:moveTo>
                  <a:lnTo>
                    <a:pt x="17" y="7"/>
                  </a:lnTo>
                  <a:lnTo>
                    <a:pt x="12" y="16"/>
                  </a:lnTo>
                  <a:lnTo>
                    <a:pt x="12" y="16"/>
                  </a:lnTo>
                  <a:lnTo>
                    <a:pt x="5" y="7"/>
                  </a:lnTo>
                  <a:lnTo>
                    <a:pt x="5" y="20"/>
                  </a:lnTo>
                  <a:lnTo>
                    <a:pt x="0" y="20"/>
                  </a:lnTo>
                  <a:lnTo>
                    <a:pt x="0" y="0"/>
                  </a:lnTo>
                  <a:lnTo>
                    <a:pt x="6" y="0"/>
                  </a:lnTo>
                  <a:lnTo>
                    <a:pt x="12" y="9"/>
                  </a:lnTo>
                  <a:lnTo>
                    <a:pt x="17" y="0"/>
                  </a:lnTo>
                  <a:lnTo>
                    <a:pt x="22" y="0"/>
                  </a:lnTo>
                  <a:lnTo>
                    <a:pt x="22" y="20"/>
                  </a:lnTo>
                  <a:lnTo>
                    <a:pt x="17"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Freeform 221">
              <a:extLst>
                <a:ext uri="{FF2B5EF4-FFF2-40B4-BE49-F238E27FC236}">
                  <a16:creationId xmlns:a16="http://schemas.microsoft.com/office/drawing/2014/main" id="{905B2FF4-91FF-4FD9-AC33-290868D49047}"/>
                </a:ext>
              </a:extLst>
            </p:cNvPr>
            <p:cNvSpPr>
              <a:spLocks noEditPoints="1"/>
            </p:cNvSpPr>
            <p:nvPr/>
          </p:nvSpPr>
          <p:spPr bwMode="auto">
            <a:xfrm>
              <a:off x="2206437" y="1090374"/>
              <a:ext cx="97045" cy="88223"/>
            </a:xfrm>
            <a:custGeom>
              <a:avLst/>
              <a:gdLst>
                <a:gd name="T0" fmla="*/ 17 w 22"/>
                <a:gd name="T1" fmla="*/ 20 h 20"/>
                <a:gd name="T2" fmla="*/ 15 w 22"/>
                <a:gd name="T3" fmla="*/ 16 h 20"/>
                <a:gd name="T4" fmla="*/ 6 w 22"/>
                <a:gd name="T5" fmla="*/ 16 h 20"/>
                <a:gd name="T6" fmla="*/ 4 w 22"/>
                <a:gd name="T7" fmla="*/ 20 h 20"/>
                <a:gd name="T8" fmla="*/ 0 w 22"/>
                <a:gd name="T9" fmla="*/ 20 h 20"/>
                <a:gd name="T10" fmla="*/ 9 w 22"/>
                <a:gd name="T11" fmla="*/ 0 h 20"/>
                <a:gd name="T12" fmla="*/ 13 w 22"/>
                <a:gd name="T13" fmla="*/ 0 h 20"/>
                <a:gd name="T14" fmla="*/ 22 w 22"/>
                <a:gd name="T15" fmla="*/ 20 h 20"/>
                <a:gd name="T16" fmla="*/ 17 w 22"/>
                <a:gd name="T17" fmla="*/ 20 h 20"/>
                <a:gd name="T18" fmla="*/ 11 w 22"/>
                <a:gd name="T19" fmla="*/ 6 h 20"/>
                <a:gd name="T20" fmla="*/ 8 w 22"/>
                <a:gd name="T21" fmla="*/ 12 h 20"/>
                <a:gd name="T22" fmla="*/ 13 w 22"/>
                <a:gd name="T23" fmla="*/ 12 h 20"/>
                <a:gd name="T24" fmla="*/ 11 w 22"/>
                <a:gd name="T25" fmla="*/ 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 h="20">
                  <a:moveTo>
                    <a:pt x="17" y="20"/>
                  </a:moveTo>
                  <a:lnTo>
                    <a:pt x="15" y="16"/>
                  </a:lnTo>
                  <a:lnTo>
                    <a:pt x="6" y="16"/>
                  </a:lnTo>
                  <a:lnTo>
                    <a:pt x="4" y="20"/>
                  </a:lnTo>
                  <a:lnTo>
                    <a:pt x="0" y="20"/>
                  </a:lnTo>
                  <a:lnTo>
                    <a:pt x="9" y="0"/>
                  </a:lnTo>
                  <a:lnTo>
                    <a:pt x="13" y="0"/>
                  </a:lnTo>
                  <a:lnTo>
                    <a:pt x="22" y="20"/>
                  </a:lnTo>
                  <a:lnTo>
                    <a:pt x="17" y="20"/>
                  </a:lnTo>
                  <a:close/>
                  <a:moveTo>
                    <a:pt x="11" y="6"/>
                  </a:moveTo>
                  <a:lnTo>
                    <a:pt x="8" y="12"/>
                  </a:lnTo>
                  <a:lnTo>
                    <a:pt x="13" y="12"/>
                  </a:lnTo>
                  <a:lnTo>
                    <a:pt x="11"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Freeform 222">
              <a:extLst>
                <a:ext uri="{FF2B5EF4-FFF2-40B4-BE49-F238E27FC236}">
                  <a16:creationId xmlns:a16="http://schemas.microsoft.com/office/drawing/2014/main" id="{8352E856-265F-4F17-92C8-2592D1AF3414}"/>
                </a:ext>
              </a:extLst>
            </p:cNvPr>
            <p:cNvSpPr>
              <a:spLocks noEditPoints="1"/>
            </p:cNvSpPr>
            <p:nvPr/>
          </p:nvSpPr>
          <p:spPr bwMode="auto">
            <a:xfrm>
              <a:off x="2334358" y="1090374"/>
              <a:ext cx="83813" cy="88223"/>
            </a:xfrm>
            <a:custGeom>
              <a:avLst/>
              <a:gdLst>
                <a:gd name="T0" fmla="*/ 16 w 23"/>
                <a:gd name="T1" fmla="*/ 26 h 26"/>
                <a:gd name="T2" fmla="*/ 11 w 23"/>
                <a:gd name="T3" fmla="*/ 18 h 26"/>
                <a:gd name="T4" fmla="*/ 6 w 23"/>
                <a:gd name="T5" fmla="*/ 18 h 26"/>
                <a:gd name="T6" fmla="*/ 6 w 23"/>
                <a:gd name="T7" fmla="*/ 26 h 26"/>
                <a:gd name="T8" fmla="*/ 0 w 23"/>
                <a:gd name="T9" fmla="*/ 26 h 26"/>
                <a:gd name="T10" fmla="*/ 0 w 23"/>
                <a:gd name="T11" fmla="*/ 0 h 26"/>
                <a:gd name="T12" fmla="*/ 12 w 23"/>
                <a:gd name="T13" fmla="*/ 0 h 26"/>
                <a:gd name="T14" fmla="*/ 22 w 23"/>
                <a:gd name="T15" fmla="*/ 9 h 26"/>
                <a:gd name="T16" fmla="*/ 22 w 23"/>
                <a:gd name="T17" fmla="*/ 9 h 26"/>
                <a:gd name="T18" fmla="*/ 17 w 23"/>
                <a:gd name="T19" fmla="*/ 17 h 26"/>
                <a:gd name="T20" fmla="*/ 23 w 23"/>
                <a:gd name="T21" fmla="*/ 26 h 26"/>
                <a:gd name="T22" fmla="*/ 16 w 23"/>
                <a:gd name="T23" fmla="*/ 26 h 26"/>
                <a:gd name="T24" fmla="*/ 16 w 23"/>
                <a:gd name="T25" fmla="*/ 9 h 26"/>
                <a:gd name="T26" fmla="*/ 12 w 23"/>
                <a:gd name="T27" fmla="*/ 5 h 26"/>
                <a:gd name="T28" fmla="*/ 6 w 23"/>
                <a:gd name="T29" fmla="*/ 5 h 26"/>
                <a:gd name="T30" fmla="*/ 6 w 23"/>
                <a:gd name="T31" fmla="*/ 13 h 26"/>
                <a:gd name="T32" fmla="*/ 12 w 23"/>
                <a:gd name="T33" fmla="*/ 13 h 26"/>
                <a:gd name="T34" fmla="*/ 16 w 23"/>
                <a:gd name="T35" fmla="*/ 9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 h="26">
                  <a:moveTo>
                    <a:pt x="16" y="26"/>
                  </a:moveTo>
                  <a:cubicBezTo>
                    <a:pt x="11" y="18"/>
                    <a:pt x="11" y="18"/>
                    <a:pt x="11" y="18"/>
                  </a:cubicBezTo>
                  <a:cubicBezTo>
                    <a:pt x="6" y="18"/>
                    <a:pt x="6" y="18"/>
                    <a:pt x="6" y="18"/>
                  </a:cubicBezTo>
                  <a:cubicBezTo>
                    <a:pt x="6" y="26"/>
                    <a:pt x="6" y="26"/>
                    <a:pt x="6" y="26"/>
                  </a:cubicBezTo>
                  <a:cubicBezTo>
                    <a:pt x="0" y="26"/>
                    <a:pt x="0" y="26"/>
                    <a:pt x="0" y="26"/>
                  </a:cubicBezTo>
                  <a:cubicBezTo>
                    <a:pt x="0" y="0"/>
                    <a:pt x="0" y="0"/>
                    <a:pt x="0" y="0"/>
                  </a:cubicBezTo>
                  <a:cubicBezTo>
                    <a:pt x="12" y="0"/>
                    <a:pt x="12" y="0"/>
                    <a:pt x="12" y="0"/>
                  </a:cubicBezTo>
                  <a:cubicBezTo>
                    <a:pt x="19" y="0"/>
                    <a:pt x="22" y="3"/>
                    <a:pt x="22" y="9"/>
                  </a:cubicBezTo>
                  <a:cubicBezTo>
                    <a:pt x="22" y="9"/>
                    <a:pt x="22" y="9"/>
                    <a:pt x="22" y="9"/>
                  </a:cubicBezTo>
                  <a:cubicBezTo>
                    <a:pt x="22" y="13"/>
                    <a:pt x="20" y="16"/>
                    <a:pt x="17" y="17"/>
                  </a:cubicBezTo>
                  <a:cubicBezTo>
                    <a:pt x="23" y="26"/>
                    <a:pt x="23" y="26"/>
                    <a:pt x="23" y="26"/>
                  </a:cubicBezTo>
                  <a:lnTo>
                    <a:pt x="16" y="26"/>
                  </a:lnTo>
                  <a:close/>
                  <a:moveTo>
                    <a:pt x="16" y="9"/>
                  </a:moveTo>
                  <a:cubicBezTo>
                    <a:pt x="16" y="6"/>
                    <a:pt x="15" y="5"/>
                    <a:pt x="12" y="5"/>
                  </a:cubicBezTo>
                  <a:cubicBezTo>
                    <a:pt x="6" y="5"/>
                    <a:pt x="6" y="5"/>
                    <a:pt x="6" y="5"/>
                  </a:cubicBezTo>
                  <a:cubicBezTo>
                    <a:pt x="6" y="13"/>
                    <a:pt x="6" y="13"/>
                    <a:pt x="6" y="13"/>
                  </a:cubicBezTo>
                  <a:cubicBezTo>
                    <a:pt x="12" y="13"/>
                    <a:pt x="12" y="13"/>
                    <a:pt x="12" y="13"/>
                  </a:cubicBezTo>
                  <a:cubicBezTo>
                    <a:pt x="15" y="13"/>
                    <a:pt x="16" y="11"/>
                    <a:pt x="16"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Freeform 223">
              <a:extLst>
                <a:ext uri="{FF2B5EF4-FFF2-40B4-BE49-F238E27FC236}">
                  <a16:creationId xmlns:a16="http://schemas.microsoft.com/office/drawing/2014/main" id="{41281B94-4254-4524-BF3F-50B43CA7A33C}"/>
                </a:ext>
              </a:extLst>
            </p:cNvPr>
            <p:cNvSpPr>
              <a:spLocks/>
            </p:cNvSpPr>
            <p:nvPr/>
          </p:nvSpPr>
          <p:spPr bwMode="auto">
            <a:xfrm>
              <a:off x="2449048" y="1090374"/>
              <a:ext cx="88223" cy="88223"/>
            </a:xfrm>
            <a:custGeom>
              <a:avLst/>
              <a:gdLst>
                <a:gd name="T0" fmla="*/ 14 w 20"/>
                <a:gd name="T1" fmla="*/ 20 h 20"/>
                <a:gd name="T2" fmla="*/ 8 w 20"/>
                <a:gd name="T3" fmla="*/ 12 h 20"/>
                <a:gd name="T4" fmla="*/ 5 w 20"/>
                <a:gd name="T5" fmla="*/ 14 h 20"/>
                <a:gd name="T6" fmla="*/ 5 w 20"/>
                <a:gd name="T7" fmla="*/ 20 h 20"/>
                <a:gd name="T8" fmla="*/ 0 w 20"/>
                <a:gd name="T9" fmla="*/ 20 h 20"/>
                <a:gd name="T10" fmla="*/ 0 w 20"/>
                <a:gd name="T11" fmla="*/ 0 h 20"/>
                <a:gd name="T12" fmla="*/ 5 w 20"/>
                <a:gd name="T13" fmla="*/ 0 h 20"/>
                <a:gd name="T14" fmla="*/ 5 w 20"/>
                <a:gd name="T15" fmla="*/ 9 h 20"/>
                <a:gd name="T16" fmla="*/ 14 w 20"/>
                <a:gd name="T17" fmla="*/ 0 h 20"/>
                <a:gd name="T18" fmla="*/ 20 w 20"/>
                <a:gd name="T19" fmla="*/ 0 h 20"/>
                <a:gd name="T20" fmla="*/ 11 w 20"/>
                <a:gd name="T21" fmla="*/ 9 h 20"/>
                <a:gd name="T22" fmla="*/ 20 w 20"/>
                <a:gd name="T23" fmla="*/ 20 h 20"/>
                <a:gd name="T24" fmla="*/ 14 w 20"/>
                <a:gd name="T25"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 h="20">
                  <a:moveTo>
                    <a:pt x="14" y="20"/>
                  </a:moveTo>
                  <a:lnTo>
                    <a:pt x="8" y="12"/>
                  </a:lnTo>
                  <a:lnTo>
                    <a:pt x="5" y="14"/>
                  </a:lnTo>
                  <a:lnTo>
                    <a:pt x="5" y="20"/>
                  </a:lnTo>
                  <a:lnTo>
                    <a:pt x="0" y="20"/>
                  </a:lnTo>
                  <a:lnTo>
                    <a:pt x="0" y="0"/>
                  </a:lnTo>
                  <a:lnTo>
                    <a:pt x="5" y="0"/>
                  </a:lnTo>
                  <a:lnTo>
                    <a:pt x="5" y="9"/>
                  </a:lnTo>
                  <a:lnTo>
                    <a:pt x="14" y="0"/>
                  </a:lnTo>
                  <a:lnTo>
                    <a:pt x="20" y="0"/>
                  </a:lnTo>
                  <a:lnTo>
                    <a:pt x="11" y="9"/>
                  </a:lnTo>
                  <a:lnTo>
                    <a:pt x="20" y="20"/>
                  </a:lnTo>
                  <a:lnTo>
                    <a:pt x="14"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Freeform 224">
              <a:extLst>
                <a:ext uri="{FF2B5EF4-FFF2-40B4-BE49-F238E27FC236}">
                  <a16:creationId xmlns:a16="http://schemas.microsoft.com/office/drawing/2014/main" id="{91EED402-D785-4EC9-8B3C-37C064630861}"/>
                </a:ext>
              </a:extLst>
            </p:cNvPr>
            <p:cNvSpPr>
              <a:spLocks/>
            </p:cNvSpPr>
            <p:nvPr/>
          </p:nvSpPr>
          <p:spPr bwMode="auto">
            <a:xfrm>
              <a:off x="2568150" y="1090374"/>
              <a:ext cx="70578" cy="88223"/>
            </a:xfrm>
            <a:custGeom>
              <a:avLst/>
              <a:gdLst>
                <a:gd name="T0" fmla="*/ 0 w 16"/>
                <a:gd name="T1" fmla="*/ 20 h 20"/>
                <a:gd name="T2" fmla="*/ 0 w 16"/>
                <a:gd name="T3" fmla="*/ 0 h 20"/>
                <a:gd name="T4" fmla="*/ 16 w 16"/>
                <a:gd name="T5" fmla="*/ 0 h 20"/>
                <a:gd name="T6" fmla="*/ 16 w 16"/>
                <a:gd name="T7" fmla="*/ 4 h 20"/>
                <a:gd name="T8" fmla="*/ 4 w 16"/>
                <a:gd name="T9" fmla="*/ 4 h 20"/>
                <a:gd name="T10" fmla="*/ 4 w 16"/>
                <a:gd name="T11" fmla="*/ 8 h 20"/>
                <a:gd name="T12" fmla="*/ 15 w 16"/>
                <a:gd name="T13" fmla="*/ 8 h 20"/>
                <a:gd name="T14" fmla="*/ 15 w 16"/>
                <a:gd name="T15" fmla="*/ 13 h 20"/>
                <a:gd name="T16" fmla="*/ 4 w 16"/>
                <a:gd name="T17" fmla="*/ 13 h 20"/>
                <a:gd name="T18" fmla="*/ 4 w 16"/>
                <a:gd name="T19" fmla="*/ 16 h 20"/>
                <a:gd name="T20" fmla="*/ 16 w 16"/>
                <a:gd name="T21" fmla="*/ 16 h 20"/>
                <a:gd name="T22" fmla="*/ 16 w 16"/>
                <a:gd name="T23" fmla="*/ 20 h 20"/>
                <a:gd name="T24" fmla="*/ 0 w 16"/>
                <a:gd name="T25"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20">
                  <a:moveTo>
                    <a:pt x="0" y="20"/>
                  </a:moveTo>
                  <a:lnTo>
                    <a:pt x="0" y="0"/>
                  </a:lnTo>
                  <a:lnTo>
                    <a:pt x="16" y="0"/>
                  </a:lnTo>
                  <a:lnTo>
                    <a:pt x="16" y="4"/>
                  </a:lnTo>
                  <a:lnTo>
                    <a:pt x="4" y="4"/>
                  </a:lnTo>
                  <a:lnTo>
                    <a:pt x="4" y="8"/>
                  </a:lnTo>
                  <a:lnTo>
                    <a:pt x="15" y="8"/>
                  </a:lnTo>
                  <a:lnTo>
                    <a:pt x="15" y="13"/>
                  </a:lnTo>
                  <a:lnTo>
                    <a:pt x="4" y="13"/>
                  </a:lnTo>
                  <a:lnTo>
                    <a:pt x="4" y="16"/>
                  </a:lnTo>
                  <a:lnTo>
                    <a:pt x="16" y="16"/>
                  </a:lnTo>
                  <a:lnTo>
                    <a:pt x="16" y="20"/>
                  </a:lnTo>
                  <a:lnTo>
                    <a:pt x="0"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Freeform 225">
              <a:extLst>
                <a:ext uri="{FF2B5EF4-FFF2-40B4-BE49-F238E27FC236}">
                  <a16:creationId xmlns:a16="http://schemas.microsoft.com/office/drawing/2014/main" id="{F745349C-FA03-4480-839D-A3108515881E}"/>
                </a:ext>
              </a:extLst>
            </p:cNvPr>
            <p:cNvSpPr>
              <a:spLocks/>
            </p:cNvSpPr>
            <p:nvPr/>
          </p:nvSpPr>
          <p:spPr bwMode="auto">
            <a:xfrm>
              <a:off x="2669605" y="1090374"/>
              <a:ext cx="74991" cy="88223"/>
            </a:xfrm>
            <a:custGeom>
              <a:avLst/>
              <a:gdLst>
                <a:gd name="T0" fmla="*/ 11 w 17"/>
                <a:gd name="T1" fmla="*/ 4 h 20"/>
                <a:gd name="T2" fmla="*/ 11 w 17"/>
                <a:gd name="T3" fmla="*/ 20 h 20"/>
                <a:gd name="T4" fmla="*/ 6 w 17"/>
                <a:gd name="T5" fmla="*/ 20 h 20"/>
                <a:gd name="T6" fmla="*/ 6 w 17"/>
                <a:gd name="T7" fmla="*/ 4 h 20"/>
                <a:gd name="T8" fmla="*/ 0 w 17"/>
                <a:gd name="T9" fmla="*/ 4 h 20"/>
                <a:gd name="T10" fmla="*/ 0 w 17"/>
                <a:gd name="T11" fmla="*/ 0 h 20"/>
                <a:gd name="T12" fmla="*/ 17 w 17"/>
                <a:gd name="T13" fmla="*/ 0 h 20"/>
                <a:gd name="T14" fmla="*/ 17 w 17"/>
                <a:gd name="T15" fmla="*/ 4 h 20"/>
                <a:gd name="T16" fmla="*/ 11 w 17"/>
                <a:gd name="T17" fmla="*/ 4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20">
                  <a:moveTo>
                    <a:pt x="11" y="4"/>
                  </a:moveTo>
                  <a:lnTo>
                    <a:pt x="11" y="20"/>
                  </a:lnTo>
                  <a:lnTo>
                    <a:pt x="6" y="20"/>
                  </a:lnTo>
                  <a:lnTo>
                    <a:pt x="6" y="4"/>
                  </a:lnTo>
                  <a:lnTo>
                    <a:pt x="0" y="4"/>
                  </a:lnTo>
                  <a:lnTo>
                    <a:pt x="0" y="0"/>
                  </a:lnTo>
                  <a:lnTo>
                    <a:pt x="17" y="0"/>
                  </a:lnTo>
                  <a:lnTo>
                    <a:pt x="17" y="4"/>
                  </a:lnTo>
                  <a:lnTo>
                    <a:pt x="11"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Rectangle 226">
              <a:extLst>
                <a:ext uri="{FF2B5EF4-FFF2-40B4-BE49-F238E27FC236}">
                  <a16:creationId xmlns:a16="http://schemas.microsoft.com/office/drawing/2014/main" id="{C2BBD883-0278-4126-A9D7-47AEF518FDD9}"/>
                </a:ext>
              </a:extLst>
            </p:cNvPr>
            <p:cNvSpPr>
              <a:spLocks noChangeArrowheads="1"/>
            </p:cNvSpPr>
            <p:nvPr/>
          </p:nvSpPr>
          <p:spPr bwMode="auto">
            <a:xfrm>
              <a:off x="2779884" y="1090374"/>
              <a:ext cx="22057" cy="8822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Freeform 227">
              <a:extLst>
                <a:ext uri="{FF2B5EF4-FFF2-40B4-BE49-F238E27FC236}">
                  <a16:creationId xmlns:a16="http://schemas.microsoft.com/office/drawing/2014/main" id="{F338DBAA-A220-4757-80E0-180000A9C93D}"/>
                </a:ext>
              </a:extLst>
            </p:cNvPr>
            <p:cNvSpPr>
              <a:spLocks/>
            </p:cNvSpPr>
            <p:nvPr/>
          </p:nvSpPr>
          <p:spPr bwMode="auto">
            <a:xfrm>
              <a:off x="2841640" y="1090374"/>
              <a:ext cx="83813" cy="88223"/>
            </a:xfrm>
            <a:custGeom>
              <a:avLst/>
              <a:gdLst>
                <a:gd name="T0" fmla="*/ 15 w 19"/>
                <a:gd name="T1" fmla="*/ 20 h 20"/>
                <a:gd name="T2" fmla="*/ 5 w 19"/>
                <a:gd name="T3" fmla="*/ 7 h 20"/>
                <a:gd name="T4" fmla="*/ 5 w 19"/>
                <a:gd name="T5" fmla="*/ 20 h 20"/>
                <a:gd name="T6" fmla="*/ 0 w 19"/>
                <a:gd name="T7" fmla="*/ 20 h 20"/>
                <a:gd name="T8" fmla="*/ 0 w 19"/>
                <a:gd name="T9" fmla="*/ 0 h 20"/>
                <a:gd name="T10" fmla="*/ 5 w 19"/>
                <a:gd name="T11" fmla="*/ 0 h 20"/>
                <a:gd name="T12" fmla="*/ 15 w 19"/>
                <a:gd name="T13" fmla="*/ 13 h 20"/>
                <a:gd name="T14" fmla="*/ 15 w 19"/>
                <a:gd name="T15" fmla="*/ 0 h 20"/>
                <a:gd name="T16" fmla="*/ 19 w 19"/>
                <a:gd name="T17" fmla="*/ 0 h 20"/>
                <a:gd name="T18" fmla="*/ 19 w 19"/>
                <a:gd name="T19" fmla="*/ 20 h 20"/>
                <a:gd name="T20" fmla="*/ 15 w 19"/>
                <a:gd name="T21"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20">
                  <a:moveTo>
                    <a:pt x="15" y="20"/>
                  </a:moveTo>
                  <a:lnTo>
                    <a:pt x="5" y="7"/>
                  </a:lnTo>
                  <a:lnTo>
                    <a:pt x="5" y="20"/>
                  </a:lnTo>
                  <a:lnTo>
                    <a:pt x="0" y="20"/>
                  </a:lnTo>
                  <a:lnTo>
                    <a:pt x="0" y="0"/>
                  </a:lnTo>
                  <a:lnTo>
                    <a:pt x="5" y="0"/>
                  </a:lnTo>
                  <a:lnTo>
                    <a:pt x="15" y="13"/>
                  </a:lnTo>
                  <a:lnTo>
                    <a:pt x="15" y="0"/>
                  </a:lnTo>
                  <a:lnTo>
                    <a:pt x="19" y="0"/>
                  </a:lnTo>
                  <a:lnTo>
                    <a:pt x="19" y="20"/>
                  </a:lnTo>
                  <a:lnTo>
                    <a:pt x="15"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Freeform 228">
              <a:extLst>
                <a:ext uri="{FF2B5EF4-FFF2-40B4-BE49-F238E27FC236}">
                  <a16:creationId xmlns:a16="http://schemas.microsoft.com/office/drawing/2014/main" id="{D048AB26-D93F-4AEC-B87B-BF4CE91784CA}"/>
                </a:ext>
              </a:extLst>
            </p:cNvPr>
            <p:cNvSpPr>
              <a:spLocks/>
            </p:cNvSpPr>
            <p:nvPr/>
          </p:nvSpPr>
          <p:spPr bwMode="auto">
            <a:xfrm>
              <a:off x="2960740" y="1085964"/>
              <a:ext cx="92635" cy="97045"/>
            </a:xfrm>
            <a:custGeom>
              <a:avLst/>
              <a:gdLst>
                <a:gd name="T0" fmla="*/ 14 w 26"/>
                <a:gd name="T1" fmla="*/ 28 h 28"/>
                <a:gd name="T2" fmla="*/ 0 w 26"/>
                <a:gd name="T3" fmla="*/ 14 h 28"/>
                <a:gd name="T4" fmla="*/ 0 w 26"/>
                <a:gd name="T5" fmla="*/ 14 h 28"/>
                <a:gd name="T6" fmla="*/ 14 w 26"/>
                <a:gd name="T7" fmla="*/ 0 h 28"/>
                <a:gd name="T8" fmla="*/ 25 w 26"/>
                <a:gd name="T9" fmla="*/ 4 h 28"/>
                <a:gd name="T10" fmla="*/ 21 w 26"/>
                <a:gd name="T11" fmla="*/ 8 h 28"/>
                <a:gd name="T12" fmla="*/ 14 w 26"/>
                <a:gd name="T13" fmla="*/ 6 h 28"/>
                <a:gd name="T14" fmla="*/ 7 w 26"/>
                <a:gd name="T15" fmla="*/ 14 h 28"/>
                <a:gd name="T16" fmla="*/ 7 w 26"/>
                <a:gd name="T17" fmla="*/ 14 h 28"/>
                <a:gd name="T18" fmla="*/ 15 w 26"/>
                <a:gd name="T19" fmla="*/ 22 h 28"/>
                <a:gd name="T20" fmla="*/ 20 w 26"/>
                <a:gd name="T21" fmla="*/ 21 h 28"/>
                <a:gd name="T22" fmla="*/ 20 w 26"/>
                <a:gd name="T23" fmla="*/ 17 h 28"/>
                <a:gd name="T24" fmla="*/ 14 w 26"/>
                <a:gd name="T25" fmla="*/ 17 h 28"/>
                <a:gd name="T26" fmla="*/ 14 w 26"/>
                <a:gd name="T27" fmla="*/ 12 h 28"/>
                <a:gd name="T28" fmla="*/ 26 w 26"/>
                <a:gd name="T29" fmla="*/ 12 h 28"/>
                <a:gd name="T30" fmla="*/ 26 w 26"/>
                <a:gd name="T31" fmla="*/ 24 h 28"/>
                <a:gd name="T32" fmla="*/ 14 w 26"/>
                <a:gd name="T33"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 h="28">
                  <a:moveTo>
                    <a:pt x="14" y="28"/>
                  </a:moveTo>
                  <a:cubicBezTo>
                    <a:pt x="6" y="28"/>
                    <a:pt x="0" y="22"/>
                    <a:pt x="0" y="14"/>
                  </a:cubicBezTo>
                  <a:cubicBezTo>
                    <a:pt x="0" y="14"/>
                    <a:pt x="0" y="14"/>
                    <a:pt x="0" y="14"/>
                  </a:cubicBezTo>
                  <a:cubicBezTo>
                    <a:pt x="0" y="6"/>
                    <a:pt x="6" y="0"/>
                    <a:pt x="14" y="0"/>
                  </a:cubicBezTo>
                  <a:cubicBezTo>
                    <a:pt x="19" y="0"/>
                    <a:pt x="22" y="2"/>
                    <a:pt x="25" y="4"/>
                  </a:cubicBezTo>
                  <a:cubicBezTo>
                    <a:pt x="21" y="8"/>
                    <a:pt x="21" y="8"/>
                    <a:pt x="21" y="8"/>
                  </a:cubicBezTo>
                  <a:cubicBezTo>
                    <a:pt x="19" y="7"/>
                    <a:pt x="17" y="6"/>
                    <a:pt x="14" y="6"/>
                  </a:cubicBezTo>
                  <a:cubicBezTo>
                    <a:pt x="10" y="6"/>
                    <a:pt x="7" y="9"/>
                    <a:pt x="7" y="14"/>
                  </a:cubicBezTo>
                  <a:cubicBezTo>
                    <a:pt x="7" y="14"/>
                    <a:pt x="7" y="14"/>
                    <a:pt x="7" y="14"/>
                  </a:cubicBezTo>
                  <a:cubicBezTo>
                    <a:pt x="7" y="19"/>
                    <a:pt x="10" y="22"/>
                    <a:pt x="15" y="22"/>
                  </a:cubicBezTo>
                  <a:cubicBezTo>
                    <a:pt x="17" y="22"/>
                    <a:pt x="19" y="22"/>
                    <a:pt x="20" y="21"/>
                  </a:cubicBezTo>
                  <a:cubicBezTo>
                    <a:pt x="20" y="17"/>
                    <a:pt x="20" y="17"/>
                    <a:pt x="20" y="17"/>
                  </a:cubicBezTo>
                  <a:cubicBezTo>
                    <a:pt x="14" y="17"/>
                    <a:pt x="14" y="17"/>
                    <a:pt x="14" y="17"/>
                  </a:cubicBezTo>
                  <a:cubicBezTo>
                    <a:pt x="14" y="12"/>
                    <a:pt x="14" y="12"/>
                    <a:pt x="14" y="12"/>
                  </a:cubicBezTo>
                  <a:cubicBezTo>
                    <a:pt x="26" y="12"/>
                    <a:pt x="26" y="12"/>
                    <a:pt x="26" y="12"/>
                  </a:cubicBezTo>
                  <a:cubicBezTo>
                    <a:pt x="26" y="24"/>
                    <a:pt x="26" y="24"/>
                    <a:pt x="26" y="24"/>
                  </a:cubicBezTo>
                  <a:cubicBezTo>
                    <a:pt x="23" y="26"/>
                    <a:pt x="19" y="28"/>
                    <a:pt x="14"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Freeform 229">
              <a:extLst>
                <a:ext uri="{FF2B5EF4-FFF2-40B4-BE49-F238E27FC236}">
                  <a16:creationId xmlns:a16="http://schemas.microsoft.com/office/drawing/2014/main" id="{3FFFD2AC-8FAE-4607-A71A-7D6D97AE9752}"/>
                </a:ext>
              </a:extLst>
            </p:cNvPr>
            <p:cNvSpPr>
              <a:spLocks noEditPoints="1"/>
            </p:cNvSpPr>
            <p:nvPr/>
          </p:nvSpPr>
          <p:spPr bwMode="auto">
            <a:xfrm>
              <a:off x="3141597" y="1090374"/>
              <a:ext cx="97045" cy="88223"/>
            </a:xfrm>
            <a:custGeom>
              <a:avLst/>
              <a:gdLst>
                <a:gd name="T0" fmla="*/ 17 w 22"/>
                <a:gd name="T1" fmla="*/ 20 h 20"/>
                <a:gd name="T2" fmla="*/ 16 w 22"/>
                <a:gd name="T3" fmla="*/ 16 h 20"/>
                <a:gd name="T4" fmla="*/ 7 w 22"/>
                <a:gd name="T5" fmla="*/ 16 h 20"/>
                <a:gd name="T6" fmla="*/ 5 w 22"/>
                <a:gd name="T7" fmla="*/ 20 h 20"/>
                <a:gd name="T8" fmla="*/ 0 w 22"/>
                <a:gd name="T9" fmla="*/ 20 h 20"/>
                <a:gd name="T10" fmla="*/ 9 w 22"/>
                <a:gd name="T11" fmla="*/ 0 h 20"/>
                <a:gd name="T12" fmla="*/ 13 w 22"/>
                <a:gd name="T13" fmla="*/ 0 h 20"/>
                <a:gd name="T14" fmla="*/ 22 w 22"/>
                <a:gd name="T15" fmla="*/ 20 h 20"/>
                <a:gd name="T16" fmla="*/ 17 w 22"/>
                <a:gd name="T17" fmla="*/ 20 h 20"/>
                <a:gd name="T18" fmla="*/ 11 w 22"/>
                <a:gd name="T19" fmla="*/ 6 h 20"/>
                <a:gd name="T20" fmla="*/ 9 w 22"/>
                <a:gd name="T21" fmla="*/ 12 h 20"/>
                <a:gd name="T22" fmla="*/ 14 w 22"/>
                <a:gd name="T23" fmla="*/ 12 h 20"/>
                <a:gd name="T24" fmla="*/ 11 w 22"/>
                <a:gd name="T25" fmla="*/ 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 h="20">
                  <a:moveTo>
                    <a:pt x="17" y="20"/>
                  </a:moveTo>
                  <a:lnTo>
                    <a:pt x="16" y="16"/>
                  </a:lnTo>
                  <a:lnTo>
                    <a:pt x="7" y="16"/>
                  </a:lnTo>
                  <a:lnTo>
                    <a:pt x="5" y="20"/>
                  </a:lnTo>
                  <a:lnTo>
                    <a:pt x="0" y="20"/>
                  </a:lnTo>
                  <a:lnTo>
                    <a:pt x="9" y="0"/>
                  </a:lnTo>
                  <a:lnTo>
                    <a:pt x="13" y="0"/>
                  </a:lnTo>
                  <a:lnTo>
                    <a:pt x="22" y="20"/>
                  </a:lnTo>
                  <a:lnTo>
                    <a:pt x="17" y="20"/>
                  </a:lnTo>
                  <a:close/>
                  <a:moveTo>
                    <a:pt x="11" y="6"/>
                  </a:moveTo>
                  <a:lnTo>
                    <a:pt x="9" y="12"/>
                  </a:lnTo>
                  <a:lnTo>
                    <a:pt x="14" y="12"/>
                  </a:lnTo>
                  <a:lnTo>
                    <a:pt x="11"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Freeform 230">
              <a:extLst>
                <a:ext uri="{FF2B5EF4-FFF2-40B4-BE49-F238E27FC236}">
                  <a16:creationId xmlns:a16="http://schemas.microsoft.com/office/drawing/2014/main" id="{D80AFFB4-5EA7-416B-AF10-8507192267E8}"/>
                </a:ext>
              </a:extLst>
            </p:cNvPr>
            <p:cNvSpPr>
              <a:spLocks/>
            </p:cNvSpPr>
            <p:nvPr/>
          </p:nvSpPr>
          <p:spPr bwMode="auto">
            <a:xfrm>
              <a:off x="3260697" y="1085964"/>
              <a:ext cx="88223" cy="97045"/>
            </a:xfrm>
            <a:custGeom>
              <a:avLst/>
              <a:gdLst>
                <a:gd name="T0" fmla="*/ 14 w 25"/>
                <a:gd name="T1" fmla="*/ 28 h 28"/>
                <a:gd name="T2" fmla="*/ 0 w 25"/>
                <a:gd name="T3" fmla="*/ 14 h 28"/>
                <a:gd name="T4" fmla="*/ 0 w 25"/>
                <a:gd name="T5" fmla="*/ 14 h 28"/>
                <a:gd name="T6" fmla="*/ 14 w 25"/>
                <a:gd name="T7" fmla="*/ 0 h 28"/>
                <a:gd name="T8" fmla="*/ 24 w 25"/>
                <a:gd name="T9" fmla="*/ 4 h 28"/>
                <a:gd name="T10" fmla="*/ 20 w 25"/>
                <a:gd name="T11" fmla="*/ 8 h 28"/>
                <a:gd name="T12" fmla="*/ 14 w 25"/>
                <a:gd name="T13" fmla="*/ 6 h 28"/>
                <a:gd name="T14" fmla="*/ 6 w 25"/>
                <a:gd name="T15" fmla="*/ 14 h 28"/>
                <a:gd name="T16" fmla="*/ 6 w 25"/>
                <a:gd name="T17" fmla="*/ 14 h 28"/>
                <a:gd name="T18" fmla="*/ 14 w 25"/>
                <a:gd name="T19" fmla="*/ 22 h 28"/>
                <a:gd name="T20" fmla="*/ 19 w 25"/>
                <a:gd name="T21" fmla="*/ 21 h 28"/>
                <a:gd name="T22" fmla="*/ 19 w 25"/>
                <a:gd name="T23" fmla="*/ 17 h 28"/>
                <a:gd name="T24" fmla="*/ 14 w 25"/>
                <a:gd name="T25" fmla="*/ 17 h 28"/>
                <a:gd name="T26" fmla="*/ 14 w 25"/>
                <a:gd name="T27" fmla="*/ 12 h 28"/>
                <a:gd name="T28" fmla="*/ 25 w 25"/>
                <a:gd name="T29" fmla="*/ 12 h 28"/>
                <a:gd name="T30" fmla="*/ 25 w 25"/>
                <a:gd name="T31" fmla="*/ 24 h 28"/>
                <a:gd name="T32" fmla="*/ 14 w 25"/>
                <a:gd name="T33"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 h="28">
                  <a:moveTo>
                    <a:pt x="14" y="28"/>
                  </a:moveTo>
                  <a:cubicBezTo>
                    <a:pt x="5" y="28"/>
                    <a:pt x="0" y="22"/>
                    <a:pt x="0" y="14"/>
                  </a:cubicBezTo>
                  <a:cubicBezTo>
                    <a:pt x="0" y="14"/>
                    <a:pt x="0" y="14"/>
                    <a:pt x="0" y="14"/>
                  </a:cubicBezTo>
                  <a:cubicBezTo>
                    <a:pt x="0" y="6"/>
                    <a:pt x="6" y="0"/>
                    <a:pt x="14" y="0"/>
                  </a:cubicBezTo>
                  <a:cubicBezTo>
                    <a:pt x="18" y="0"/>
                    <a:pt x="21" y="2"/>
                    <a:pt x="24" y="4"/>
                  </a:cubicBezTo>
                  <a:cubicBezTo>
                    <a:pt x="20" y="8"/>
                    <a:pt x="20" y="8"/>
                    <a:pt x="20" y="8"/>
                  </a:cubicBezTo>
                  <a:cubicBezTo>
                    <a:pt x="18" y="7"/>
                    <a:pt x="17" y="6"/>
                    <a:pt x="14" y="6"/>
                  </a:cubicBezTo>
                  <a:cubicBezTo>
                    <a:pt x="9" y="6"/>
                    <a:pt x="6" y="9"/>
                    <a:pt x="6" y="14"/>
                  </a:cubicBezTo>
                  <a:cubicBezTo>
                    <a:pt x="6" y="14"/>
                    <a:pt x="6" y="14"/>
                    <a:pt x="6" y="14"/>
                  </a:cubicBezTo>
                  <a:cubicBezTo>
                    <a:pt x="6" y="19"/>
                    <a:pt x="9" y="22"/>
                    <a:pt x="14" y="22"/>
                  </a:cubicBezTo>
                  <a:cubicBezTo>
                    <a:pt x="16" y="22"/>
                    <a:pt x="18" y="22"/>
                    <a:pt x="19" y="21"/>
                  </a:cubicBezTo>
                  <a:cubicBezTo>
                    <a:pt x="19" y="17"/>
                    <a:pt x="19" y="17"/>
                    <a:pt x="19" y="17"/>
                  </a:cubicBezTo>
                  <a:cubicBezTo>
                    <a:pt x="14" y="17"/>
                    <a:pt x="14" y="17"/>
                    <a:pt x="14" y="17"/>
                  </a:cubicBezTo>
                  <a:cubicBezTo>
                    <a:pt x="14" y="12"/>
                    <a:pt x="14" y="12"/>
                    <a:pt x="14" y="12"/>
                  </a:cubicBezTo>
                  <a:cubicBezTo>
                    <a:pt x="25" y="12"/>
                    <a:pt x="25" y="12"/>
                    <a:pt x="25" y="12"/>
                  </a:cubicBezTo>
                  <a:cubicBezTo>
                    <a:pt x="25" y="24"/>
                    <a:pt x="25" y="24"/>
                    <a:pt x="25" y="24"/>
                  </a:cubicBezTo>
                  <a:cubicBezTo>
                    <a:pt x="22" y="26"/>
                    <a:pt x="19" y="28"/>
                    <a:pt x="14"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Freeform 231">
              <a:extLst>
                <a:ext uri="{FF2B5EF4-FFF2-40B4-BE49-F238E27FC236}">
                  <a16:creationId xmlns:a16="http://schemas.microsoft.com/office/drawing/2014/main" id="{2E646222-08A6-43BC-B774-65EA82DB9818}"/>
                </a:ext>
              </a:extLst>
            </p:cNvPr>
            <p:cNvSpPr>
              <a:spLocks/>
            </p:cNvSpPr>
            <p:nvPr/>
          </p:nvSpPr>
          <p:spPr bwMode="auto">
            <a:xfrm>
              <a:off x="3388621" y="1090374"/>
              <a:ext cx="66168" cy="88223"/>
            </a:xfrm>
            <a:custGeom>
              <a:avLst/>
              <a:gdLst>
                <a:gd name="T0" fmla="*/ 0 w 15"/>
                <a:gd name="T1" fmla="*/ 20 h 20"/>
                <a:gd name="T2" fmla="*/ 0 w 15"/>
                <a:gd name="T3" fmla="*/ 0 h 20"/>
                <a:gd name="T4" fmla="*/ 15 w 15"/>
                <a:gd name="T5" fmla="*/ 0 h 20"/>
                <a:gd name="T6" fmla="*/ 15 w 15"/>
                <a:gd name="T7" fmla="*/ 4 h 20"/>
                <a:gd name="T8" fmla="*/ 4 w 15"/>
                <a:gd name="T9" fmla="*/ 4 h 20"/>
                <a:gd name="T10" fmla="*/ 4 w 15"/>
                <a:gd name="T11" fmla="*/ 8 h 20"/>
                <a:gd name="T12" fmla="*/ 14 w 15"/>
                <a:gd name="T13" fmla="*/ 8 h 20"/>
                <a:gd name="T14" fmla="*/ 14 w 15"/>
                <a:gd name="T15" fmla="*/ 13 h 20"/>
                <a:gd name="T16" fmla="*/ 4 w 15"/>
                <a:gd name="T17" fmla="*/ 13 h 20"/>
                <a:gd name="T18" fmla="*/ 4 w 15"/>
                <a:gd name="T19" fmla="*/ 16 h 20"/>
                <a:gd name="T20" fmla="*/ 15 w 15"/>
                <a:gd name="T21" fmla="*/ 16 h 20"/>
                <a:gd name="T22" fmla="*/ 15 w 15"/>
                <a:gd name="T23" fmla="*/ 20 h 20"/>
                <a:gd name="T24" fmla="*/ 0 w 15"/>
                <a:gd name="T25"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 h="20">
                  <a:moveTo>
                    <a:pt x="0" y="20"/>
                  </a:moveTo>
                  <a:lnTo>
                    <a:pt x="0" y="0"/>
                  </a:lnTo>
                  <a:lnTo>
                    <a:pt x="15" y="0"/>
                  </a:lnTo>
                  <a:lnTo>
                    <a:pt x="15" y="4"/>
                  </a:lnTo>
                  <a:lnTo>
                    <a:pt x="4" y="4"/>
                  </a:lnTo>
                  <a:lnTo>
                    <a:pt x="4" y="8"/>
                  </a:lnTo>
                  <a:lnTo>
                    <a:pt x="14" y="8"/>
                  </a:lnTo>
                  <a:lnTo>
                    <a:pt x="14" y="13"/>
                  </a:lnTo>
                  <a:lnTo>
                    <a:pt x="4" y="13"/>
                  </a:lnTo>
                  <a:lnTo>
                    <a:pt x="4" y="16"/>
                  </a:lnTo>
                  <a:lnTo>
                    <a:pt x="15" y="16"/>
                  </a:lnTo>
                  <a:lnTo>
                    <a:pt x="15" y="20"/>
                  </a:lnTo>
                  <a:lnTo>
                    <a:pt x="0"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Freeform 232">
              <a:extLst>
                <a:ext uri="{FF2B5EF4-FFF2-40B4-BE49-F238E27FC236}">
                  <a16:creationId xmlns:a16="http://schemas.microsoft.com/office/drawing/2014/main" id="{46B60A32-7B8C-4C6E-AAE7-7870145D2536}"/>
                </a:ext>
              </a:extLst>
            </p:cNvPr>
            <p:cNvSpPr>
              <a:spLocks/>
            </p:cNvSpPr>
            <p:nvPr/>
          </p:nvSpPr>
          <p:spPr bwMode="auto">
            <a:xfrm>
              <a:off x="3494488" y="1090374"/>
              <a:ext cx="83813" cy="88223"/>
            </a:xfrm>
            <a:custGeom>
              <a:avLst/>
              <a:gdLst>
                <a:gd name="T0" fmla="*/ 15 w 19"/>
                <a:gd name="T1" fmla="*/ 20 h 20"/>
                <a:gd name="T2" fmla="*/ 5 w 19"/>
                <a:gd name="T3" fmla="*/ 7 h 20"/>
                <a:gd name="T4" fmla="*/ 5 w 19"/>
                <a:gd name="T5" fmla="*/ 20 h 20"/>
                <a:gd name="T6" fmla="*/ 0 w 19"/>
                <a:gd name="T7" fmla="*/ 20 h 20"/>
                <a:gd name="T8" fmla="*/ 0 w 19"/>
                <a:gd name="T9" fmla="*/ 0 h 20"/>
                <a:gd name="T10" fmla="*/ 4 w 19"/>
                <a:gd name="T11" fmla="*/ 0 h 20"/>
                <a:gd name="T12" fmla="*/ 14 w 19"/>
                <a:gd name="T13" fmla="*/ 13 h 20"/>
                <a:gd name="T14" fmla="*/ 14 w 19"/>
                <a:gd name="T15" fmla="*/ 0 h 20"/>
                <a:gd name="T16" fmla="*/ 19 w 19"/>
                <a:gd name="T17" fmla="*/ 0 h 20"/>
                <a:gd name="T18" fmla="*/ 19 w 19"/>
                <a:gd name="T19" fmla="*/ 20 h 20"/>
                <a:gd name="T20" fmla="*/ 15 w 19"/>
                <a:gd name="T21"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20">
                  <a:moveTo>
                    <a:pt x="15" y="20"/>
                  </a:moveTo>
                  <a:lnTo>
                    <a:pt x="5" y="7"/>
                  </a:lnTo>
                  <a:lnTo>
                    <a:pt x="5" y="20"/>
                  </a:lnTo>
                  <a:lnTo>
                    <a:pt x="0" y="20"/>
                  </a:lnTo>
                  <a:lnTo>
                    <a:pt x="0" y="0"/>
                  </a:lnTo>
                  <a:lnTo>
                    <a:pt x="4" y="0"/>
                  </a:lnTo>
                  <a:lnTo>
                    <a:pt x="14" y="13"/>
                  </a:lnTo>
                  <a:lnTo>
                    <a:pt x="14" y="0"/>
                  </a:lnTo>
                  <a:lnTo>
                    <a:pt x="19" y="0"/>
                  </a:lnTo>
                  <a:lnTo>
                    <a:pt x="19" y="20"/>
                  </a:lnTo>
                  <a:lnTo>
                    <a:pt x="15"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Freeform 233">
              <a:extLst>
                <a:ext uri="{FF2B5EF4-FFF2-40B4-BE49-F238E27FC236}">
                  <a16:creationId xmlns:a16="http://schemas.microsoft.com/office/drawing/2014/main" id="{366B2C66-930A-4A51-975E-E6282A2EC67C}"/>
                </a:ext>
              </a:extLst>
            </p:cNvPr>
            <p:cNvSpPr>
              <a:spLocks/>
            </p:cNvSpPr>
            <p:nvPr/>
          </p:nvSpPr>
          <p:spPr bwMode="auto">
            <a:xfrm>
              <a:off x="3613587" y="1085964"/>
              <a:ext cx="88223" cy="97045"/>
            </a:xfrm>
            <a:custGeom>
              <a:avLst/>
              <a:gdLst>
                <a:gd name="T0" fmla="*/ 14 w 25"/>
                <a:gd name="T1" fmla="*/ 28 h 28"/>
                <a:gd name="T2" fmla="*/ 0 w 25"/>
                <a:gd name="T3" fmla="*/ 14 h 28"/>
                <a:gd name="T4" fmla="*/ 0 w 25"/>
                <a:gd name="T5" fmla="*/ 14 h 28"/>
                <a:gd name="T6" fmla="*/ 14 w 25"/>
                <a:gd name="T7" fmla="*/ 0 h 28"/>
                <a:gd name="T8" fmla="*/ 25 w 25"/>
                <a:gd name="T9" fmla="*/ 4 h 28"/>
                <a:gd name="T10" fmla="*/ 21 w 25"/>
                <a:gd name="T11" fmla="*/ 9 h 28"/>
                <a:gd name="T12" fmla="*/ 14 w 25"/>
                <a:gd name="T13" fmla="*/ 6 h 28"/>
                <a:gd name="T14" fmla="*/ 6 w 25"/>
                <a:gd name="T15" fmla="*/ 14 h 28"/>
                <a:gd name="T16" fmla="*/ 6 w 25"/>
                <a:gd name="T17" fmla="*/ 14 h 28"/>
                <a:gd name="T18" fmla="*/ 14 w 25"/>
                <a:gd name="T19" fmla="*/ 22 h 28"/>
                <a:gd name="T20" fmla="*/ 21 w 25"/>
                <a:gd name="T21" fmla="*/ 19 h 28"/>
                <a:gd name="T22" fmla="*/ 25 w 25"/>
                <a:gd name="T23" fmla="*/ 23 h 28"/>
                <a:gd name="T24" fmla="*/ 14 w 25"/>
                <a:gd name="T25"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 h="28">
                  <a:moveTo>
                    <a:pt x="14" y="28"/>
                  </a:moveTo>
                  <a:cubicBezTo>
                    <a:pt x="6" y="28"/>
                    <a:pt x="0" y="22"/>
                    <a:pt x="0" y="14"/>
                  </a:cubicBezTo>
                  <a:cubicBezTo>
                    <a:pt x="0" y="14"/>
                    <a:pt x="0" y="14"/>
                    <a:pt x="0" y="14"/>
                  </a:cubicBezTo>
                  <a:cubicBezTo>
                    <a:pt x="0" y="6"/>
                    <a:pt x="6" y="0"/>
                    <a:pt x="14" y="0"/>
                  </a:cubicBezTo>
                  <a:cubicBezTo>
                    <a:pt x="19" y="0"/>
                    <a:pt x="22" y="2"/>
                    <a:pt x="25" y="4"/>
                  </a:cubicBezTo>
                  <a:cubicBezTo>
                    <a:pt x="21" y="9"/>
                    <a:pt x="21" y="9"/>
                    <a:pt x="21" y="9"/>
                  </a:cubicBezTo>
                  <a:cubicBezTo>
                    <a:pt x="19" y="7"/>
                    <a:pt x="17" y="6"/>
                    <a:pt x="14" y="6"/>
                  </a:cubicBezTo>
                  <a:cubicBezTo>
                    <a:pt x="10" y="6"/>
                    <a:pt x="6" y="9"/>
                    <a:pt x="6" y="14"/>
                  </a:cubicBezTo>
                  <a:cubicBezTo>
                    <a:pt x="6" y="14"/>
                    <a:pt x="6" y="14"/>
                    <a:pt x="6" y="14"/>
                  </a:cubicBezTo>
                  <a:cubicBezTo>
                    <a:pt x="6" y="19"/>
                    <a:pt x="9" y="22"/>
                    <a:pt x="14" y="22"/>
                  </a:cubicBezTo>
                  <a:cubicBezTo>
                    <a:pt x="17" y="22"/>
                    <a:pt x="19" y="21"/>
                    <a:pt x="21" y="19"/>
                  </a:cubicBezTo>
                  <a:cubicBezTo>
                    <a:pt x="25" y="23"/>
                    <a:pt x="25" y="23"/>
                    <a:pt x="25" y="23"/>
                  </a:cubicBezTo>
                  <a:cubicBezTo>
                    <a:pt x="22" y="26"/>
                    <a:pt x="19" y="28"/>
                    <a:pt x="14"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Freeform 234">
              <a:extLst>
                <a:ext uri="{FF2B5EF4-FFF2-40B4-BE49-F238E27FC236}">
                  <a16:creationId xmlns:a16="http://schemas.microsoft.com/office/drawing/2014/main" id="{0B7872C0-C5C8-46BC-B09C-CC505859D47E}"/>
                </a:ext>
              </a:extLst>
            </p:cNvPr>
            <p:cNvSpPr>
              <a:spLocks/>
            </p:cNvSpPr>
            <p:nvPr/>
          </p:nvSpPr>
          <p:spPr bwMode="auto">
            <a:xfrm>
              <a:off x="3728277" y="1090374"/>
              <a:ext cx="88223" cy="88223"/>
            </a:xfrm>
            <a:custGeom>
              <a:avLst/>
              <a:gdLst>
                <a:gd name="T0" fmla="*/ 12 w 20"/>
                <a:gd name="T1" fmla="*/ 13 h 20"/>
                <a:gd name="T2" fmla="*/ 12 w 20"/>
                <a:gd name="T3" fmla="*/ 20 h 20"/>
                <a:gd name="T4" fmla="*/ 8 w 20"/>
                <a:gd name="T5" fmla="*/ 20 h 20"/>
                <a:gd name="T6" fmla="*/ 8 w 20"/>
                <a:gd name="T7" fmla="*/ 13 h 20"/>
                <a:gd name="T8" fmla="*/ 0 w 20"/>
                <a:gd name="T9" fmla="*/ 0 h 20"/>
                <a:gd name="T10" fmla="*/ 5 w 20"/>
                <a:gd name="T11" fmla="*/ 0 h 20"/>
                <a:gd name="T12" fmla="*/ 10 w 20"/>
                <a:gd name="T13" fmla="*/ 8 h 20"/>
                <a:gd name="T14" fmla="*/ 15 w 20"/>
                <a:gd name="T15" fmla="*/ 0 h 20"/>
                <a:gd name="T16" fmla="*/ 20 w 20"/>
                <a:gd name="T17" fmla="*/ 0 h 20"/>
                <a:gd name="T18" fmla="*/ 12 w 20"/>
                <a:gd name="T19" fmla="*/ 1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20">
                  <a:moveTo>
                    <a:pt x="12" y="13"/>
                  </a:moveTo>
                  <a:lnTo>
                    <a:pt x="12" y="20"/>
                  </a:lnTo>
                  <a:lnTo>
                    <a:pt x="8" y="20"/>
                  </a:lnTo>
                  <a:lnTo>
                    <a:pt x="8" y="13"/>
                  </a:lnTo>
                  <a:lnTo>
                    <a:pt x="0" y="0"/>
                  </a:lnTo>
                  <a:lnTo>
                    <a:pt x="5" y="0"/>
                  </a:lnTo>
                  <a:lnTo>
                    <a:pt x="10" y="8"/>
                  </a:lnTo>
                  <a:lnTo>
                    <a:pt x="15" y="0"/>
                  </a:lnTo>
                  <a:lnTo>
                    <a:pt x="20" y="0"/>
                  </a:lnTo>
                  <a:lnTo>
                    <a:pt x="12"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35" name="Rectangle 34"/>
          <p:cNvSpPr/>
          <p:nvPr userDrawn="1"/>
        </p:nvSpPr>
        <p:spPr>
          <a:xfrm>
            <a:off x="926012" y="6666684"/>
            <a:ext cx="1952368" cy="182101"/>
          </a:xfrm>
          <a:prstGeom prst="rect">
            <a:avLst/>
          </a:prstGeom>
        </p:spPr>
        <p:txBody>
          <a:bodyPr wrap="square">
            <a:spAutoFit/>
          </a:bodyPr>
          <a:lstStyle/>
          <a:p>
            <a:pPr algn="l">
              <a:lnSpc>
                <a:spcPts val="700"/>
              </a:lnSpc>
            </a:pPr>
            <a:r>
              <a:rPr lang="en-US" sz="650" dirty="0">
                <a:solidFill>
                  <a:schemeClr val="bg1"/>
                </a:solidFill>
              </a:rPr>
              <a:t>** CONFIDENTIAL AND PROPRIETARY NOTICE</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56" name="Freeform 20">
            <a:extLst>
              <a:ext uri="{FF2B5EF4-FFF2-40B4-BE49-F238E27FC236}">
                <a16:creationId xmlns:a16="http://schemas.microsoft.com/office/drawing/2014/main" id="{5D8B6528-C744-426A-9B7C-C7D9C6BCD111}"/>
              </a:ext>
            </a:extLst>
          </p:cNvPr>
          <p:cNvSpPr>
            <a:spLocks/>
          </p:cNvSpPr>
          <p:nvPr userDrawn="1"/>
        </p:nvSpPr>
        <p:spPr bwMode="auto">
          <a:xfrm>
            <a:off x="0" y="6390414"/>
            <a:ext cx="8276095" cy="478213"/>
          </a:xfrm>
          <a:custGeom>
            <a:avLst/>
            <a:gdLst>
              <a:gd name="T0" fmla="*/ 4670 w 4784"/>
              <a:gd name="T1" fmla="*/ 266 h 266"/>
              <a:gd name="T2" fmla="*/ 4784 w 4784"/>
              <a:gd name="T3" fmla="*/ 0 h 266"/>
              <a:gd name="T4" fmla="*/ 0 w 4784"/>
              <a:gd name="T5" fmla="*/ 0 h 266"/>
              <a:gd name="T6" fmla="*/ 0 w 4784"/>
              <a:gd name="T7" fmla="*/ 266 h 266"/>
              <a:gd name="T8" fmla="*/ 4670 w 4784"/>
              <a:gd name="T9" fmla="*/ 266 h 266"/>
            </a:gdLst>
            <a:ahLst/>
            <a:cxnLst>
              <a:cxn ang="0">
                <a:pos x="T0" y="T1"/>
              </a:cxn>
              <a:cxn ang="0">
                <a:pos x="T2" y="T3"/>
              </a:cxn>
              <a:cxn ang="0">
                <a:pos x="T4" y="T5"/>
              </a:cxn>
              <a:cxn ang="0">
                <a:pos x="T6" y="T7"/>
              </a:cxn>
              <a:cxn ang="0">
                <a:pos x="T8" y="T9"/>
              </a:cxn>
            </a:cxnLst>
            <a:rect l="0" t="0" r="r" b="b"/>
            <a:pathLst>
              <a:path w="4784" h="266">
                <a:moveTo>
                  <a:pt x="4670" y="266"/>
                </a:moveTo>
                <a:lnTo>
                  <a:pt x="4784" y="0"/>
                </a:lnTo>
                <a:lnTo>
                  <a:pt x="0" y="0"/>
                </a:lnTo>
                <a:lnTo>
                  <a:pt x="0" y="266"/>
                </a:lnTo>
                <a:lnTo>
                  <a:pt x="4670" y="266"/>
                </a:lnTo>
                <a:close/>
              </a:path>
            </a:pathLst>
          </a:custGeom>
          <a:solidFill>
            <a:srgbClr val="82B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Date Placeholder 7"/>
          <p:cNvSpPr>
            <a:spLocks noGrp="1"/>
          </p:cNvSpPr>
          <p:nvPr>
            <p:ph type="dt" sz="half" idx="14"/>
          </p:nvPr>
        </p:nvSpPr>
        <p:spPr>
          <a:xfrm>
            <a:off x="55495" y="6418991"/>
            <a:ext cx="953015" cy="365125"/>
          </a:xfrm>
          <a:noFill/>
        </p:spPr>
        <p:txBody>
          <a:bodyPr/>
          <a:lstStyle>
            <a:lvl1pPr>
              <a:defRPr>
                <a:solidFill>
                  <a:schemeClr val="bg1"/>
                </a:solidFill>
              </a:defRPr>
            </a:lvl1pPr>
          </a:lstStyle>
          <a:p>
            <a:fld id="{774B5F63-E7C5-834E-869A-2F5157026769}" type="datetime1">
              <a:rPr lang="en-US" smtClean="0"/>
              <a:t>5/13/2025</a:t>
            </a:fld>
            <a:endParaRPr lang="en-US" dirty="0"/>
          </a:p>
        </p:txBody>
      </p:sp>
      <p:sp>
        <p:nvSpPr>
          <p:cNvPr id="12" name="Footer Placeholder 11"/>
          <p:cNvSpPr>
            <a:spLocks noGrp="1"/>
          </p:cNvSpPr>
          <p:nvPr>
            <p:ph type="ftr" sz="quarter" idx="15"/>
          </p:nvPr>
        </p:nvSpPr>
        <p:spPr>
          <a:xfrm>
            <a:off x="1044486" y="6418992"/>
            <a:ext cx="5520334" cy="365125"/>
          </a:xfrm>
        </p:spPr>
        <p:txBody>
          <a:bodyPr/>
          <a:lstStyle/>
          <a:p>
            <a:r>
              <a:rPr lang="en-US"/>
              <a:t>13478-DiagAm-F26-TWM-WOW Planning – Overview Deck_5.9.25</a:t>
            </a:r>
            <a:endParaRPr lang="en-US" dirty="0"/>
          </a:p>
        </p:txBody>
      </p:sp>
      <p:sp>
        <p:nvSpPr>
          <p:cNvPr id="13" name="Slide Number Placeholder 12"/>
          <p:cNvSpPr>
            <a:spLocks noGrp="1"/>
          </p:cNvSpPr>
          <p:nvPr>
            <p:ph type="sldNum" sz="quarter" idx="16"/>
          </p:nvPr>
        </p:nvSpPr>
        <p:spPr>
          <a:xfrm>
            <a:off x="8453820" y="6418991"/>
            <a:ext cx="602199" cy="365125"/>
          </a:xfrm>
        </p:spPr>
        <p:txBody>
          <a:bodyPr/>
          <a:lstStyle>
            <a:lvl1pPr algn="r">
              <a:defRPr>
                <a:solidFill>
                  <a:srgbClr val="82BC00"/>
                </a:solidFill>
              </a:defRPr>
            </a:lvl1pPr>
          </a:lstStyle>
          <a:p>
            <a:fld id="{05CA34A9-03AA-D744-A179-4F9E909A1F1F}" type="slidenum">
              <a:rPr lang="en-US" smtClean="0"/>
              <a:pPr/>
              <a:t>‹#›</a:t>
            </a:fld>
            <a:endParaRPr lang="en-US"/>
          </a:p>
        </p:txBody>
      </p:sp>
      <p:grpSp>
        <p:nvGrpSpPr>
          <p:cNvPr id="29" name="Group 28">
            <a:extLst>
              <a:ext uri="{FF2B5EF4-FFF2-40B4-BE49-F238E27FC236}">
                <a16:creationId xmlns:a16="http://schemas.microsoft.com/office/drawing/2014/main" id="{6641263D-5962-437B-B5F8-49E61F1BD60F}"/>
              </a:ext>
            </a:extLst>
          </p:cNvPr>
          <p:cNvGrpSpPr/>
          <p:nvPr userDrawn="1"/>
        </p:nvGrpSpPr>
        <p:grpSpPr>
          <a:xfrm>
            <a:off x="6841793" y="6479710"/>
            <a:ext cx="1081445" cy="284175"/>
            <a:chOff x="2074103" y="389005"/>
            <a:chExt cx="3021628" cy="794004"/>
          </a:xfrm>
          <a:solidFill>
            <a:schemeClr val="bg1"/>
          </a:solidFill>
        </p:grpSpPr>
        <p:sp>
          <p:nvSpPr>
            <p:cNvPr id="30" name="Freeform 215">
              <a:extLst>
                <a:ext uri="{FF2B5EF4-FFF2-40B4-BE49-F238E27FC236}">
                  <a16:creationId xmlns:a16="http://schemas.microsoft.com/office/drawing/2014/main" id="{A8B4F4B0-459F-4B84-97A0-85439B07E7A6}"/>
                </a:ext>
              </a:extLst>
            </p:cNvPr>
            <p:cNvSpPr>
              <a:spLocks noEditPoints="1"/>
            </p:cNvSpPr>
            <p:nvPr/>
          </p:nvSpPr>
          <p:spPr bwMode="auto">
            <a:xfrm>
              <a:off x="2082925" y="397827"/>
              <a:ext cx="542571" cy="569038"/>
            </a:xfrm>
            <a:custGeom>
              <a:avLst/>
              <a:gdLst>
                <a:gd name="T0" fmla="*/ 0 w 155"/>
                <a:gd name="T1" fmla="*/ 0 h 166"/>
                <a:gd name="T2" fmla="*/ 93 w 155"/>
                <a:gd name="T3" fmla="*/ 0 h 166"/>
                <a:gd name="T4" fmla="*/ 140 w 155"/>
                <a:gd name="T5" fmla="*/ 15 h 166"/>
                <a:gd name="T6" fmla="*/ 150 w 155"/>
                <a:gd name="T7" fmla="*/ 41 h 166"/>
                <a:gd name="T8" fmla="*/ 150 w 155"/>
                <a:gd name="T9" fmla="*/ 41 h 166"/>
                <a:gd name="T10" fmla="*/ 120 w 155"/>
                <a:gd name="T11" fmla="*/ 79 h 166"/>
                <a:gd name="T12" fmla="*/ 155 w 155"/>
                <a:gd name="T13" fmla="*/ 119 h 166"/>
                <a:gd name="T14" fmla="*/ 155 w 155"/>
                <a:gd name="T15" fmla="*/ 120 h 166"/>
                <a:gd name="T16" fmla="*/ 92 w 155"/>
                <a:gd name="T17" fmla="*/ 166 h 166"/>
                <a:gd name="T18" fmla="*/ 0 w 155"/>
                <a:gd name="T19" fmla="*/ 166 h 166"/>
                <a:gd name="T20" fmla="*/ 0 w 155"/>
                <a:gd name="T21" fmla="*/ 0 h 166"/>
                <a:gd name="T22" fmla="*/ 95 w 155"/>
                <a:gd name="T23" fmla="*/ 53 h 166"/>
                <a:gd name="T24" fmla="*/ 78 w 155"/>
                <a:gd name="T25" fmla="*/ 42 h 166"/>
                <a:gd name="T26" fmla="*/ 54 w 155"/>
                <a:gd name="T27" fmla="*/ 42 h 166"/>
                <a:gd name="T28" fmla="*/ 54 w 155"/>
                <a:gd name="T29" fmla="*/ 65 h 166"/>
                <a:gd name="T30" fmla="*/ 78 w 155"/>
                <a:gd name="T31" fmla="*/ 65 h 166"/>
                <a:gd name="T32" fmla="*/ 95 w 155"/>
                <a:gd name="T33" fmla="*/ 54 h 166"/>
                <a:gd name="T34" fmla="*/ 95 w 155"/>
                <a:gd name="T35" fmla="*/ 53 h 166"/>
                <a:gd name="T36" fmla="*/ 82 w 155"/>
                <a:gd name="T37" fmla="*/ 99 h 166"/>
                <a:gd name="T38" fmla="*/ 54 w 155"/>
                <a:gd name="T39" fmla="*/ 99 h 166"/>
                <a:gd name="T40" fmla="*/ 54 w 155"/>
                <a:gd name="T41" fmla="*/ 124 h 166"/>
                <a:gd name="T42" fmla="*/ 81 w 155"/>
                <a:gd name="T43" fmla="*/ 124 h 166"/>
                <a:gd name="T44" fmla="*/ 100 w 155"/>
                <a:gd name="T45" fmla="*/ 112 h 166"/>
                <a:gd name="T46" fmla="*/ 100 w 155"/>
                <a:gd name="T47" fmla="*/ 111 h 166"/>
                <a:gd name="T48" fmla="*/ 82 w 155"/>
                <a:gd name="T49" fmla="*/ 99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5" h="166">
                  <a:moveTo>
                    <a:pt x="0" y="0"/>
                  </a:moveTo>
                  <a:cubicBezTo>
                    <a:pt x="93" y="0"/>
                    <a:pt x="93" y="0"/>
                    <a:pt x="93" y="0"/>
                  </a:cubicBezTo>
                  <a:cubicBezTo>
                    <a:pt x="116" y="0"/>
                    <a:pt x="130" y="5"/>
                    <a:pt x="140" y="15"/>
                  </a:cubicBezTo>
                  <a:cubicBezTo>
                    <a:pt x="146" y="21"/>
                    <a:pt x="150" y="29"/>
                    <a:pt x="150" y="41"/>
                  </a:cubicBezTo>
                  <a:cubicBezTo>
                    <a:pt x="150" y="41"/>
                    <a:pt x="150" y="41"/>
                    <a:pt x="150" y="41"/>
                  </a:cubicBezTo>
                  <a:cubicBezTo>
                    <a:pt x="150" y="61"/>
                    <a:pt x="138" y="73"/>
                    <a:pt x="120" y="79"/>
                  </a:cubicBezTo>
                  <a:cubicBezTo>
                    <a:pt x="142" y="85"/>
                    <a:pt x="155" y="96"/>
                    <a:pt x="155" y="119"/>
                  </a:cubicBezTo>
                  <a:cubicBezTo>
                    <a:pt x="155" y="120"/>
                    <a:pt x="155" y="120"/>
                    <a:pt x="155" y="120"/>
                  </a:cubicBezTo>
                  <a:cubicBezTo>
                    <a:pt x="155" y="146"/>
                    <a:pt x="134" y="166"/>
                    <a:pt x="92" y="166"/>
                  </a:cubicBezTo>
                  <a:cubicBezTo>
                    <a:pt x="0" y="166"/>
                    <a:pt x="0" y="166"/>
                    <a:pt x="0" y="166"/>
                  </a:cubicBezTo>
                  <a:lnTo>
                    <a:pt x="0" y="0"/>
                  </a:lnTo>
                  <a:close/>
                  <a:moveTo>
                    <a:pt x="95" y="53"/>
                  </a:moveTo>
                  <a:cubicBezTo>
                    <a:pt x="95" y="46"/>
                    <a:pt x="90" y="42"/>
                    <a:pt x="78" y="42"/>
                  </a:cubicBezTo>
                  <a:cubicBezTo>
                    <a:pt x="54" y="42"/>
                    <a:pt x="54" y="42"/>
                    <a:pt x="54" y="42"/>
                  </a:cubicBezTo>
                  <a:cubicBezTo>
                    <a:pt x="54" y="65"/>
                    <a:pt x="54" y="65"/>
                    <a:pt x="54" y="65"/>
                  </a:cubicBezTo>
                  <a:cubicBezTo>
                    <a:pt x="78" y="65"/>
                    <a:pt x="78" y="65"/>
                    <a:pt x="78" y="65"/>
                  </a:cubicBezTo>
                  <a:cubicBezTo>
                    <a:pt x="90" y="65"/>
                    <a:pt x="95" y="61"/>
                    <a:pt x="95" y="54"/>
                  </a:cubicBezTo>
                  <a:lnTo>
                    <a:pt x="95" y="53"/>
                  </a:lnTo>
                  <a:close/>
                  <a:moveTo>
                    <a:pt x="82" y="99"/>
                  </a:moveTo>
                  <a:cubicBezTo>
                    <a:pt x="54" y="99"/>
                    <a:pt x="54" y="99"/>
                    <a:pt x="54" y="99"/>
                  </a:cubicBezTo>
                  <a:cubicBezTo>
                    <a:pt x="54" y="124"/>
                    <a:pt x="54" y="124"/>
                    <a:pt x="54" y="124"/>
                  </a:cubicBezTo>
                  <a:cubicBezTo>
                    <a:pt x="81" y="124"/>
                    <a:pt x="81" y="124"/>
                    <a:pt x="81" y="124"/>
                  </a:cubicBezTo>
                  <a:cubicBezTo>
                    <a:pt x="94" y="124"/>
                    <a:pt x="100" y="119"/>
                    <a:pt x="100" y="112"/>
                  </a:cubicBezTo>
                  <a:cubicBezTo>
                    <a:pt x="100" y="111"/>
                    <a:pt x="100" y="111"/>
                    <a:pt x="100" y="111"/>
                  </a:cubicBezTo>
                  <a:cubicBezTo>
                    <a:pt x="100" y="104"/>
                    <a:pt x="94" y="99"/>
                    <a:pt x="82" y="9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216">
              <a:extLst>
                <a:ext uri="{FF2B5EF4-FFF2-40B4-BE49-F238E27FC236}">
                  <a16:creationId xmlns:a16="http://schemas.microsoft.com/office/drawing/2014/main" id="{20ED29FB-05AF-4FCA-8A6D-819DE840A927}"/>
                </a:ext>
              </a:extLst>
            </p:cNvPr>
            <p:cNvSpPr>
              <a:spLocks noEditPoints="1"/>
            </p:cNvSpPr>
            <p:nvPr/>
          </p:nvSpPr>
          <p:spPr bwMode="auto">
            <a:xfrm>
              <a:off x="2656373" y="397827"/>
              <a:ext cx="1155717" cy="569038"/>
            </a:xfrm>
            <a:custGeom>
              <a:avLst/>
              <a:gdLst>
                <a:gd name="T0" fmla="*/ 261 w 331"/>
                <a:gd name="T1" fmla="*/ 0 h 166"/>
                <a:gd name="T2" fmla="*/ 207 w 331"/>
                <a:gd name="T3" fmla="*/ 0 h 166"/>
                <a:gd name="T4" fmla="*/ 146 w 331"/>
                <a:gd name="T5" fmla="*/ 143 h 166"/>
                <a:gd name="T6" fmla="*/ 123 w 331"/>
                <a:gd name="T7" fmla="*/ 109 h 166"/>
                <a:gd name="T8" fmla="*/ 155 w 331"/>
                <a:gd name="T9" fmla="*/ 59 h 166"/>
                <a:gd name="T10" fmla="*/ 155 w 331"/>
                <a:gd name="T11" fmla="*/ 58 h 166"/>
                <a:gd name="T12" fmla="*/ 140 w 331"/>
                <a:gd name="T13" fmla="*/ 19 h 166"/>
                <a:gd name="T14" fmla="*/ 81 w 331"/>
                <a:gd name="T15" fmla="*/ 0 h 166"/>
                <a:gd name="T16" fmla="*/ 0 w 331"/>
                <a:gd name="T17" fmla="*/ 0 h 166"/>
                <a:gd name="T18" fmla="*/ 0 w 331"/>
                <a:gd name="T19" fmla="*/ 166 h 166"/>
                <a:gd name="T20" fmla="*/ 55 w 331"/>
                <a:gd name="T21" fmla="*/ 166 h 166"/>
                <a:gd name="T22" fmla="*/ 55 w 331"/>
                <a:gd name="T23" fmla="*/ 118 h 166"/>
                <a:gd name="T24" fmla="*/ 67 w 331"/>
                <a:gd name="T25" fmla="*/ 118 h 166"/>
                <a:gd name="T26" fmla="*/ 98 w 331"/>
                <a:gd name="T27" fmla="*/ 166 h 166"/>
                <a:gd name="T28" fmla="*/ 137 w 331"/>
                <a:gd name="T29" fmla="*/ 166 h 166"/>
                <a:gd name="T30" fmla="*/ 161 w 331"/>
                <a:gd name="T31" fmla="*/ 166 h 166"/>
                <a:gd name="T32" fmla="*/ 196 w 331"/>
                <a:gd name="T33" fmla="*/ 166 h 166"/>
                <a:gd name="T34" fmla="*/ 204 w 331"/>
                <a:gd name="T35" fmla="*/ 143 h 166"/>
                <a:gd name="T36" fmla="*/ 262 w 331"/>
                <a:gd name="T37" fmla="*/ 143 h 166"/>
                <a:gd name="T38" fmla="*/ 271 w 331"/>
                <a:gd name="T39" fmla="*/ 166 h 166"/>
                <a:gd name="T40" fmla="*/ 331 w 331"/>
                <a:gd name="T41" fmla="*/ 166 h 166"/>
                <a:gd name="T42" fmla="*/ 261 w 331"/>
                <a:gd name="T43" fmla="*/ 0 h 166"/>
                <a:gd name="T44" fmla="*/ 100 w 331"/>
                <a:gd name="T45" fmla="*/ 63 h 166"/>
                <a:gd name="T46" fmla="*/ 79 w 331"/>
                <a:gd name="T47" fmla="*/ 79 h 166"/>
                <a:gd name="T48" fmla="*/ 55 w 331"/>
                <a:gd name="T49" fmla="*/ 79 h 166"/>
                <a:gd name="T50" fmla="*/ 55 w 331"/>
                <a:gd name="T51" fmla="*/ 46 h 166"/>
                <a:gd name="T52" fmla="*/ 79 w 331"/>
                <a:gd name="T53" fmla="*/ 46 h 166"/>
                <a:gd name="T54" fmla="*/ 100 w 331"/>
                <a:gd name="T55" fmla="*/ 62 h 166"/>
                <a:gd name="T56" fmla="*/ 100 w 331"/>
                <a:gd name="T57" fmla="*/ 63 h 166"/>
                <a:gd name="T58" fmla="*/ 218 w 331"/>
                <a:gd name="T59" fmla="*/ 104 h 166"/>
                <a:gd name="T60" fmla="*/ 234 w 331"/>
                <a:gd name="T61" fmla="*/ 64 h 166"/>
                <a:gd name="T62" fmla="*/ 249 w 331"/>
                <a:gd name="T63" fmla="*/ 104 h 166"/>
                <a:gd name="T64" fmla="*/ 218 w 331"/>
                <a:gd name="T65" fmla="*/ 104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31" h="166">
                  <a:moveTo>
                    <a:pt x="261" y="0"/>
                  </a:moveTo>
                  <a:cubicBezTo>
                    <a:pt x="207" y="0"/>
                    <a:pt x="207" y="0"/>
                    <a:pt x="207" y="0"/>
                  </a:cubicBezTo>
                  <a:cubicBezTo>
                    <a:pt x="146" y="143"/>
                    <a:pt x="146" y="143"/>
                    <a:pt x="146" y="143"/>
                  </a:cubicBezTo>
                  <a:cubicBezTo>
                    <a:pt x="123" y="109"/>
                    <a:pt x="123" y="109"/>
                    <a:pt x="123" y="109"/>
                  </a:cubicBezTo>
                  <a:cubicBezTo>
                    <a:pt x="143" y="100"/>
                    <a:pt x="155" y="83"/>
                    <a:pt x="155" y="59"/>
                  </a:cubicBezTo>
                  <a:cubicBezTo>
                    <a:pt x="155" y="58"/>
                    <a:pt x="155" y="58"/>
                    <a:pt x="155" y="58"/>
                  </a:cubicBezTo>
                  <a:cubicBezTo>
                    <a:pt x="155" y="41"/>
                    <a:pt x="150" y="29"/>
                    <a:pt x="140" y="19"/>
                  </a:cubicBezTo>
                  <a:cubicBezTo>
                    <a:pt x="129" y="7"/>
                    <a:pt x="110" y="0"/>
                    <a:pt x="81" y="0"/>
                  </a:cubicBezTo>
                  <a:cubicBezTo>
                    <a:pt x="0" y="0"/>
                    <a:pt x="0" y="0"/>
                    <a:pt x="0" y="0"/>
                  </a:cubicBezTo>
                  <a:cubicBezTo>
                    <a:pt x="0" y="166"/>
                    <a:pt x="0" y="166"/>
                    <a:pt x="0" y="166"/>
                  </a:cubicBezTo>
                  <a:cubicBezTo>
                    <a:pt x="55" y="166"/>
                    <a:pt x="55" y="166"/>
                    <a:pt x="55" y="166"/>
                  </a:cubicBezTo>
                  <a:cubicBezTo>
                    <a:pt x="55" y="118"/>
                    <a:pt x="55" y="118"/>
                    <a:pt x="55" y="118"/>
                  </a:cubicBezTo>
                  <a:cubicBezTo>
                    <a:pt x="67" y="118"/>
                    <a:pt x="67" y="118"/>
                    <a:pt x="67" y="118"/>
                  </a:cubicBezTo>
                  <a:cubicBezTo>
                    <a:pt x="98" y="166"/>
                    <a:pt x="98" y="166"/>
                    <a:pt x="98" y="166"/>
                  </a:cubicBezTo>
                  <a:cubicBezTo>
                    <a:pt x="137" y="166"/>
                    <a:pt x="137" y="166"/>
                    <a:pt x="137" y="166"/>
                  </a:cubicBezTo>
                  <a:cubicBezTo>
                    <a:pt x="161" y="166"/>
                    <a:pt x="161" y="166"/>
                    <a:pt x="161" y="166"/>
                  </a:cubicBezTo>
                  <a:cubicBezTo>
                    <a:pt x="196" y="166"/>
                    <a:pt x="196" y="166"/>
                    <a:pt x="196" y="166"/>
                  </a:cubicBezTo>
                  <a:cubicBezTo>
                    <a:pt x="204" y="143"/>
                    <a:pt x="204" y="143"/>
                    <a:pt x="204" y="143"/>
                  </a:cubicBezTo>
                  <a:cubicBezTo>
                    <a:pt x="262" y="143"/>
                    <a:pt x="262" y="143"/>
                    <a:pt x="262" y="143"/>
                  </a:cubicBezTo>
                  <a:cubicBezTo>
                    <a:pt x="271" y="166"/>
                    <a:pt x="271" y="166"/>
                    <a:pt x="271" y="166"/>
                  </a:cubicBezTo>
                  <a:cubicBezTo>
                    <a:pt x="331" y="166"/>
                    <a:pt x="331" y="166"/>
                    <a:pt x="331" y="166"/>
                  </a:cubicBezTo>
                  <a:lnTo>
                    <a:pt x="261" y="0"/>
                  </a:lnTo>
                  <a:close/>
                  <a:moveTo>
                    <a:pt x="100" y="63"/>
                  </a:moveTo>
                  <a:cubicBezTo>
                    <a:pt x="100" y="73"/>
                    <a:pt x="92" y="79"/>
                    <a:pt x="79" y="79"/>
                  </a:cubicBezTo>
                  <a:cubicBezTo>
                    <a:pt x="55" y="79"/>
                    <a:pt x="55" y="79"/>
                    <a:pt x="55" y="79"/>
                  </a:cubicBezTo>
                  <a:cubicBezTo>
                    <a:pt x="55" y="46"/>
                    <a:pt x="55" y="46"/>
                    <a:pt x="55" y="46"/>
                  </a:cubicBezTo>
                  <a:cubicBezTo>
                    <a:pt x="79" y="46"/>
                    <a:pt x="79" y="46"/>
                    <a:pt x="79" y="46"/>
                  </a:cubicBezTo>
                  <a:cubicBezTo>
                    <a:pt x="92" y="46"/>
                    <a:pt x="100" y="51"/>
                    <a:pt x="100" y="62"/>
                  </a:cubicBezTo>
                  <a:lnTo>
                    <a:pt x="100" y="63"/>
                  </a:lnTo>
                  <a:close/>
                  <a:moveTo>
                    <a:pt x="218" y="104"/>
                  </a:moveTo>
                  <a:cubicBezTo>
                    <a:pt x="234" y="64"/>
                    <a:pt x="234" y="64"/>
                    <a:pt x="234" y="64"/>
                  </a:cubicBezTo>
                  <a:cubicBezTo>
                    <a:pt x="249" y="104"/>
                    <a:pt x="249" y="104"/>
                    <a:pt x="249" y="104"/>
                  </a:cubicBezTo>
                  <a:lnTo>
                    <a:pt x="218" y="10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217">
              <a:extLst>
                <a:ext uri="{FF2B5EF4-FFF2-40B4-BE49-F238E27FC236}">
                  <a16:creationId xmlns:a16="http://schemas.microsoft.com/office/drawing/2014/main" id="{69F1B9CE-0FBD-45CD-BDAB-148D586DB3D0}"/>
                </a:ext>
              </a:extLst>
            </p:cNvPr>
            <p:cNvSpPr>
              <a:spLocks/>
            </p:cNvSpPr>
            <p:nvPr/>
          </p:nvSpPr>
          <p:spPr bwMode="auto">
            <a:xfrm>
              <a:off x="3644467" y="397827"/>
              <a:ext cx="661670" cy="785182"/>
            </a:xfrm>
            <a:custGeom>
              <a:avLst/>
              <a:gdLst>
                <a:gd name="T0" fmla="*/ 74 w 150"/>
                <a:gd name="T1" fmla="*/ 178 h 178"/>
                <a:gd name="T2" fmla="*/ 0 w 150"/>
                <a:gd name="T3" fmla="*/ 0 h 178"/>
                <a:gd name="T4" fmla="*/ 50 w 150"/>
                <a:gd name="T5" fmla="*/ 0 h 178"/>
                <a:gd name="T6" fmla="*/ 76 w 150"/>
                <a:gd name="T7" fmla="*/ 73 h 178"/>
                <a:gd name="T8" fmla="*/ 101 w 150"/>
                <a:gd name="T9" fmla="*/ 0 h 178"/>
                <a:gd name="T10" fmla="*/ 150 w 150"/>
                <a:gd name="T11" fmla="*/ 0 h 178"/>
                <a:gd name="T12" fmla="*/ 74 w 150"/>
                <a:gd name="T13" fmla="*/ 178 h 178"/>
              </a:gdLst>
              <a:ahLst/>
              <a:cxnLst>
                <a:cxn ang="0">
                  <a:pos x="T0" y="T1"/>
                </a:cxn>
                <a:cxn ang="0">
                  <a:pos x="T2" y="T3"/>
                </a:cxn>
                <a:cxn ang="0">
                  <a:pos x="T4" y="T5"/>
                </a:cxn>
                <a:cxn ang="0">
                  <a:pos x="T6" y="T7"/>
                </a:cxn>
                <a:cxn ang="0">
                  <a:pos x="T8" y="T9"/>
                </a:cxn>
                <a:cxn ang="0">
                  <a:pos x="T10" y="T11"/>
                </a:cxn>
                <a:cxn ang="0">
                  <a:pos x="T12" y="T13"/>
                </a:cxn>
              </a:cxnLst>
              <a:rect l="0" t="0" r="r" b="b"/>
              <a:pathLst>
                <a:path w="150" h="178">
                  <a:moveTo>
                    <a:pt x="74" y="178"/>
                  </a:moveTo>
                  <a:lnTo>
                    <a:pt x="0" y="0"/>
                  </a:lnTo>
                  <a:lnTo>
                    <a:pt x="50" y="0"/>
                  </a:lnTo>
                  <a:lnTo>
                    <a:pt x="76" y="73"/>
                  </a:lnTo>
                  <a:lnTo>
                    <a:pt x="101" y="0"/>
                  </a:lnTo>
                  <a:lnTo>
                    <a:pt x="150" y="0"/>
                  </a:lnTo>
                  <a:lnTo>
                    <a:pt x="74" y="1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Rectangle 218">
              <a:extLst>
                <a:ext uri="{FF2B5EF4-FFF2-40B4-BE49-F238E27FC236}">
                  <a16:creationId xmlns:a16="http://schemas.microsoft.com/office/drawing/2014/main" id="{4F6D0F54-93DA-45EB-8CA1-CD1AD69D95FE}"/>
                </a:ext>
              </a:extLst>
            </p:cNvPr>
            <p:cNvSpPr>
              <a:spLocks noChangeArrowheads="1"/>
            </p:cNvSpPr>
            <p:nvPr/>
          </p:nvSpPr>
          <p:spPr bwMode="auto">
            <a:xfrm>
              <a:off x="4328191" y="397827"/>
              <a:ext cx="198502" cy="5690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219">
              <a:extLst>
                <a:ext uri="{FF2B5EF4-FFF2-40B4-BE49-F238E27FC236}">
                  <a16:creationId xmlns:a16="http://schemas.microsoft.com/office/drawing/2014/main" id="{9477503B-9707-4D78-81AF-2BD072A17194}"/>
                </a:ext>
              </a:extLst>
            </p:cNvPr>
            <p:cNvSpPr>
              <a:spLocks/>
            </p:cNvSpPr>
            <p:nvPr/>
          </p:nvSpPr>
          <p:spPr bwMode="auto">
            <a:xfrm>
              <a:off x="4544338" y="389005"/>
              <a:ext cx="551393" cy="591092"/>
            </a:xfrm>
            <a:custGeom>
              <a:avLst/>
              <a:gdLst>
                <a:gd name="T0" fmla="*/ 0 w 158"/>
                <a:gd name="T1" fmla="*/ 144 h 172"/>
                <a:gd name="T2" fmla="*/ 30 w 158"/>
                <a:gd name="T3" fmla="*/ 108 h 172"/>
                <a:gd name="T4" fmla="*/ 88 w 158"/>
                <a:gd name="T5" fmla="*/ 128 h 172"/>
                <a:gd name="T6" fmla="*/ 102 w 158"/>
                <a:gd name="T7" fmla="*/ 121 h 172"/>
                <a:gd name="T8" fmla="*/ 102 w 158"/>
                <a:gd name="T9" fmla="*/ 120 h 172"/>
                <a:gd name="T10" fmla="*/ 79 w 158"/>
                <a:gd name="T11" fmla="*/ 109 h 172"/>
                <a:gd name="T12" fmla="*/ 9 w 158"/>
                <a:gd name="T13" fmla="*/ 56 h 172"/>
                <a:gd name="T14" fmla="*/ 9 w 158"/>
                <a:gd name="T15" fmla="*/ 56 h 172"/>
                <a:gd name="T16" fmla="*/ 80 w 158"/>
                <a:gd name="T17" fmla="*/ 0 h 172"/>
                <a:gd name="T18" fmla="*/ 154 w 158"/>
                <a:gd name="T19" fmla="*/ 23 h 172"/>
                <a:gd name="T20" fmla="*/ 127 w 158"/>
                <a:gd name="T21" fmla="*/ 60 h 172"/>
                <a:gd name="T22" fmla="*/ 78 w 158"/>
                <a:gd name="T23" fmla="*/ 44 h 172"/>
                <a:gd name="T24" fmla="*/ 66 w 158"/>
                <a:gd name="T25" fmla="*/ 50 h 172"/>
                <a:gd name="T26" fmla="*/ 66 w 158"/>
                <a:gd name="T27" fmla="*/ 51 h 172"/>
                <a:gd name="T28" fmla="*/ 88 w 158"/>
                <a:gd name="T29" fmla="*/ 62 h 172"/>
                <a:gd name="T30" fmla="*/ 158 w 158"/>
                <a:gd name="T31" fmla="*/ 115 h 172"/>
                <a:gd name="T32" fmla="*/ 158 w 158"/>
                <a:gd name="T33" fmla="*/ 116 h 172"/>
                <a:gd name="T34" fmla="*/ 85 w 158"/>
                <a:gd name="T35" fmla="*/ 172 h 172"/>
                <a:gd name="T36" fmla="*/ 0 w 158"/>
                <a:gd name="T37" fmla="*/ 144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8" h="172">
                  <a:moveTo>
                    <a:pt x="0" y="144"/>
                  </a:moveTo>
                  <a:cubicBezTo>
                    <a:pt x="30" y="108"/>
                    <a:pt x="30" y="108"/>
                    <a:pt x="30" y="108"/>
                  </a:cubicBezTo>
                  <a:cubicBezTo>
                    <a:pt x="48" y="122"/>
                    <a:pt x="68" y="128"/>
                    <a:pt x="88" y="128"/>
                  </a:cubicBezTo>
                  <a:cubicBezTo>
                    <a:pt x="98" y="128"/>
                    <a:pt x="102" y="125"/>
                    <a:pt x="102" y="121"/>
                  </a:cubicBezTo>
                  <a:cubicBezTo>
                    <a:pt x="102" y="120"/>
                    <a:pt x="102" y="120"/>
                    <a:pt x="102" y="120"/>
                  </a:cubicBezTo>
                  <a:cubicBezTo>
                    <a:pt x="102" y="116"/>
                    <a:pt x="97" y="113"/>
                    <a:pt x="79" y="109"/>
                  </a:cubicBezTo>
                  <a:cubicBezTo>
                    <a:pt x="42" y="102"/>
                    <a:pt x="9" y="91"/>
                    <a:pt x="9" y="56"/>
                  </a:cubicBezTo>
                  <a:cubicBezTo>
                    <a:pt x="9" y="56"/>
                    <a:pt x="9" y="56"/>
                    <a:pt x="9" y="56"/>
                  </a:cubicBezTo>
                  <a:cubicBezTo>
                    <a:pt x="9" y="24"/>
                    <a:pt x="34" y="0"/>
                    <a:pt x="80" y="0"/>
                  </a:cubicBezTo>
                  <a:cubicBezTo>
                    <a:pt x="112" y="0"/>
                    <a:pt x="135" y="7"/>
                    <a:pt x="154" y="23"/>
                  </a:cubicBezTo>
                  <a:cubicBezTo>
                    <a:pt x="127" y="60"/>
                    <a:pt x="127" y="60"/>
                    <a:pt x="127" y="60"/>
                  </a:cubicBezTo>
                  <a:cubicBezTo>
                    <a:pt x="112" y="49"/>
                    <a:pt x="93" y="44"/>
                    <a:pt x="78" y="44"/>
                  </a:cubicBezTo>
                  <a:cubicBezTo>
                    <a:pt x="69" y="44"/>
                    <a:pt x="66" y="46"/>
                    <a:pt x="66" y="50"/>
                  </a:cubicBezTo>
                  <a:cubicBezTo>
                    <a:pt x="66" y="51"/>
                    <a:pt x="66" y="51"/>
                    <a:pt x="66" y="51"/>
                  </a:cubicBezTo>
                  <a:cubicBezTo>
                    <a:pt x="66" y="55"/>
                    <a:pt x="70" y="58"/>
                    <a:pt x="88" y="62"/>
                  </a:cubicBezTo>
                  <a:cubicBezTo>
                    <a:pt x="130" y="69"/>
                    <a:pt x="158" y="82"/>
                    <a:pt x="158" y="115"/>
                  </a:cubicBezTo>
                  <a:cubicBezTo>
                    <a:pt x="158" y="116"/>
                    <a:pt x="158" y="116"/>
                    <a:pt x="158" y="116"/>
                  </a:cubicBezTo>
                  <a:cubicBezTo>
                    <a:pt x="158" y="150"/>
                    <a:pt x="130" y="172"/>
                    <a:pt x="85" y="172"/>
                  </a:cubicBezTo>
                  <a:cubicBezTo>
                    <a:pt x="52" y="172"/>
                    <a:pt x="21" y="162"/>
                    <a:pt x="0" y="1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Freeform 220">
              <a:extLst>
                <a:ext uri="{FF2B5EF4-FFF2-40B4-BE49-F238E27FC236}">
                  <a16:creationId xmlns:a16="http://schemas.microsoft.com/office/drawing/2014/main" id="{5B43D437-D344-431C-9983-5853CD62041D}"/>
                </a:ext>
              </a:extLst>
            </p:cNvPr>
            <p:cNvSpPr>
              <a:spLocks/>
            </p:cNvSpPr>
            <p:nvPr/>
          </p:nvSpPr>
          <p:spPr bwMode="auto">
            <a:xfrm>
              <a:off x="2074103" y="1090374"/>
              <a:ext cx="97045" cy="88223"/>
            </a:xfrm>
            <a:custGeom>
              <a:avLst/>
              <a:gdLst>
                <a:gd name="T0" fmla="*/ 17 w 22"/>
                <a:gd name="T1" fmla="*/ 20 h 20"/>
                <a:gd name="T2" fmla="*/ 17 w 22"/>
                <a:gd name="T3" fmla="*/ 7 h 20"/>
                <a:gd name="T4" fmla="*/ 12 w 22"/>
                <a:gd name="T5" fmla="*/ 16 h 20"/>
                <a:gd name="T6" fmla="*/ 12 w 22"/>
                <a:gd name="T7" fmla="*/ 16 h 20"/>
                <a:gd name="T8" fmla="*/ 5 w 22"/>
                <a:gd name="T9" fmla="*/ 7 h 20"/>
                <a:gd name="T10" fmla="*/ 5 w 22"/>
                <a:gd name="T11" fmla="*/ 20 h 20"/>
                <a:gd name="T12" fmla="*/ 0 w 22"/>
                <a:gd name="T13" fmla="*/ 20 h 20"/>
                <a:gd name="T14" fmla="*/ 0 w 22"/>
                <a:gd name="T15" fmla="*/ 0 h 20"/>
                <a:gd name="T16" fmla="*/ 6 w 22"/>
                <a:gd name="T17" fmla="*/ 0 h 20"/>
                <a:gd name="T18" fmla="*/ 12 w 22"/>
                <a:gd name="T19" fmla="*/ 9 h 20"/>
                <a:gd name="T20" fmla="*/ 17 w 22"/>
                <a:gd name="T21" fmla="*/ 0 h 20"/>
                <a:gd name="T22" fmla="*/ 22 w 22"/>
                <a:gd name="T23" fmla="*/ 0 h 20"/>
                <a:gd name="T24" fmla="*/ 22 w 22"/>
                <a:gd name="T25" fmla="*/ 20 h 20"/>
                <a:gd name="T26" fmla="*/ 17 w 22"/>
                <a:gd name="T2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20">
                  <a:moveTo>
                    <a:pt x="17" y="20"/>
                  </a:moveTo>
                  <a:lnTo>
                    <a:pt x="17" y="7"/>
                  </a:lnTo>
                  <a:lnTo>
                    <a:pt x="12" y="16"/>
                  </a:lnTo>
                  <a:lnTo>
                    <a:pt x="12" y="16"/>
                  </a:lnTo>
                  <a:lnTo>
                    <a:pt x="5" y="7"/>
                  </a:lnTo>
                  <a:lnTo>
                    <a:pt x="5" y="20"/>
                  </a:lnTo>
                  <a:lnTo>
                    <a:pt x="0" y="20"/>
                  </a:lnTo>
                  <a:lnTo>
                    <a:pt x="0" y="0"/>
                  </a:lnTo>
                  <a:lnTo>
                    <a:pt x="6" y="0"/>
                  </a:lnTo>
                  <a:lnTo>
                    <a:pt x="12" y="9"/>
                  </a:lnTo>
                  <a:lnTo>
                    <a:pt x="17" y="0"/>
                  </a:lnTo>
                  <a:lnTo>
                    <a:pt x="22" y="0"/>
                  </a:lnTo>
                  <a:lnTo>
                    <a:pt x="22" y="20"/>
                  </a:lnTo>
                  <a:lnTo>
                    <a:pt x="17"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Freeform 221">
              <a:extLst>
                <a:ext uri="{FF2B5EF4-FFF2-40B4-BE49-F238E27FC236}">
                  <a16:creationId xmlns:a16="http://schemas.microsoft.com/office/drawing/2014/main" id="{DC8AA14B-CBD2-4FFE-8FC7-E629C07190BC}"/>
                </a:ext>
              </a:extLst>
            </p:cNvPr>
            <p:cNvSpPr>
              <a:spLocks noEditPoints="1"/>
            </p:cNvSpPr>
            <p:nvPr/>
          </p:nvSpPr>
          <p:spPr bwMode="auto">
            <a:xfrm>
              <a:off x="2206437" y="1090374"/>
              <a:ext cx="97045" cy="88223"/>
            </a:xfrm>
            <a:custGeom>
              <a:avLst/>
              <a:gdLst>
                <a:gd name="T0" fmla="*/ 17 w 22"/>
                <a:gd name="T1" fmla="*/ 20 h 20"/>
                <a:gd name="T2" fmla="*/ 15 w 22"/>
                <a:gd name="T3" fmla="*/ 16 h 20"/>
                <a:gd name="T4" fmla="*/ 6 w 22"/>
                <a:gd name="T5" fmla="*/ 16 h 20"/>
                <a:gd name="T6" fmla="*/ 4 w 22"/>
                <a:gd name="T7" fmla="*/ 20 h 20"/>
                <a:gd name="T8" fmla="*/ 0 w 22"/>
                <a:gd name="T9" fmla="*/ 20 h 20"/>
                <a:gd name="T10" fmla="*/ 9 w 22"/>
                <a:gd name="T11" fmla="*/ 0 h 20"/>
                <a:gd name="T12" fmla="*/ 13 w 22"/>
                <a:gd name="T13" fmla="*/ 0 h 20"/>
                <a:gd name="T14" fmla="*/ 22 w 22"/>
                <a:gd name="T15" fmla="*/ 20 h 20"/>
                <a:gd name="T16" fmla="*/ 17 w 22"/>
                <a:gd name="T17" fmla="*/ 20 h 20"/>
                <a:gd name="T18" fmla="*/ 11 w 22"/>
                <a:gd name="T19" fmla="*/ 6 h 20"/>
                <a:gd name="T20" fmla="*/ 8 w 22"/>
                <a:gd name="T21" fmla="*/ 12 h 20"/>
                <a:gd name="T22" fmla="*/ 13 w 22"/>
                <a:gd name="T23" fmla="*/ 12 h 20"/>
                <a:gd name="T24" fmla="*/ 11 w 22"/>
                <a:gd name="T25" fmla="*/ 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 h="20">
                  <a:moveTo>
                    <a:pt x="17" y="20"/>
                  </a:moveTo>
                  <a:lnTo>
                    <a:pt x="15" y="16"/>
                  </a:lnTo>
                  <a:lnTo>
                    <a:pt x="6" y="16"/>
                  </a:lnTo>
                  <a:lnTo>
                    <a:pt x="4" y="20"/>
                  </a:lnTo>
                  <a:lnTo>
                    <a:pt x="0" y="20"/>
                  </a:lnTo>
                  <a:lnTo>
                    <a:pt x="9" y="0"/>
                  </a:lnTo>
                  <a:lnTo>
                    <a:pt x="13" y="0"/>
                  </a:lnTo>
                  <a:lnTo>
                    <a:pt x="22" y="20"/>
                  </a:lnTo>
                  <a:lnTo>
                    <a:pt x="17" y="20"/>
                  </a:lnTo>
                  <a:close/>
                  <a:moveTo>
                    <a:pt x="11" y="6"/>
                  </a:moveTo>
                  <a:lnTo>
                    <a:pt x="8" y="12"/>
                  </a:lnTo>
                  <a:lnTo>
                    <a:pt x="13" y="12"/>
                  </a:lnTo>
                  <a:lnTo>
                    <a:pt x="11"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Freeform 222">
              <a:extLst>
                <a:ext uri="{FF2B5EF4-FFF2-40B4-BE49-F238E27FC236}">
                  <a16:creationId xmlns:a16="http://schemas.microsoft.com/office/drawing/2014/main" id="{D9EDFA2F-DB23-44F3-A035-53AA5C02895E}"/>
                </a:ext>
              </a:extLst>
            </p:cNvPr>
            <p:cNvSpPr>
              <a:spLocks noEditPoints="1"/>
            </p:cNvSpPr>
            <p:nvPr/>
          </p:nvSpPr>
          <p:spPr bwMode="auto">
            <a:xfrm>
              <a:off x="2334358" y="1090374"/>
              <a:ext cx="83813" cy="88223"/>
            </a:xfrm>
            <a:custGeom>
              <a:avLst/>
              <a:gdLst>
                <a:gd name="T0" fmla="*/ 16 w 23"/>
                <a:gd name="T1" fmla="*/ 26 h 26"/>
                <a:gd name="T2" fmla="*/ 11 w 23"/>
                <a:gd name="T3" fmla="*/ 18 h 26"/>
                <a:gd name="T4" fmla="*/ 6 w 23"/>
                <a:gd name="T5" fmla="*/ 18 h 26"/>
                <a:gd name="T6" fmla="*/ 6 w 23"/>
                <a:gd name="T7" fmla="*/ 26 h 26"/>
                <a:gd name="T8" fmla="*/ 0 w 23"/>
                <a:gd name="T9" fmla="*/ 26 h 26"/>
                <a:gd name="T10" fmla="*/ 0 w 23"/>
                <a:gd name="T11" fmla="*/ 0 h 26"/>
                <a:gd name="T12" fmla="*/ 12 w 23"/>
                <a:gd name="T13" fmla="*/ 0 h 26"/>
                <a:gd name="T14" fmla="*/ 22 w 23"/>
                <a:gd name="T15" fmla="*/ 9 h 26"/>
                <a:gd name="T16" fmla="*/ 22 w 23"/>
                <a:gd name="T17" fmla="*/ 9 h 26"/>
                <a:gd name="T18" fmla="*/ 17 w 23"/>
                <a:gd name="T19" fmla="*/ 17 h 26"/>
                <a:gd name="T20" fmla="*/ 23 w 23"/>
                <a:gd name="T21" fmla="*/ 26 h 26"/>
                <a:gd name="T22" fmla="*/ 16 w 23"/>
                <a:gd name="T23" fmla="*/ 26 h 26"/>
                <a:gd name="T24" fmla="*/ 16 w 23"/>
                <a:gd name="T25" fmla="*/ 9 h 26"/>
                <a:gd name="T26" fmla="*/ 12 w 23"/>
                <a:gd name="T27" fmla="*/ 5 h 26"/>
                <a:gd name="T28" fmla="*/ 6 w 23"/>
                <a:gd name="T29" fmla="*/ 5 h 26"/>
                <a:gd name="T30" fmla="*/ 6 w 23"/>
                <a:gd name="T31" fmla="*/ 13 h 26"/>
                <a:gd name="T32" fmla="*/ 12 w 23"/>
                <a:gd name="T33" fmla="*/ 13 h 26"/>
                <a:gd name="T34" fmla="*/ 16 w 23"/>
                <a:gd name="T35" fmla="*/ 9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 h="26">
                  <a:moveTo>
                    <a:pt x="16" y="26"/>
                  </a:moveTo>
                  <a:cubicBezTo>
                    <a:pt x="11" y="18"/>
                    <a:pt x="11" y="18"/>
                    <a:pt x="11" y="18"/>
                  </a:cubicBezTo>
                  <a:cubicBezTo>
                    <a:pt x="6" y="18"/>
                    <a:pt x="6" y="18"/>
                    <a:pt x="6" y="18"/>
                  </a:cubicBezTo>
                  <a:cubicBezTo>
                    <a:pt x="6" y="26"/>
                    <a:pt x="6" y="26"/>
                    <a:pt x="6" y="26"/>
                  </a:cubicBezTo>
                  <a:cubicBezTo>
                    <a:pt x="0" y="26"/>
                    <a:pt x="0" y="26"/>
                    <a:pt x="0" y="26"/>
                  </a:cubicBezTo>
                  <a:cubicBezTo>
                    <a:pt x="0" y="0"/>
                    <a:pt x="0" y="0"/>
                    <a:pt x="0" y="0"/>
                  </a:cubicBezTo>
                  <a:cubicBezTo>
                    <a:pt x="12" y="0"/>
                    <a:pt x="12" y="0"/>
                    <a:pt x="12" y="0"/>
                  </a:cubicBezTo>
                  <a:cubicBezTo>
                    <a:pt x="19" y="0"/>
                    <a:pt x="22" y="3"/>
                    <a:pt x="22" y="9"/>
                  </a:cubicBezTo>
                  <a:cubicBezTo>
                    <a:pt x="22" y="9"/>
                    <a:pt x="22" y="9"/>
                    <a:pt x="22" y="9"/>
                  </a:cubicBezTo>
                  <a:cubicBezTo>
                    <a:pt x="22" y="13"/>
                    <a:pt x="20" y="16"/>
                    <a:pt x="17" y="17"/>
                  </a:cubicBezTo>
                  <a:cubicBezTo>
                    <a:pt x="23" y="26"/>
                    <a:pt x="23" y="26"/>
                    <a:pt x="23" y="26"/>
                  </a:cubicBezTo>
                  <a:lnTo>
                    <a:pt x="16" y="26"/>
                  </a:lnTo>
                  <a:close/>
                  <a:moveTo>
                    <a:pt x="16" y="9"/>
                  </a:moveTo>
                  <a:cubicBezTo>
                    <a:pt x="16" y="6"/>
                    <a:pt x="15" y="5"/>
                    <a:pt x="12" y="5"/>
                  </a:cubicBezTo>
                  <a:cubicBezTo>
                    <a:pt x="6" y="5"/>
                    <a:pt x="6" y="5"/>
                    <a:pt x="6" y="5"/>
                  </a:cubicBezTo>
                  <a:cubicBezTo>
                    <a:pt x="6" y="13"/>
                    <a:pt x="6" y="13"/>
                    <a:pt x="6" y="13"/>
                  </a:cubicBezTo>
                  <a:cubicBezTo>
                    <a:pt x="12" y="13"/>
                    <a:pt x="12" y="13"/>
                    <a:pt x="12" y="13"/>
                  </a:cubicBezTo>
                  <a:cubicBezTo>
                    <a:pt x="15" y="13"/>
                    <a:pt x="16" y="11"/>
                    <a:pt x="16"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Freeform 223">
              <a:extLst>
                <a:ext uri="{FF2B5EF4-FFF2-40B4-BE49-F238E27FC236}">
                  <a16:creationId xmlns:a16="http://schemas.microsoft.com/office/drawing/2014/main" id="{747FCF70-9952-4801-99DD-276FFF3F154B}"/>
                </a:ext>
              </a:extLst>
            </p:cNvPr>
            <p:cNvSpPr>
              <a:spLocks/>
            </p:cNvSpPr>
            <p:nvPr/>
          </p:nvSpPr>
          <p:spPr bwMode="auto">
            <a:xfrm>
              <a:off x="2449048" y="1090374"/>
              <a:ext cx="88223" cy="88223"/>
            </a:xfrm>
            <a:custGeom>
              <a:avLst/>
              <a:gdLst>
                <a:gd name="T0" fmla="*/ 14 w 20"/>
                <a:gd name="T1" fmla="*/ 20 h 20"/>
                <a:gd name="T2" fmla="*/ 8 w 20"/>
                <a:gd name="T3" fmla="*/ 12 h 20"/>
                <a:gd name="T4" fmla="*/ 5 w 20"/>
                <a:gd name="T5" fmla="*/ 14 h 20"/>
                <a:gd name="T6" fmla="*/ 5 w 20"/>
                <a:gd name="T7" fmla="*/ 20 h 20"/>
                <a:gd name="T8" fmla="*/ 0 w 20"/>
                <a:gd name="T9" fmla="*/ 20 h 20"/>
                <a:gd name="T10" fmla="*/ 0 w 20"/>
                <a:gd name="T11" fmla="*/ 0 h 20"/>
                <a:gd name="T12" fmla="*/ 5 w 20"/>
                <a:gd name="T13" fmla="*/ 0 h 20"/>
                <a:gd name="T14" fmla="*/ 5 w 20"/>
                <a:gd name="T15" fmla="*/ 9 h 20"/>
                <a:gd name="T16" fmla="*/ 14 w 20"/>
                <a:gd name="T17" fmla="*/ 0 h 20"/>
                <a:gd name="T18" fmla="*/ 20 w 20"/>
                <a:gd name="T19" fmla="*/ 0 h 20"/>
                <a:gd name="T20" fmla="*/ 11 w 20"/>
                <a:gd name="T21" fmla="*/ 9 h 20"/>
                <a:gd name="T22" fmla="*/ 20 w 20"/>
                <a:gd name="T23" fmla="*/ 20 h 20"/>
                <a:gd name="T24" fmla="*/ 14 w 20"/>
                <a:gd name="T25"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 h="20">
                  <a:moveTo>
                    <a:pt x="14" y="20"/>
                  </a:moveTo>
                  <a:lnTo>
                    <a:pt x="8" y="12"/>
                  </a:lnTo>
                  <a:lnTo>
                    <a:pt x="5" y="14"/>
                  </a:lnTo>
                  <a:lnTo>
                    <a:pt x="5" y="20"/>
                  </a:lnTo>
                  <a:lnTo>
                    <a:pt x="0" y="20"/>
                  </a:lnTo>
                  <a:lnTo>
                    <a:pt x="0" y="0"/>
                  </a:lnTo>
                  <a:lnTo>
                    <a:pt x="5" y="0"/>
                  </a:lnTo>
                  <a:lnTo>
                    <a:pt x="5" y="9"/>
                  </a:lnTo>
                  <a:lnTo>
                    <a:pt x="14" y="0"/>
                  </a:lnTo>
                  <a:lnTo>
                    <a:pt x="20" y="0"/>
                  </a:lnTo>
                  <a:lnTo>
                    <a:pt x="11" y="9"/>
                  </a:lnTo>
                  <a:lnTo>
                    <a:pt x="20" y="20"/>
                  </a:lnTo>
                  <a:lnTo>
                    <a:pt x="14"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Freeform 224">
              <a:extLst>
                <a:ext uri="{FF2B5EF4-FFF2-40B4-BE49-F238E27FC236}">
                  <a16:creationId xmlns:a16="http://schemas.microsoft.com/office/drawing/2014/main" id="{FCC4D43E-546D-462C-BA0B-A129DEB554B1}"/>
                </a:ext>
              </a:extLst>
            </p:cNvPr>
            <p:cNvSpPr>
              <a:spLocks/>
            </p:cNvSpPr>
            <p:nvPr/>
          </p:nvSpPr>
          <p:spPr bwMode="auto">
            <a:xfrm>
              <a:off x="2568150" y="1090374"/>
              <a:ext cx="70578" cy="88223"/>
            </a:xfrm>
            <a:custGeom>
              <a:avLst/>
              <a:gdLst>
                <a:gd name="T0" fmla="*/ 0 w 16"/>
                <a:gd name="T1" fmla="*/ 20 h 20"/>
                <a:gd name="T2" fmla="*/ 0 w 16"/>
                <a:gd name="T3" fmla="*/ 0 h 20"/>
                <a:gd name="T4" fmla="*/ 16 w 16"/>
                <a:gd name="T5" fmla="*/ 0 h 20"/>
                <a:gd name="T6" fmla="*/ 16 w 16"/>
                <a:gd name="T7" fmla="*/ 4 h 20"/>
                <a:gd name="T8" fmla="*/ 4 w 16"/>
                <a:gd name="T9" fmla="*/ 4 h 20"/>
                <a:gd name="T10" fmla="*/ 4 w 16"/>
                <a:gd name="T11" fmla="*/ 8 h 20"/>
                <a:gd name="T12" fmla="*/ 15 w 16"/>
                <a:gd name="T13" fmla="*/ 8 h 20"/>
                <a:gd name="T14" fmla="*/ 15 w 16"/>
                <a:gd name="T15" fmla="*/ 13 h 20"/>
                <a:gd name="T16" fmla="*/ 4 w 16"/>
                <a:gd name="T17" fmla="*/ 13 h 20"/>
                <a:gd name="T18" fmla="*/ 4 w 16"/>
                <a:gd name="T19" fmla="*/ 16 h 20"/>
                <a:gd name="T20" fmla="*/ 16 w 16"/>
                <a:gd name="T21" fmla="*/ 16 h 20"/>
                <a:gd name="T22" fmla="*/ 16 w 16"/>
                <a:gd name="T23" fmla="*/ 20 h 20"/>
                <a:gd name="T24" fmla="*/ 0 w 16"/>
                <a:gd name="T25"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20">
                  <a:moveTo>
                    <a:pt x="0" y="20"/>
                  </a:moveTo>
                  <a:lnTo>
                    <a:pt x="0" y="0"/>
                  </a:lnTo>
                  <a:lnTo>
                    <a:pt x="16" y="0"/>
                  </a:lnTo>
                  <a:lnTo>
                    <a:pt x="16" y="4"/>
                  </a:lnTo>
                  <a:lnTo>
                    <a:pt x="4" y="4"/>
                  </a:lnTo>
                  <a:lnTo>
                    <a:pt x="4" y="8"/>
                  </a:lnTo>
                  <a:lnTo>
                    <a:pt x="15" y="8"/>
                  </a:lnTo>
                  <a:lnTo>
                    <a:pt x="15" y="13"/>
                  </a:lnTo>
                  <a:lnTo>
                    <a:pt x="4" y="13"/>
                  </a:lnTo>
                  <a:lnTo>
                    <a:pt x="4" y="16"/>
                  </a:lnTo>
                  <a:lnTo>
                    <a:pt x="16" y="16"/>
                  </a:lnTo>
                  <a:lnTo>
                    <a:pt x="16" y="20"/>
                  </a:lnTo>
                  <a:lnTo>
                    <a:pt x="0"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Freeform 225">
              <a:extLst>
                <a:ext uri="{FF2B5EF4-FFF2-40B4-BE49-F238E27FC236}">
                  <a16:creationId xmlns:a16="http://schemas.microsoft.com/office/drawing/2014/main" id="{80E35246-5919-49DC-AE32-E94ABFEC3A63}"/>
                </a:ext>
              </a:extLst>
            </p:cNvPr>
            <p:cNvSpPr>
              <a:spLocks/>
            </p:cNvSpPr>
            <p:nvPr/>
          </p:nvSpPr>
          <p:spPr bwMode="auto">
            <a:xfrm>
              <a:off x="2669605" y="1090374"/>
              <a:ext cx="74991" cy="88223"/>
            </a:xfrm>
            <a:custGeom>
              <a:avLst/>
              <a:gdLst>
                <a:gd name="T0" fmla="*/ 11 w 17"/>
                <a:gd name="T1" fmla="*/ 4 h 20"/>
                <a:gd name="T2" fmla="*/ 11 w 17"/>
                <a:gd name="T3" fmla="*/ 20 h 20"/>
                <a:gd name="T4" fmla="*/ 6 w 17"/>
                <a:gd name="T5" fmla="*/ 20 h 20"/>
                <a:gd name="T6" fmla="*/ 6 w 17"/>
                <a:gd name="T7" fmla="*/ 4 h 20"/>
                <a:gd name="T8" fmla="*/ 0 w 17"/>
                <a:gd name="T9" fmla="*/ 4 h 20"/>
                <a:gd name="T10" fmla="*/ 0 w 17"/>
                <a:gd name="T11" fmla="*/ 0 h 20"/>
                <a:gd name="T12" fmla="*/ 17 w 17"/>
                <a:gd name="T13" fmla="*/ 0 h 20"/>
                <a:gd name="T14" fmla="*/ 17 w 17"/>
                <a:gd name="T15" fmla="*/ 4 h 20"/>
                <a:gd name="T16" fmla="*/ 11 w 17"/>
                <a:gd name="T17" fmla="*/ 4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20">
                  <a:moveTo>
                    <a:pt x="11" y="4"/>
                  </a:moveTo>
                  <a:lnTo>
                    <a:pt x="11" y="20"/>
                  </a:lnTo>
                  <a:lnTo>
                    <a:pt x="6" y="20"/>
                  </a:lnTo>
                  <a:lnTo>
                    <a:pt x="6" y="4"/>
                  </a:lnTo>
                  <a:lnTo>
                    <a:pt x="0" y="4"/>
                  </a:lnTo>
                  <a:lnTo>
                    <a:pt x="0" y="0"/>
                  </a:lnTo>
                  <a:lnTo>
                    <a:pt x="17" y="0"/>
                  </a:lnTo>
                  <a:lnTo>
                    <a:pt x="17" y="4"/>
                  </a:lnTo>
                  <a:lnTo>
                    <a:pt x="11"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Rectangle 226">
              <a:extLst>
                <a:ext uri="{FF2B5EF4-FFF2-40B4-BE49-F238E27FC236}">
                  <a16:creationId xmlns:a16="http://schemas.microsoft.com/office/drawing/2014/main" id="{5A2E1E7C-73C5-49B9-A217-07E8C18F6459}"/>
                </a:ext>
              </a:extLst>
            </p:cNvPr>
            <p:cNvSpPr>
              <a:spLocks noChangeArrowheads="1"/>
            </p:cNvSpPr>
            <p:nvPr/>
          </p:nvSpPr>
          <p:spPr bwMode="auto">
            <a:xfrm>
              <a:off x="2779884" y="1090374"/>
              <a:ext cx="22057" cy="8822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Freeform 227">
              <a:extLst>
                <a:ext uri="{FF2B5EF4-FFF2-40B4-BE49-F238E27FC236}">
                  <a16:creationId xmlns:a16="http://schemas.microsoft.com/office/drawing/2014/main" id="{FA915636-73E0-4642-A6AB-AA242DACC2E3}"/>
                </a:ext>
              </a:extLst>
            </p:cNvPr>
            <p:cNvSpPr>
              <a:spLocks/>
            </p:cNvSpPr>
            <p:nvPr/>
          </p:nvSpPr>
          <p:spPr bwMode="auto">
            <a:xfrm>
              <a:off x="2841640" y="1090374"/>
              <a:ext cx="83813" cy="88223"/>
            </a:xfrm>
            <a:custGeom>
              <a:avLst/>
              <a:gdLst>
                <a:gd name="T0" fmla="*/ 15 w 19"/>
                <a:gd name="T1" fmla="*/ 20 h 20"/>
                <a:gd name="T2" fmla="*/ 5 w 19"/>
                <a:gd name="T3" fmla="*/ 7 h 20"/>
                <a:gd name="T4" fmla="*/ 5 w 19"/>
                <a:gd name="T5" fmla="*/ 20 h 20"/>
                <a:gd name="T6" fmla="*/ 0 w 19"/>
                <a:gd name="T7" fmla="*/ 20 h 20"/>
                <a:gd name="T8" fmla="*/ 0 w 19"/>
                <a:gd name="T9" fmla="*/ 0 h 20"/>
                <a:gd name="T10" fmla="*/ 5 w 19"/>
                <a:gd name="T11" fmla="*/ 0 h 20"/>
                <a:gd name="T12" fmla="*/ 15 w 19"/>
                <a:gd name="T13" fmla="*/ 13 h 20"/>
                <a:gd name="T14" fmla="*/ 15 w 19"/>
                <a:gd name="T15" fmla="*/ 0 h 20"/>
                <a:gd name="T16" fmla="*/ 19 w 19"/>
                <a:gd name="T17" fmla="*/ 0 h 20"/>
                <a:gd name="T18" fmla="*/ 19 w 19"/>
                <a:gd name="T19" fmla="*/ 20 h 20"/>
                <a:gd name="T20" fmla="*/ 15 w 19"/>
                <a:gd name="T21"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20">
                  <a:moveTo>
                    <a:pt x="15" y="20"/>
                  </a:moveTo>
                  <a:lnTo>
                    <a:pt x="5" y="7"/>
                  </a:lnTo>
                  <a:lnTo>
                    <a:pt x="5" y="20"/>
                  </a:lnTo>
                  <a:lnTo>
                    <a:pt x="0" y="20"/>
                  </a:lnTo>
                  <a:lnTo>
                    <a:pt x="0" y="0"/>
                  </a:lnTo>
                  <a:lnTo>
                    <a:pt x="5" y="0"/>
                  </a:lnTo>
                  <a:lnTo>
                    <a:pt x="15" y="13"/>
                  </a:lnTo>
                  <a:lnTo>
                    <a:pt x="15" y="0"/>
                  </a:lnTo>
                  <a:lnTo>
                    <a:pt x="19" y="0"/>
                  </a:lnTo>
                  <a:lnTo>
                    <a:pt x="19" y="20"/>
                  </a:lnTo>
                  <a:lnTo>
                    <a:pt x="15"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Freeform 228">
              <a:extLst>
                <a:ext uri="{FF2B5EF4-FFF2-40B4-BE49-F238E27FC236}">
                  <a16:creationId xmlns:a16="http://schemas.microsoft.com/office/drawing/2014/main" id="{DD365804-396D-4EAF-8498-EB57379E28B0}"/>
                </a:ext>
              </a:extLst>
            </p:cNvPr>
            <p:cNvSpPr>
              <a:spLocks/>
            </p:cNvSpPr>
            <p:nvPr/>
          </p:nvSpPr>
          <p:spPr bwMode="auto">
            <a:xfrm>
              <a:off x="2960740" y="1085964"/>
              <a:ext cx="92635" cy="97045"/>
            </a:xfrm>
            <a:custGeom>
              <a:avLst/>
              <a:gdLst>
                <a:gd name="T0" fmla="*/ 14 w 26"/>
                <a:gd name="T1" fmla="*/ 28 h 28"/>
                <a:gd name="T2" fmla="*/ 0 w 26"/>
                <a:gd name="T3" fmla="*/ 14 h 28"/>
                <a:gd name="T4" fmla="*/ 0 w 26"/>
                <a:gd name="T5" fmla="*/ 14 h 28"/>
                <a:gd name="T6" fmla="*/ 14 w 26"/>
                <a:gd name="T7" fmla="*/ 0 h 28"/>
                <a:gd name="T8" fmla="*/ 25 w 26"/>
                <a:gd name="T9" fmla="*/ 4 h 28"/>
                <a:gd name="T10" fmla="*/ 21 w 26"/>
                <a:gd name="T11" fmla="*/ 8 h 28"/>
                <a:gd name="T12" fmla="*/ 14 w 26"/>
                <a:gd name="T13" fmla="*/ 6 h 28"/>
                <a:gd name="T14" fmla="*/ 7 w 26"/>
                <a:gd name="T15" fmla="*/ 14 h 28"/>
                <a:gd name="T16" fmla="*/ 7 w 26"/>
                <a:gd name="T17" fmla="*/ 14 h 28"/>
                <a:gd name="T18" fmla="*/ 15 w 26"/>
                <a:gd name="T19" fmla="*/ 22 h 28"/>
                <a:gd name="T20" fmla="*/ 20 w 26"/>
                <a:gd name="T21" fmla="*/ 21 h 28"/>
                <a:gd name="T22" fmla="*/ 20 w 26"/>
                <a:gd name="T23" fmla="*/ 17 h 28"/>
                <a:gd name="T24" fmla="*/ 14 w 26"/>
                <a:gd name="T25" fmla="*/ 17 h 28"/>
                <a:gd name="T26" fmla="*/ 14 w 26"/>
                <a:gd name="T27" fmla="*/ 12 h 28"/>
                <a:gd name="T28" fmla="*/ 26 w 26"/>
                <a:gd name="T29" fmla="*/ 12 h 28"/>
                <a:gd name="T30" fmla="*/ 26 w 26"/>
                <a:gd name="T31" fmla="*/ 24 h 28"/>
                <a:gd name="T32" fmla="*/ 14 w 26"/>
                <a:gd name="T33"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 h="28">
                  <a:moveTo>
                    <a:pt x="14" y="28"/>
                  </a:moveTo>
                  <a:cubicBezTo>
                    <a:pt x="6" y="28"/>
                    <a:pt x="0" y="22"/>
                    <a:pt x="0" y="14"/>
                  </a:cubicBezTo>
                  <a:cubicBezTo>
                    <a:pt x="0" y="14"/>
                    <a:pt x="0" y="14"/>
                    <a:pt x="0" y="14"/>
                  </a:cubicBezTo>
                  <a:cubicBezTo>
                    <a:pt x="0" y="6"/>
                    <a:pt x="6" y="0"/>
                    <a:pt x="14" y="0"/>
                  </a:cubicBezTo>
                  <a:cubicBezTo>
                    <a:pt x="19" y="0"/>
                    <a:pt x="22" y="2"/>
                    <a:pt x="25" y="4"/>
                  </a:cubicBezTo>
                  <a:cubicBezTo>
                    <a:pt x="21" y="8"/>
                    <a:pt x="21" y="8"/>
                    <a:pt x="21" y="8"/>
                  </a:cubicBezTo>
                  <a:cubicBezTo>
                    <a:pt x="19" y="7"/>
                    <a:pt x="17" y="6"/>
                    <a:pt x="14" y="6"/>
                  </a:cubicBezTo>
                  <a:cubicBezTo>
                    <a:pt x="10" y="6"/>
                    <a:pt x="7" y="9"/>
                    <a:pt x="7" y="14"/>
                  </a:cubicBezTo>
                  <a:cubicBezTo>
                    <a:pt x="7" y="14"/>
                    <a:pt x="7" y="14"/>
                    <a:pt x="7" y="14"/>
                  </a:cubicBezTo>
                  <a:cubicBezTo>
                    <a:pt x="7" y="19"/>
                    <a:pt x="10" y="22"/>
                    <a:pt x="15" y="22"/>
                  </a:cubicBezTo>
                  <a:cubicBezTo>
                    <a:pt x="17" y="22"/>
                    <a:pt x="19" y="22"/>
                    <a:pt x="20" y="21"/>
                  </a:cubicBezTo>
                  <a:cubicBezTo>
                    <a:pt x="20" y="17"/>
                    <a:pt x="20" y="17"/>
                    <a:pt x="20" y="17"/>
                  </a:cubicBezTo>
                  <a:cubicBezTo>
                    <a:pt x="14" y="17"/>
                    <a:pt x="14" y="17"/>
                    <a:pt x="14" y="17"/>
                  </a:cubicBezTo>
                  <a:cubicBezTo>
                    <a:pt x="14" y="12"/>
                    <a:pt x="14" y="12"/>
                    <a:pt x="14" y="12"/>
                  </a:cubicBezTo>
                  <a:cubicBezTo>
                    <a:pt x="26" y="12"/>
                    <a:pt x="26" y="12"/>
                    <a:pt x="26" y="12"/>
                  </a:cubicBezTo>
                  <a:cubicBezTo>
                    <a:pt x="26" y="24"/>
                    <a:pt x="26" y="24"/>
                    <a:pt x="26" y="24"/>
                  </a:cubicBezTo>
                  <a:cubicBezTo>
                    <a:pt x="23" y="26"/>
                    <a:pt x="19" y="28"/>
                    <a:pt x="14"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Freeform 229">
              <a:extLst>
                <a:ext uri="{FF2B5EF4-FFF2-40B4-BE49-F238E27FC236}">
                  <a16:creationId xmlns:a16="http://schemas.microsoft.com/office/drawing/2014/main" id="{8137B655-D484-4CA7-A6FB-A5B4A52B691C}"/>
                </a:ext>
              </a:extLst>
            </p:cNvPr>
            <p:cNvSpPr>
              <a:spLocks noEditPoints="1"/>
            </p:cNvSpPr>
            <p:nvPr/>
          </p:nvSpPr>
          <p:spPr bwMode="auto">
            <a:xfrm>
              <a:off x="3141597" y="1090374"/>
              <a:ext cx="97045" cy="88223"/>
            </a:xfrm>
            <a:custGeom>
              <a:avLst/>
              <a:gdLst>
                <a:gd name="T0" fmla="*/ 17 w 22"/>
                <a:gd name="T1" fmla="*/ 20 h 20"/>
                <a:gd name="T2" fmla="*/ 16 w 22"/>
                <a:gd name="T3" fmla="*/ 16 h 20"/>
                <a:gd name="T4" fmla="*/ 7 w 22"/>
                <a:gd name="T5" fmla="*/ 16 h 20"/>
                <a:gd name="T6" fmla="*/ 5 w 22"/>
                <a:gd name="T7" fmla="*/ 20 h 20"/>
                <a:gd name="T8" fmla="*/ 0 w 22"/>
                <a:gd name="T9" fmla="*/ 20 h 20"/>
                <a:gd name="T10" fmla="*/ 9 w 22"/>
                <a:gd name="T11" fmla="*/ 0 h 20"/>
                <a:gd name="T12" fmla="*/ 13 w 22"/>
                <a:gd name="T13" fmla="*/ 0 h 20"/>
                <a:gd name="T14" fmla="*/ 22 w 22"/>
                <a:gd name="T15" fmla="*/ 20 h 20"/>
                <a:gd name="T16" fmla="*/ 17 w 22"/>
                <a:gd name="T17" fmla="*/ 20 h 20"/>
                <a:gd name="T18" fmla="*/ 11 w 22"/>
                <a:gd name="T19" fmla="*/ 6 h 20"/>
                <a:gd name="T20" fmla="*/ 9 w 22"/>
                <a:gd name="T21" fmla="*/ 12 h 20"/>
                <a:gd name="T22" fmla="*/ 14 w 22"/>
                <a:gd name="T23" fmla="*/ 12 h 20"/>
                <a:gd name="T24" fmla="*/ 11 w 22"/>
                <a:gd name="T25" fmla="*/ 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 h="20">
                  <a:moveTo>
                    <a:pt x="17" y="20"/>
                  </a:moveTo>
                  <a:lnTo>
                    <a:pt x="16" y="16"/>
                  </a:lnTo>
                  <a:lnTo>
                    <a:pt x="7" y="16"/>
                  </a:lnTo>
                  <a:lnTo>
                    <a:pt x="5" y="20"/>
                  </a:lnTo>
                  <a:lnTo>
                    <a:pt x="0" y="20"/>
                  </a:lnTo>
                  <a:lnTo>
                    <a:pt x="9" y="0"/>
                  </a:lnTo>
                  <a:lnTo>
                    <a:pt x="13" y="0"/>
                  </a:lnTo>
                  <a:lnTo>
                    <a:pt x="22" y="20"/>
                  </a:lnTo>
                  <a:lnTo>
                    <a:pt x="17" y="20"/>
                  </a:lnTo>
                  <a:close/>
                  <a:moveTo>
                    <a:pt x="11" y="6"/>
                  </a:moveTo>
                  <a:lnTo>
                    <a:pt x="9" y="12"/>
                  </a:lnTo>
                  <a:lnTo>
                    <a:pt x="14" y="12"/>
                  </a:lnTo>
                  <a:lnTo>
                    <a:pt x="11"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Freeform 230">
              <a:extLst>
                <a:ext uri="{FF2B5EF4-FFF2-40B4-BE49-F238E27FC236}">
                  <a16:creationId xmlns:a16="http://schemas.microsoft.com/office/drawing/2014/main" id="{A5BD12D4-135C-48D7-9F8F-06247166D884}"/>
                </a:ext>
              </a:extLst>
            </p:cNvPr>
            <p:cNvSpPr>
              <a:spLocks/>
            </p:cNvSpPr>
            <p:nvPr/>
          </p:nvSpPr>
          <p:spPr bwMode="auto">
            <a:xfrm>
              <a:off x="3260697" y="1085964"/>
              <a:ext cx="88223" cy="97045"/>
            </a:xfrm>
            <a:custGeom>
              <a:avLst/>
              <a:gdLst>
                <a:gd name="T0" fmla="*/ 14 w 25"/>
                <a:gd name="T1" fmla="*/ 28 h 28"/>
                <a:gd name="T2" fmla="*/ 0 w 25"/>
                <a:gd name="T3" fmla="*/ 14 h 28"/>
                <a:gd name="T4" fmla="*/ 0 w 25"/>
                <a:gd name="T5" fmla="*/ 14 h 28"/>
                <a:gd name="T6" fmla="*/ 14 w 25"/>
                <a:gd name="T7" fmla="*/ 0 h 28"/>
                <a:gd name="T8" fmla="*/ 24 w 25"/>
                <a:gd name="T9" fmla="*/ 4 h 28"/>
                <a:gd name="T10" fmla="*/ 20 w 25"/>
                <a:gd name="T11" fmla="*/ 8 h 28"/>
                <a:gd name="T12" fmla="*/ 14 w 25"/>
                <a:gd name="T13" fmla="*/ 6 h 28"/>
                <a:gd name="T14" fmla="*/ 6 w 25"/>
                <a:gd name="T15" fmla="*/ 14 h 28"/>
                <a:gd name="T16" fmla="*/ 6 w 25"/>
                <a:gd name="T17" fmla="*/ 14 h 28"/>
                <a:gd name="T18" fmla="*/ 14 w 25"/>
                <a:gd name="T19" fmla="*/ 22 h 28"/>
                <a:gd name="T20" fmla="*/ 19 w 25"/>
                <a:gd name="T21" fmla="*/ 21 h 28"/>
                <a:gd name="T22" fmla="*/ 19 w 25"/>
                <a:gd name="T23" fmla="*/ 17 h 28"/>
                <a:gd name="T24" fmla="*/ 14 w 25"/>
                <a:gd name="T25" fmla="*/ 17 h 28"/>
                <a:gd name="T26" fmla="*/ 14 w 25"/>
                <a:gd name="T27" fmla="*/ 12 h 28"/>
                <a:gd name="T28" fmla="*/ 25 w 25"/>
                <a:gd name="T29" fmla="*/ 12 h 28"/>
                <a:gd name="T30" fmla="*/ 25 w 25"/>
                <a:gd name="T31" fmla="*/ 24 h 28"/>
                <a:gd name="T32" fmla="*/ 14 w 25"/>
                <a:gd name="T33"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 h="28">
                  <a:moveTo>
                    <a:pt x="14" y="28"/>
                  </a:moveTo>
                  <a:cubicBezTo>
                    <a:pt x="5" y="28"/>
                    <a:pt x="0" y="22"/>
                    <a:pt x="0" y="14"/>
                  </a:cubicBezTo>
                  <a:cubicBezTo>
                    <a:pt x="0" y="14"/>
                    <a:pt x="0" y="14"/>
                    <a:pt x="0" y="14"/>
                  </a:cubicBezTo>
                  <a:cubicBezTo>
                    <a:pt x="0" y="6"/>
                    <a:pt x="6" y="0"/>
                    <a:pt x="14" y="0"/>
                  </a:cubicBezTo>
                  <a:cubicBezTo>
                    <a:pt x="18" y="0"/>
                    <a:pt x="21" y="2"/>
                    <a:pt x="24" y="4"/>
                  </a:cubicBezTo>
                  <a:cubicBezTo>
                    <a:pt x="20" y="8"/>
                    <a:pt x="20" y="8"/>
                    <a:pt x="20" y="8"/>
                  </a:cubicBezTo>
                  <a:cubicBezTo>
                    <a:pt x="18" y="7"/>
                    <a:pt x="17" y="6"/>
                    <a:pt x="14" y="6"/>
                  </a:cubicBezTo>
                  <a:cubicBezTo>
                    <a:pt x="9" y="6"/>
                    <a:pt x="6" y="9"/>
                    <a:pt x="6" y="14"/>
                  </a:cubicBezTo>
                  <a:cubicBezTo>
                    <a:pt x="6" y="14"/>
                    <a:pt x="6" y="14"/>
                    <a:pt x="6" y="14"/>
                  </a:cubicBezTo>
                  <a:cubicBezTo>
                    <a:pt x="6" y="19"/>
                    <a:pt x="9" y="22"/>
                    <a:pt x="14" y="22"/>
                  </a:cubicBezTo>
                  <a:cubicBezTo>
                    <a:pt x="16" y="22"/>
                    <a:pt x="18" y="22"/>
                    <a:pt x="19" y="21"/>
                  </a:cubicBezTo>
                  <a:cubicBezTo>
                    <a:pt x="19" y="17"/>
                    <a:pt x="19" y="17"/>
                    <a:pt x="19" y="17"/>
                  </a:cubicBezTo>
                  <a:cubicBezTo>
                    <a:pt x="14" y="17"/>
                    <a:pt x="14" y="17"/>
                    <a:pt x="14" y="17"/>
                  </a:cubicBezTo>
                  <a:cubicBezTo>
                    <a:pt x="14" y="12"/>
                    <a:pt x="14" y="12"/>
                    <a:pt x="14" y="12"/>
                  </a:cubicBezTo>
                  <a:cubicBezTo>
                    <a:pt x="25" y="12"/>
                    <a:pt x="25" y="12"/>
                    <a:pt x="25" y="12"/>
                  </a:cubicBezTo>
                  <a:cubicBezTo>
                    <a:pt x="25" y="24"/>
                    <a:pt x="25" y="24"/>
                    <a:pt x="25" y="24"/>
                  </a:cubicBezTo>
                  <a:cubicBezTo>
                    <a:pt x="22" y="26"/>
                    <a:pt x="19" y="28"/>
                    <a:pt x="14"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Freeform 231">
              <a:extLst>
                <a:ext uri="{FF2B5EF4-FFF2-40B4-BE49-F238E27FC236}">
                  <a16:creationId xmlns:a16="http://schemas.microsoft.com/office/drawing/2014/main" id="{4B353FF6-CAD1-4DA8-8E33-5EAABEECA4BC}"/>
                </a:ext>
              </a:extLst>
            </p:cNvPr>
            <p:cNvSpPr>
              <a:spLocks/>
            </p:cNvSpPr>
            <p:nvPr/>
          </p:nvSpPr>
          <p:spPr bwMode="auto">
            <a:xfrm>
              <a:off x="3388621" y="1090374"/>
              <a:ext cx="66168" cy="88223"/>
            </a:xfrm>
            <a:custGeom>
              <a:avLst/>
              <a:gdLst>
                <a:gd name="T0" fmla="*/ 0 w 15"/>
                <a:gd name="T1" fmla="*/ 20 h 20"/>
                <a:gd name="T2" fmla="*/ 0 w 15"/>
                <a:gd name="T3" fmla="*/ 0 h 20"/>
                <a:gd name="T4" fmla="*/ 15 w 15"/>
                <a:gd name="T5" fmla="*/ 0 h 20"/>
                <a:gd name="T6" fmla="*/ 15 w 15"/>
                <a:gd name="T7" fmla="*/ 4 h 20"/>
                <a:gd name="T8" fmla="*/ 4 w 15"/>
                <a:gd name="T9" fmla="*/ 4 h 20"/>
                <a:gd name="T10" fmla="*/ 4 w 15"/>
                <a:gd name="T11" fmla="*/ 8 h 20"/>
                <a:gd name="T12" fmla="*/ 14 w 15"/>
                <a:gd name="T13" fmla="*/ 8 h 20"/>
                <a:gd name="T14" fmla="*/ 14 w 15"/>
                <a:gd name="T15" fmla="*/ 13 h 20"/>
                <a:gd name="T16" fmla="*/ 4 w 15"/>
                <a:gd name="T17" fmla="*/ 13 h 20"/>
                <a:gd name="T18" fmla="*/ 4 w 15"/>
                <a:gd name="T19" fmla="*/ 16 h 20"/>
                <a:gd name="T20" fmla="*/ 15 w 15"/>
                <a:gd name="T21" fmla="*/ 16 h 20"/>
                <a:gd name="T22" fmla="*/ 15 w 15"/>
                <a:gd name="T23" fmla="*/ 20 h 20"/>
                <a:gd name="T24" fmla="*/ 0 w 15"/>
                <a:gd name="T25"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 h="20">
                  <a:moveTo>
                    <a:pt x="0" y="20"/>
                  </a:moveTo>
                  <a:lnTo>
                    <a:pt x="0" y="0"/>
                  </a:lnTo>
                  <a:lnTo>
                    <a:pt x="15" y="0"/>
                  </a:lnTo>
                  <a:lnTo>
                    <a:pt x="15" y="4"/>
                  </a:lnTo>
                  <a:lnTo>
                    <a:pt x="4" y="4"/>
                  </a:lnTo>
                  <a:lnTo>
                    <a:pt x="4" y="8"/>
                  </a:lnTo>
                  <a:lnTo>
                    <a:pt x="14" y="8"/>
                  </a:lnTo>
                  <a:lnTo>
                    <a:pt x="14" y="13"/>
                  </a:lnTo>
                  <a:lnTo>
                    <a:pt x="4" y="13"/>
                  </a:lnTo>
                  <a:lnTo>
                    <a:pt x="4" y="16"/>
                  </a:lnTo>
                  <a:lnTo>
                    <a:pt x="15" y="16"/>
                  </a:lnTo>
                  <a:lnTo>
                    <a:pt x="15" y="20"/>
                  </a:lnTo>
                  <a:lnTo>
                    <a:pt x="0"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Freeform 232">
              <a:extLst>
                <a:ext uri="{FF2B5EF4-FFF2-40B4-BE49-F238E27FC236}">
                  <a16:creationId xmlns:a16="http://schemas.microsoft.com/office/drawing/2014/main" id="{8406A6E6-9501-47CC-9578-EBFBF01FFB79}"/>
                </a:ext>
              </a:extLst>
            </p:cNvPr>
            <p:cNvSpPr>
              <a:spLocks/>
            </p:cNvSpPr>
            <p:nvPr/>
          </p:nvSpPr>
          <p:spPr bwMode="auto">
            <a:xfrm>
              <a:off x="3494488" y="1090374"/>
              <a:ext cx="83813" cy="88223"/>
            </a:xfrm>
            <a:custGeom>
              <a:avLst/>
              <a:gdLst>
                <a:gd name="T0" fmla="*/ 15 w 19"/>
                <a:gd name="T1" fmla="*/ 20 h 20"/>
                <a:gd name="T2" fmla="*/ 5 w 19"/>
                <a:gd name="T3" fmla="*/ 7 h 20"/>
                <a:gd name="T4" fmla="*/ 5 w 19"/>
                <a:gd name="T5" fmla="*/ 20 h 20"/>
                <a:gd name="T6" fmla="*/ 0 w 19"/>
                <a:gd name="T7" fmla="*/ 20 h 20"/>
                <a:gd name="T8" fmla="*/ 0 w 19"/>
                <a:gd name="T9" fmla="*/ 0 h 20"/>
                <a:gd name="T10" fmla="*/ 4 w 19"/>
                <a:gd name="T11" fmla="*/ 0 h 20"/>
                <a:gd name="T12" fmla="*/ 14 w 19"/>
                <a:gd name="T13" fmla="*/ 13 h 20"/>
                <a:gd name="T14" fmla="*/ 14 w 19"/>
                <a:gd name="T15" fmla="*/ 0 h 20"/>
                <a:gd name="T16" fmla="*/ 19 w 19"/>
                <a:gd name="T17" fmla="*/ 0 h 20"/>
                <a:gd name="T18" fmla="*/ 19 w 19"/>
                <a:gd name="T19" fmla="*/ 20 h 20"/>
                <a:gd name="T20" fmla="*/ 15 w 19"/>
                <a:gd name="T21"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20">
                  <a:moveTo>
                    <a:pt x="15" y="20"/>
                  </a:moveTo>
                  <a:lnTo>
                    <a:pt x="5" y="7"/>
                  </a:lnTo>
                  <a:lnTo>
                    <a:pt x="5" y="20"/>
                  </a:lnTo>
                  <a:lnTo>
                    <a:pt x="0" y="20"/>
                  </a:lnTo>
                  <a:lnTo>
                    <a:pt x="0" y="0"/>
                  </a:lnTo>
                  <a:lnTo>
                    <a:pt x="4" y="0"/>
                  </a:lnTo>
                  <a:lnTo>
                    <a:pt x="14" y="13"/>
                  </a:lnTo>
                  <a:lnTo>
                    <a:pt x="14" y="0"/>
                  </a:lnTo>
                  <a:lnTo>
                    <a:pt x="19" y="0"/>
                  </a:lnTo>
                  <a:lnTo>
                    <a:pt x="19" y="20"/>
                  </a:lnTo>
                  <a:lnTo>
                    <a:pt x="15"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Freeform 233">
              <a:extLst>
                <a:ext uri="{FF2B5EF4-FFF2-40B4-BE49-F238E27FC236}">
                  <a16:creationId xmlns:a16="http://schemas.microsoft.com/office/drawing/2014/main" id="{F48E6B56-3B1B-4336-9842-4CECD77B9B02}"/>
                </a:ext>
              </a:extLst>
            </p:cNvPr>
            <p:cNvSpPr>
              <a:spLocks/>
            </p:cNvSpPr>
            <p:nvPr/>
          </p:nvSpPr>
          <p:spPr bwMode="auto">
            <a:xfrm>
              <a:off x="3613587" y="1085964"/>
              <a:ext cx="88223" cy="97045"/>
            </a:xfrm>
            <a:custGeom>
              <a:avLst/>
              <a:gdLst>
                <a:gd name="T0" fmla="*/ 14 w 25"/>
                <a:gd name="T1" fmla="*/ 28 h 28"/>
                <a:gd name="T2" fmla="*/ 0 w 25"/>
                <a:gd name="T3" fmla="*/ 14 h 28"/>
                <a:gd name="T4" fmla="*/ 0 w 25"/>
                <a:gd name="T5" fmla="*/ 14 h 28"/>
                <a:gd name="T6" fmla="*/ 14 w 25"/>
                <a:gd name="T7" fmla="*/ 0 h 28"/>
                <a:gd name="T8" fmla="*/ 25 w 25"/>
                <a:gd name="T9" fmla="*/ 4 h 28"/>
                <a:gd name="T10" fmla="*/ 21 w 25"/>
                <a:gd name="T11" fmla="*/ 9 h 28"/>
                <a:gd name="T12" fmla="*/ 14 w 25"/>
                <a:gd name="T13" fmla="*/ 6 h 28"/>
                <a:gd name="T14" fmla="*/ 6 w 25"/>
                <a:gd name="T15" fmla="*/ 14 h 28"/>
                <a:gd name="T16" fmla="*/ 6 w 25"/>
                <a:gd name="T17" fmla="*/ 14 h 28"/>
                <a:gd name="T18" fmla="*/ 14 w 25"/>
                <a:gd name="T19" fmla="*/ 22 h 28"/>
                <a:gd name="T20" fmla="*/ 21 w 25"/>
                <a:gd name="T21" fmla="*/ 19 h 28"/>
                <a:gd name="T22" fmla="*/ 25 w 25"/>
                <a:gd name="T23" fmla="*/ 23 h 28"/>
                <a:gd name="T24" fmla="*/ 14 w 25"/>
                <a:gd name="T25"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 h="28">
                  <a:moveTo>
                    <a:pt x="14" y="28"/>
                  </a:moveTo>
                  <a:cubicBezTo>
                    <a:pt x="6" y="28"/>
                    <a:pt x="0" y="22"/>
                    <a:pt x="0" y="14"/>
                  </a:cubicBezTo>
                  <a:cubicBezTo>
                    <a:pt x="0" y="14"/>
                    <a:pt x="0" y="14"/>
                    <a:pt x="0" y="14"/>
                  </a:cubicBezTo>
                  <a:cubicBezTo>
                    <a:pt x="0" y="6"/>
                    <a:pt x="6" y="0"/>
                    <a:pt x="14" y="0"/>
                  </a:cubicBezTo>
                  <a:cubicBezTo>
                    <a:pt x="19" y="0"/>
                    <a:pt x="22" y="2"/>
                    <a:pt x="25" y="4"/>
                  </a:cubicBezTo>
                  <a:cubicBezTo>
                    <a:pt x="21" y="9"/>
                    <a:pt x="21" y="9"/>
                    <a:pt x="21" y="9"/>
                  </a:cubicBezTo>
                  <a:cubicBezTo>
                    <a:pt x="19" y="7"/>
                    <a:pt x="17" y="6"/>
                    <a:pt x="14" y="6"/>
                  </a:cubicBezTo>
                  <a:cubicBezTo>
                    <a:pt x="10" y="6"/>
                    <a:pt x="6" y="9"/>
                    <a:pt x="6" y="14"/>
                  </a:cubicBezTo>
                  <a:cubicBezTo>
                    <a:pt x="6" y="14"/>
                    <a:pt x="6" y="14"/>
                    <a:pt x="6" y="14"/>
                  </a:cubicBezTo>
                  <a:cubicBezTo>
                    <a:pt x="6" y="19"/>
                    <a:pt x="9" y="22"/>
                    <a:pt x="14" y="22"/>
                  </a:cubicBezTo>
                  <a:cubicBezTo>
                    <a:pt x="17" y="22"/>
                    <a:pt x="19" y="21"/>
                    <a:pt x="21" y="19"/>
                  </a:cubicBezTo>
                  <a:cubicBezTo>
                    <a:pt x="25" y="23"/>
                    <a:pt x="25" y="23"/>
                    <a:pt x="25" y="23"/>
                  </a:cubicBezTo>
                  <a:cubicBezTo>
                    <a:pt x="22" y="26"/>
                    <a:pt x="19" y="28"/>
                    <a:pt x="14"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Freeform 234">
              <a:extLst>
                <a:ext uri="{FF2B5EF4-FFF2-40B4-BE49-F238E27FC236}">
                  <a16:creationId xmlns:a16="http://schemas.microsoft.com/office/drawing/2014/main" id="{92672639-6FB9-419B-BD9E-AA733374C50B}"/>
                </a:ext>
              </a:extLst>
            </p:cNvPr>
            <p:cNvSpPr>
              <a:spLocks/>
            </p:cNvSpPr>
            <p:nvPr/>
          </p:nvSpPr>
          <p:spPr bwMode="auto">
            <a:xfrm>
              <a:off x="3728277" y="1090374"/>
              <a:ext cx="88223" cy="88223"/>
            </a:xfrm>
            <a:custGeom>
              <a:avLst/>
              <a:gdLst>
                <a:gd name="T0" fmla="*/ 12 w 20"/>
                <a:gd name="T1" fmla="*/ 13 h 20"/>
                <a:gd name="T2" fmla="*/ 12 w 20"/>
                <a:gd name="T3" fmla="*/ 20 h 20"/>
                <a:gd name="T4" fmla="*/ 8 w 20"/>
                <a:gd name="T5" fmla="*/ 20 h 20"/>
                <a:gd name="T6" fmla="*/ 8 w 20"/>
                <a:gd name="T7" fmla="*/ 13 h 20"/>
                <a:gd name="T8" fmla="*/ 0 w 20"/>
                <a:gd name="T9" fmla="*/ 0 h 20"/>
                <a:gd name="T10" fmla="*/ 5 w 20"/>
                <a:gd name="T11" fmla="*/ 0 h 20"/>
                <a:gd name="T12" fmla="*/ 10 w 20"/>
                <a:gd name="T13" fmla="*/ 8 h 20"/>
                <a:gd name="T14" fmla="*/ 15 w 20"/>
                <a:gd name="T15" fmla="*/ 0 h 20"/>
                <a:gd name="T16" fmla="*/ 20 w 20"/>
                <a:gd name="T17" fmla="*/ 0 h 20"/>
                <a:gd name="T18" fmla="*/ 12 w 20"/>
                <a:gd name="T19" fmla="*/ 1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20">
                  <a:moveTo>
                    <a:pt x="12" y="13"/>
                  </a:moveTo>
                  <a:lnTo>
                    <a:pt x="12" y="20"/>
                  </a:lnTo>
                  <a:lnTo>
                    <a:pt x="8" y="20"/>
                  </a:lnTo>
                  <a:lnTo>
                    <a:pt x="8" y="13"/>
                  </a:lnTo>
                  <a:lnTo>
                    <a:pt x="0" y="0"/>
                  </a:lnTo>
                  <a:lnTo>
                    <a:pt x="5" y="0"/>
                  </a:lnTo>
                  <a:lnTo>
                    <a:pt x="10" y="8"/>
                  </a:lnTo>
                  <a:lnTo>
                    <a:pt x="15" y="0"/>
                  </a:lnTo>
                  <a:lnTo>
                    <a:pt x="20" y="0"/>
                  </a:lnTo>
                  <a:lnTo>
                    <a:pt x="12"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35" name="Rectangle 34"/>
          <p:cNvSpPr/>
          <p:nvPr userDrawn="1"/>
        </p:nvSpPr>
        <p:spPr>
          <a:xfrm>
            <a:off x="926012" y="6666684"/>
            <a:ext cx="1952368" cy="182101"/>
          </a:xfrm>
          <a:prstGeom prst="rect">
            <a:avLst/>
          </a:prstGeom>
        </p:spPr>
        <p:txBody>
          <a:bodyPr wrap="square">
            <a:spAutoFit/>
          </a:bodyPr>
          <a:lstStyle/>
          <a:p>
            <a:pPr algn="l">
              <a:lnSpc>
                <a:spcPts val="700"/>
              </a:lnSpc>
            </a:pPr>
            <a:r>
              <a:rPr lang="en-US" sz="650" dirty="0">
                <a:solidFill>
                  <a:schemeClr val="bg1"/>
                </a:solidFill>
              </a:rPr>
              <a:t>** CONFIDENTIAL AND PROPRIETARY NOTICE</a:t>
            </a:r>
          </a:p>
        </p:txBody>
      </p:sp>
      <p:sp>
        <p:nvSpPr>
          <p:cNvPr id="3" name="Text Placeholder 14">
            <a:extLst>
              <a:ext uri="{FF2B5EF4-FFF2-40B4-BE49-F238E27FC236}">
                <a16:creationId xmlns:a16="http://schemas.microsoft.com/office/drawing/2014/main" id="{FE324860-7A51-3307-E178-178C911AB40D}"/>
              </a:ext>
            </a:extLst>
          </p:cNvPr>
          <p:cNvSpPr>
            <a:spLocks noGrp="1"/>
          </p:cNvSpPr>
          <p:nvPr>
            <p:ph type="body" sz="quarter" idx="17" hasCustomPrompt="1"/>
          </p:nvPr>
        </p:nvSpPr>
        <p:spPr>
          <a:xfrm>
            <a:off x="184150" y="460638"/>
            <a:ext cx="3559175" cy="309825"/>
          </a:xfrm>
          <a:prstGeom prst="rect">
            <a:avLst/>
          </a:prstGeom>
        </p:spPr>
        <p:txBody>
          <a:bodyPr/>
          <a:lstStyle>
            <a:lvl1pPr marL="0" indent="0">
              <a:buNone/>
              <a:defRPr sz="1200">
                <a:solidFill>
                  <a:srgbClr val="82BC00"/>
                </a:solidFill>
              </a:defRPr>
            </a:lvl1pPr>
          </a:lstStyle>
          <a:p>
            <a:pPr lvl="0"/>
            <a:r>
              <a:rPr lang="en-US" dirty="0"/>
              <a:t>Click to add dimensions. ##”W X ##”H</a:t>
            </a:r>
          </a:p>
        </p:txBody>
      </p:sp>
      <p:sp>
        <p:nvSpPr>
          <p:cNvPr id="2" name="Title 1">
            <a:extLst>
              <a:ext uri="{FF2B5EF4-FFF2-40B4-BE49-F238E27FC236}">
                <a16:creationId xmlns:a16="http://schemas.microsoft.com/office/drawing/2014/main" id="{916DF79F-664F-D928-3121-7EA2220FD4A2}"/>
              </a:ext>
            </a:extLst>
          </p:cNvPr>
          <p:cNvSpPr>
            <a:spLocks noGrp="1"/>
          </p:cNvSpPr>
          <p:nvPr>
            <p:ph type="title" hasCustomPrompt="1"/>
          </p:nvPr>
        </p:nvSpPr>
        <p:spPr>
          <a:xfrm>
            <a:off x="3743326" y="150813"/>
            <a:ext cx="5237748" cy="619650"/>
          </a:xfrm>
          <a:prstGeom prst="rect">
            <a:avLst/>
          </a:prstGeom>
        </p:spPr>
        <p:txBody>
          <a:bodyPr anchor="t" anchorCtr="0"/>
          <a:lstStyle>
            <a:lvl1pPr algn="r">
              <a:defRPr sz="1800">
                <a:solidFill>
                  <a:srgbClr val="82BC00"/>
                </a:solidFill>
              </a:defRPr>
            </a:lvl1pPr>
          </a:lstStyle>
          <a:p>
            <a:r>
              <a:rPr lang="en-US" dirty="0"/>
              <a:t>CLICK TO ADD MASTER SLIDE TITLE IN ALL CAPS</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3" name="Rectangle 2"/>
          <p:cNvSpPr/>
          <p:nvPr userDrawn="1"/>
        </p:nvSpPr>
        <p:spPr>
          <a:xfrm>
            <a:off x="-2" y="0"/>
            <a:ext cx="9144001" cy="6858000"/>
          </a:xfrm>
          <a:prstGeom prst="rect">
            <a:avLst/>
          </a:prstGeom>
          <a:solidFill>
            <a:srgbClr val="82BC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Freeform 6">
            <a:extLst>
              <a:ext uri="{FF2B5EF4-FFF2-40B4-BE49-F238E27FC236}">
                <a16:creationId xmlns:a16="http://schemas.microsoft.com/office/drawing/2014/main" id="{633F57B4-1923-4B1F-B865-030D55C7EF6A}"/>
              </a:ext>
            </a:extLst>
          </p:cNvPr>
          <p:cNvSpPr>
            <a:spLocks/>
          </p:cNvSpPr>
          <p:nvPr userDrawn="1"/>
        </p:nvSpPr>
        <p:spPr bwMode="auto">
          <a:xfrm>
            <a:off x="5197816" y="0"/>
            <a:ext cx="3946184" cy="6858000"/>
          </a:xfrm>
          <a:custGeom>
            <a:avLst/>
            <a:gdLst>
              <a:gd name="T0" fmla="*/ 1643 w 2228"/>
              <a:gd name="T1" fmla="*/ 0 h 3872"/>
              <a:gd name="T2" fmla="*/ 2228 w 2228"/>
              <a:gd name="T3" fmla="*/ 0 h 3872"/>
              <a:gd name="T4" fmla="*/ 2228 w 2228"/>
              <a:gd name="T5" fmla="*/ 3872 h 3872"/>
              <a:gd name="T6" fmla="*/ 0 w 2228"/>
              <a:gd name="T7" fmla="*/ 3872 h 3872"/>
              <a:gd name="T8" fmla="*/ 1643 w 2228"/>
              <a:gd name="T9" fmla="*/ 0 h 3872"/>
            </a:gdLst>
            <a:ahLst/>
            <a:cxnLst>
              <a:cxn ang="0">
                <a:pos x="T0" y="T1"/>
              </a:cxn>
              <a:cxn ang="0">
                <a:pos x="T2" y="T3"/>
              </a:cxn>
              <a:cxn ang="0">
                <a:pos x="T4" y="T5"/>
              </a:cxn>
              <a:cxn ang="0">
                <a:pos x="T6" y="T7"/>
              </a:cxn>
              <a:cxn ang="0">
                <a:pos x="T8" y="T9"/>
              </a:cxn>
            </a:cxnLst>
            <a:rect l="0" t="0" r="r" b="b"/>
            <a:pathLst>
              <a:path w="2228" h="3872">
                <a:moveTo>
                  <a:pt x="1643" y="0"/>
                </a:moveTo>
                <a:lnTo>
                  <a:pt x="2228" y="0"/>
                </a:lnTo>
                <a:lnTo>
                  <a:pt x="2228" y="3872"/>
                </a:lnTo>
                <a:lnTo>
                  <a:pt x="0" y="3872"/>
                </a:lnTo>
                <a:lnTo>
                  <a:pt x="1643" y="0"/>
                </a:lnTo>
                <a:close/>
              </a:path>
            </a:pathLst>
          </a:custGeom>
          <a:solidFill>
            <a:srgbClr val="221E1F"/>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Date Placeholder 7"/>
          <p:cNvSpPr>
            <a:spLocks noGrp="1"/>
          </p:cNvSpPr>
          <p:nvPr>
            <p:ph type="dt" sz="half" idx="14"/>
          </p:nvPr>
        </p:nvSpPr>
        <p:spPr>
          <a:xfrm>
            <a:off x="55495" y="6418991"/>
            <a:ext cx="953015" cy="365125"/>
          </a:xfrm>
          <a:noFill/>
        </p:spPr>
        <p:txBody>
          <a:bodyPr/>
          <a:lstStyle>
            <a:lvl1pPr>
              <a:defRPr>
                <a:solidFill>
                  <a:schemeClr val="bg1"/>
                </a:solidFill>
              </a:defRPr>
            </a:lvl1pPr>
          </a:lstStyle>
          <a:p>
            <a:fld id="{94680B2C-E4F7-E544-83C1-7701AADE435F}" type="datetime1">
              <a:rPr lang="en-US" smtClean="0"/>
              <a:t>5/13/2025</a:t>
            </a:fld>
            <a:endParaRPr lang="en-US" dirty="0"/>
          </a:p>
        </p:txBody>
      </p:sp>
      <p:sp>
        <p:nvSpPr>
          <p:cNvPr id="12" name="Footer Placeholder 11"/>
          <p:cNvSpPr>
            <a:spLocks noGrp="1"/>
          </p:cNvSpPr>
          <p:nvPr>
            <p:ph type="ftr" sz="quarter" idx="15"/>
          </p:nvPr>
        </p:nvSpPr>
        <p:spPr>
          <a:xfrm>
            <a:off x="1044486" y="6418992"/>
            <a:ext cx="5520334" cy="365125"/>
          </a:xfrm>
        </p:spPr>
        <p:txBody>
          <a:bodyPr/>
          <a:lstStyle/>
          <a:p>
            <a:r>
              <a:rPr lang="en-US"/>
              <a:t>13478-DiagAm-F26-TWM-WOW Planning – Overview Deck_5.9.25</a:t>
            </a:r>
            <a:endParaRPr lang="en-US" dirty="0"/>
          </a:p>
        </p:txBody>
      </p:sp>
      <p:sp>
        <p:nvSpPr>
          <p:cNvPr id="13" name="Slide Number Placeholder 12"/>
          <p:cNvSpPr>
            <a:spLocks noGrp="1"/>
          </p:cNvSpPr>
          <p:nvPr>
            <p:ph type="sldNum" sz="quarter" idx="16"/>
          </p:nvPr>
        </p:nvSpPr>
        <p:spPr>
          <a:xfrm>
            <a:off x="8453820" y="6418991"/>
            <a:ext cx="602199" cy="365125"/>
          </a:xfrm>
        </p:spPr>
        <p:txBody>
          <a:bodyPr/>
          <a:lstStyle>
            <a:lvl1pPr algn="r">
              <a:defRPr>
                <a:solidFill>
                  <a:schemeClr val="bg1"/>
                </a:solidFill>
              </a:defRPr>
            </a:lvl1pPr>
          </a:lstStyle>
          <a:p>
            <a:fld id="{05CA34A9-03AA-D744-A179-4F9E909A1F1F}" type="slidenum">
              <a:rPr lang="en-US" smtClean="0"/>
              <a:pPr/>
              <a:t>‹#›</a:t>
            </a:fld>
            <a:endParaRPr lang="en-US"/>
          </a:p>
        </p:txBody>
      </p:sp>
      <p:sp>
        <p:nvSpPr>
          <p:cNvPr id="2" name="Title 1"/>
          <p:cNvSpPr>
            <a:spLocks noGrp="1"/>
          </p:cNvSpPr>
          <p:nvPr>
            <p:ph type="title"/>
          </p:nvPr>
        </p:nvSpPr>
        <p:spPr>
          <a:xfrm>
            <a:off x="5027924" y="150813"/>
            <a:ext cx="3953149" cy="309825"/>
          </a:xfrm>
          <a:prstGeom prst="rect">
            <a:avLst/>
          </a:prstGeom>
        </p:spPr>
        <p:txBody>
          <a:bodyPr anchor="ctr" anchorCtr="0"/>
          <a:lstStyle>
            <a:lvl1pPr algn="r">
              <a:defRPr sz="1800">
                <a:solidFill>
                  <a:srgbClr val="FFFFFF"/>
                </a:solidFill>
              </a:defRPr>
            </a:lvl1pPr>
          </a:lstStyle>
          <a:p>
            <a:r>
              <a:rPr lang="en-US" dirty="0"/>
              <a:t>Click to edit Master title style</a:t>
            </a:r>
          </a:p>
        </p:txBody>
      </p:sp>
      <p:grpSp>
        <p:nvGrpSpPr>
          <p:cNvPr id="30" name="Group 29">
            <a:extLst>
              <a:ext uri="{FF2B5EF4-FFF2-40B4-BE49-F238E27FC236}">
                <a16:creationId xmlns:a16="http://schemas.microsoft.com/office/drawing/2014/main" id="{BFA09D53-119D-47E9-B98B-D2D68932A3BA}"/>
              </a:ext>
            </a:extLst>
          </p:cNvPr>
          <p:cNvGrpSpPr/>
          <p:nvPr userDrawn="1"/>
        </p:nvGrpSpPr>
        <p:grpSpPr>
          <a:xfrm>
            <a:off x="6841793" y="6479710"/>
            <a:ext cx="1081445" cy="284175"/>
            <a:chOff x="2074103" y="389005"/>
            <a:chExt cx="3021628" cy="794004"/>
          </a:xfrm>
          <a:solidFill>
            <a:schemeClr val="bg1"/>
          </a:solidFill>
        </p:grpSpPr>
        <p:sp>
          <p:nvSpPr>
            <p:cNvPr id="31" name="Freeform 215">
              <a:extLst>
                <a:ext uri="{FF2B5EF4-FFF2-40B4-BE49-F238E27FC236}">
                  <a16:creationId xmlns:a16="http://schemas.microsoft.com/office/drawing/2014/main" id="{385D9D69-A8E0-4C3C-AE43-76298BEC1419}"/>
                </a:ext>
              </a:extLst>
            </p:cNvPr>
            <p:cNvSpPr>
              <a:spLocks noEditPoints="1"/>
            </p:cNvSpPr>
            <p:nvPr/>
          </p:nvSpPr>
          <p:spPr bwMode="auto">
            <a:xfrm>
              <a:off x="2082925" y="397827"/>
              <a:ext cx="542571" cy="569038"/>
            </a:xfrm>
            <a:custGeom>
              <a:avLst/>
              <a:gdLst>
                <a:gd name="T0" fmla="*/ 0 w 155"/>
                <a:gd name="T1" fmla="*/ 0 h 166"/>
                <a:gd name="T2" fmla="*/ 93 w 155"/>
                <a:gd name="T3" fmla="*/ 0 h 166"/>
                <a:gd name="T4" fmla="*/ 140 w 155"/>
                <a:gd name="T5" fmla="*/ 15 h 166"/>
                <a:gd name="T6" fmla="*/ 150 w 155"/>
                <a:gd name="T7" fmla="*/ 41 h 166"/>
                <a:gd name="T8" fmla="*/ 150 w 155"/>
                <a:gd name="T9" fmla="*/ 41 h 166"/>
                <a:gd name="T10" fmla="*/ 120 w 155"/>
                <a:gd name="T11" fmla="*/ 79 h 166"/>
                <a:gd name="T12" fmla="*/ 155 w 155"/>
                <a:gd name="T13" fmla="*/ 119 h 166"/>
                <a:gd name="T14" fmla="*/ 155 w 155"/>
                <a:gd name="T15" fmla="*/ 120 h 166"/>
                <a:gd name="T16" fmla="*/ 92 w 155"/>
                <a:gd name="T17" fmla="*/ 166 h 166"/>
                <a:gd name="T18" fmla="*/ 0 w 155"/>
                <a:gd name="T19" fmla="*/ 166 h 166"/>
                <a:gd name="T20" fmla="*/ 0 w 155"/>
                <a:gd name="T21" fmla="*/ 0 h 166"/>
                <a:gd name="T22" fmla="*/ 95 w 155"/>
                <a:gd name="T23" fmla="*/ 53 h 166"/>
                <a:gd name="T24" fmla="*/ 78 w 155"/>
                <a:gd name="T25" fmla="*/ 42 h 166"/>
                <a:gd name="T26" fmla="*/ 54 w 155"/>
                <a:gd name="T27" fmla="*/ 42 h 166"/>
                <a:gd name="T28" fmla="*/ 54 w 155"/>
                <a:gd name="T29" fmla="*/ 65 h 166"/>
                <a:gd name="T30" fmla="*/ 78 w 155"/>
                <a:gd name="T31" fmla="*/ 65 h 166"/>
                <a:gd name="T32" fmla="*/ 95 w 155"/>
                <a:gd name="T33" fmla="*/ 54 h 166"/>
                <a:gd name="T34" fmla="*/ 95 w 155"/>
                <a:gd name="T35" fmla="*/ 53 h 166"/>
                <a:gd name="T36" fmla="*/ 82 w 155"/>
                <a:gd name="T37" fmla="*/ 99 h 166"/>
                <a:gd name="T38" fmla="*/ 54 w 155"/>
                <a:gd name="T39" fmla="*/ 99 h 166"/>
                <a:gd name="T40" fmla="*/ 54 w 155"/>
                <a:gd name="T41" fmla="*/ 124 h 166"/>
                <a:gd name="T42" fmla="*/ 81 w 155"/>
                <a:gd name="T43" fmla="*/ 124 h 166"/>
                <a:gd name="T44" fmla="*/ 100 w 155"/>
                <a:gd name="T45" fmla="*/ 112 h 166"/>
                <a:gd name="T46" fmla="*/ 100 w 155"/>
                <a:gd name="T47" fmla="*/ 111 h 166"/>
                <a:gd name="T48" fmla="*/ 82 w 155"/>
                <a:gd name="T49" fmla="*/ 99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5" h="166">
                  <a:moveTo>
                    <a:pt x="0" y="0"/>
                  </a:moveTo>
                  <a:cubicBezTo>
                    <a:pt x="93" y="0"/>
                    <a:pt x="93" y="0"/>
                    <a:pt x="93" y="0"/>
                  </a:cubicBezTo>
                  <a:cubicBezTo>
                    <a:pt x="116" y="0"/>
                    <a:pt x="130" y="5"/>
                    <a:pt x="140" y="15"/>
                  </a:cubicBezTo>
                  <a:cubicBezTo>
                    <a:pt x="146" y="21"/>
                    <a:pt x="150" y="29"/>
                    <a:pt x="150" y="41"/>
                  </a:cubicBezTo>
                  <a:cubicBezTo>
                    <a:pt x="150" y="41"/>
                    <a:pt x="150" y="41"/>
                    <a:pt x="150" y="41"/>
                  </a:cubicBezTo>
                  <a:cubicBezTo>
                    <a:pt x="150" y="61"/>
                    <a:pt x="138" y="73"/>
                    <a:pt x="120" y="79"/>
                  </a:cubicBezTo>
                  <a:cubicBezTo>
                    <a:pt x="142" y="85"/>
                    <a:pt x="155" y="96"/>
                    <a:pt x="155" y="119"/>
                  </a:cubicBezTo>
                  <a:cubicBezTo>
                    <a:pt x="155" y="120"/>
                    <a:pt x="155" y="120"/>
                    <a:pt x="155" y="120"/>
                  </a:cubicBezTo>
                  <a:cubicBezTo>
                    <a:pt x="155" y="146"/>
                    <a:pt x="134" y="166"/>
                    <a:pt x="92" y="166"/>
                  </a:cubicBezTo>
                  <a:cubicBezTo>
                    <a:pt x="0" y="166"/>
                    <a:pt x="0" y="166"/>
                    <a:pt x="0" y="166"/>
                  </a:cubicBezTo>
                  <a:lnTo>
                    <a:pt x="0" y="0"/>
                  </a:lnTo>
                  <a:close/>
                  <a:moveTo>
                    <a:pt x="95" y="53"/>
                  </a:moveTo>
                  <a:cubicBezTo>
                    <a:pt x="95" y="46"/>
                    <a:pt x="90" y="42"/>
                    <a:pt x="78" y="42"/>
                  </a:cubicBezTo>
                  <a:cubicBezTo>
                    <a:pt x="54" y="42"/>
                    <a:pt x="54" y="42"/>
                    <a:pt x="54" y="42"/>
                  </a:cubicBezTo>
                  <a:cubicBezTo>
                    <a:pt x="54" y="65"/>
                    <a:pt x="54" y="65"/>
                    <a:pt x="54" y="65"/>
                  </a:cubicBezTo>
                  <a:cubicBezTo>
                    <a:pt x="78" y="65"/>
                    <a:pt x="78" y="65"/>
                    <a:pt x="78" y="65"/>
                  </a:cubicBezTo>
                  <a:cubicBezTo>
                    <a:pt x="90" y="65"/>
                    <a:pt x="95" y="61"/>
                    <a:pt x="95" y="54"/>
                  </a:cubicBezTo>
                  <a:lnTo>
                    <a:pt x="95" y="53"/>
                  </a:lnTo>
                  <a:close/>
                  <a:moveTo>
                    <a:pt x="82" y="99"/>
                  </a:moveTo>
                  <a:cubicBezTo>
                    <a:pt x="54" y="99"/>
                    <a:pt x="54" y="99"/>
                    <a:pt x="54" y="99"/>
                  </a:cubicBezTo>
                  <a:cubicBezTo>
                    <a:pt x="54" y="124"/>
                    <a:pt x="54" y="124"/>
                    <a:pt x="54" y="124"/>
                  </a:cubicBezTo>
                  <a:cubicBezTo>
                    <a:pt x="81" y="124"/>
                    <a:pt x="81" y="124"/>
                    <a:pt x="81" y="124"/>
                  </a:cubicBezTo>
                  <a:cubicBezTo>
                    <a:pt x="94" y="124"/>
                    <a:pt x="100" y="119"/>
                    <a:pt x="100" y="112"/>
                  </a:cubicBezTo>
                  <a:cubicBezTo>
                    <a:pt x="100" y="111"/>
                    <a:pt x="100" y="111"/>
                    <a:pt x="100" y="111"/>
                  </a:cubicBezTo>
                  <a:cubicBezTo>
                    <a:pt x="100" y="104"/>
                    <a:pt x="94" y="99"/>
                    <a:pt x="82" y="9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216">
              <a:extLst>
                <a:ext uri="{FF2B5EF4-FFF2-40B4-BE49-F238E27FC236}">
                  <a16:creationId xmlns:a16="http://schemas.microsoft.com/office/drawing/2014/main" id="{F0748FC4-C4B2-47E5-8231-87F5935418E9}"/>
                </a:ext>
              </a:extLst>
            </p:cNvPr>
            <p:cNvSpPr>
              <a:spLocks noEditPoints="1"/>
            </p:cNvSpPr>
            <p:nvPr/>
          </p:nvSpPr>
          <p:spPr bwMode="auto">
            <a:xfrm>
              <a:off x="2656373" y="397827"/>
              <a:ext cx="1155717" cy="569038"/>
            </a:xfrm>
            <a:custGeom>
              <a:avLst/>
              <a:gdLst>
                <a:gd name="T0" fmla="*/ 261 w 331"/>
                <a:gd name="T1" fmla="*/ 0 h 166"/>
                <a:gd name="T2" fmla="*/ 207 w 331"/>
                <a:gd name="T3" fmla="*/ 0 h 166"/>
                <a:gd name="T4" fmla="*/ 146 w 331"/>
                <a:gd name="T5" fmla="*/ 143 h 166"/>
                <a:gd name="T6" fmla="*/ 123 w 331"/>
                <a:gd name="T7" fmla="*/ 109 h 166"/>
                <a:gd name="T8" fmla="*/ 155 w 331"/>
                <a:gd name="T9" fmla="*/ 59 h 166"/>
                <a:gd name="T10" fmla="*/ 155 w 331"/>
                <a:gd name="T11" fmla="*/ 58 h 166"/>
                <a:gd name="T12" fmla="*/ 140 w 331"/>
                <a:gd name="T13" fmla="*/ 19 h 166"/>
                <a:gd name="T14" fmla="*/ 81 w 331"/>
                <a:gd name="T15" fmla="*/ 0 h 166"/>
                <a:gd name="T16" fmla="*/ 0 w 331"/>
                <a:gd name="T17" fmla="*/ 0 h 166"/>
                <a:gd name="T18" fmla="*/ 0 w 331"/>
                <a:gd name="T19" fmla="*/ 166 h 166"/>
                <a:gd name="T20" fmla="*/ 55 w 331"/>
                <a:gd name="T21" fmla="*/ 166 h 166"/>
                <a:gd name="T22" fmla="*/ 55 w 331"/>
                <a:gd name="T23" fmla="*/ 118 h 166"/>
                <a:gd name="T24" fmla="*/ 67 w 331"/>
                <a:gd name="T25" fmla="*/ 118 h 166"/>
                <a:gd name="T26" fmla="*/ 98 w 331"/>
                <a:gd name="T27" fmla="*/ 166 h 166"/>
                <a:gd name="T28" fmla="*/ 137 w 331"/>
                <a:gd name="T29" fmla="*/ 166 h 166"/>
                <a:gd name="T30" fmla="*/ 161 w 331"/>
                <a:gd name="T31" fmla="*/ 166 h 166"/>
                <a:gd name="T32" fmla="*/ 196 w 331"/>
                <a:gd name="T33" fmla="*/ 166 h 166"/>
                <a:gd name="T34" fmla="*/ 204 w 331"/>
                <a:gd name="T35" fmla="*/ 143 h 166"/>
                <a:gd name="T36" fmla="*/ 262 w 331"/>
                <a:gd name="T37" fmla="*/ 143 h 166"/>
                <a:gd name="T38" fmla="*/ 271 w 331"/>
                <a:gd name="T39" fmla="*/ 166 h 166"/>
                <a:gd name="T40" fmla="*/ 331 w 331"/>
                <a:gd name="T41" fmla="*/ 166 h 166"/>
                <a:gd name="T42" fmla="*/ 261 w 331"/>
                <a:gd name="T43" fmla="*/ 0 h 166"/>
                <a:gd name="T44" fmla="*/ 100 w 331"/>
                <a:gd name="T45" fmla="*/ 63 h 166"/>
                <a:gd name="T46" fmla="*/ 79 w 331"/>
                <a:gd name="T47" fmla="*/ 79 h 166"/>
                <a:gd name="T48" fmla="*/ 55 w 331"/>
                <a:gd name="T49" fmla="*/ 79 h 166"/>
                <a:gd name="T50" fmla="*/ 55 w 331"/>
                <a:gd name="T51" fmla="*/ 46 h 166"/>
                <a:gd name="T52" fmla="*/ 79 w 331"/>
                <a:gd name="T53" fmla="*/ 46 h 166"/>
                <a:gd name="T54" fmla="*/ 100 w 331"/>
                <a:gd name="T55" fmla="*/ 62 h 166"/>
                <a:gd name="T56" fmla="*/ 100 w 331"/>
                <a:gd name="T57" fmla="*/ 63 h 166"/>
                <a:gd name="T58" fmla="*/ 218 w 331"/>
                <a:gd name="T59" fmla="*/ 104 h 166"/>
                <a:gd name="T60" fmla="*/ 234 w 331"/>
                <a:gd name="T61" fmla="*/ 64 h 166"/>
                <a:gd name="T62" fmla="*/ 249 w 331"/>
                <a:gd name="T63" fmla="*/ 104 h 166"/>
                <a:gd name="T64" fmla="*/ 218 w 331"/>
                <a:gd name="T65" fmla="*/ 104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31" h="166">
                  <a:moveTo>
                    <a:pt x="261" y="0"/>
                  </a:moveTo>
                  <a:cubicBezTo>
                    <a:pt x="207" y="0"/>
                    <a:pt x="207" y="0"/>
                    <a:pt x="207" y="0"/>
                  </a:cubicBezTo>
                  <a:cubicBezTo>
                    <a:pt x="146" y="143"/>
                    <a:pt x="146" y="143"/>
                    <a:pt x="146" y="143"/>
                  </a:cubicBezTo>
                  <a:cubicBezTo>
                    <a:pt x="123" y="109"/>
                    <a:pt x="123" y="109"/>
                    <a:pt x="123" y="109"/>
                  </a:cubicBezTo>
                  <a:cubicBezTo>
                    <a:pt x="143" y="100"/>
                    <a:pt x="155" y="83"/>
                    <a:pt x="155" y="59"/>
                  </a:cubicBezTo>
                  <a:cubicBezTo>
                    <a:pt x="155" y="58"/>
                    <a:pt x="155" y="58"/>
                    <a:pt x="155" y="58"/>
                  </a:cubicBezTo>
                  <a:cubicBezTo>
                    <a:pt x="155" y="41"/>
                    <a:pt x="150" y="29"/>
                    <a:pt x="140" y="19"/>
                  </a:cubicBezTo>
                  <a:cubicBezTo>
                    <a:pt x="129" y="7"/>
                    <a:pt x="110" y="0"/>
                    <a:pt x="81" y="0"/>
                  </a:cubicBezTo>
                  <a:cubicBezTo>
                    <a:pt x="0" y="0"/>
                    <a:pt x="0" y="0"/>
                    <a:pt x="0" y="0"/>
                  </a:cubicBezTo>
                  <a:cubicBezTo>
                    <a:pt x="0" y="166"/>
                    <a:pt x="0" y="166"/>
                    <a:pt x="0" y="166"/>
                  </a:cubicBezTo>
                  <a:cubicBezTo>
                    <a:pt x="55" y="166"/>
                    <a:pt x="55" y="166"/>
                    <a:pt x="55" y="166"/>
                  </a:cubicBezTo>
                  <a:cubicBezTo>
                    <a:pt x="55" y="118"/>
                    <a:pt x="55" y="118"/>
                    <a:pt x="55" y="118"/>
                  </a:cubicBezTo>
                  <a:cubicBezTo>
                    <a:pt x="67" y="118"/>
                    <a:pt x="67" y="118"/>
                    <a:pt x="67" y="118"/>
                  </a:cubicBezTo>
                  <a:cubicBezTo>
                    <a:pt x="98" y="166"/>
                    <a:pt x="98" y="166"/>
                    <a:pt x="98" y="166"/>
                  </a:cubicBezTo>
                  <a:cubicBezTo>
                    <a:pt x="137" y="166"/>
                    <a:pt x="137" y="166"/>
                    <a:pt x="137" y="166"/>
                  </a:cubicBezTo>
                  <a:cubicBezTo>
                    <a:pt x="161" y="166"/>
                    <a:pt x="161" y="166"/>
                    <a:pt x="161" y="166"/>
                  </a:cubicBezTo>
                  <a:cubicBezTo>
                    <a:pt x="196" y="166"/>
                    <a:pt x="196" y="166"/>
                    <a:pt x="196" y="166"/>
                  </a:cubicBezTo>
                  <a:cubicBezTo>
                    <a:pt x="204" y="143"/>
                    <a:pt x="204" y="143"/>
                    <a:pt x="204" y="143"/>
                  </a:cubicBezTo>
                  <a:cubicBezTo>
                    <a:pt x="262" y="143"/>
                    <a:pt x="262" y="143"/>
                    <a:pt x="262" y="143"/>
                  </a:cubicBezTo>
                  <a:cubicBezTo>
                    <a:pt x="271" y="166"/>
                    <a:pt x="271" y="166"/>
                    <a:pt x="271" y="166"/>
                  </a:cubicBezTo>
                  <a:cubicBezTo>
                    <a:pt x="331" y="166"/>
                    <a:pt x="331" y="166"/>
                    <a:pt x="331" y="166"/>
                  </a:cubicBezTo>
                  <a:lnTo>
                    <a:pt x="261" y="0"/>
                  </a:lnTo>
                  <a:close/>
                  <a:moveTo>
                    <a:pt x="100" y="63"/>
                  </a:moveTo>
                  <a:cubicBezTo>
                    <a:pt x="100" y="73"/>
                    <a:pt x="92" y="79"/>
                    <a:pt x="79" y="79"/>
                  </a:cubicBezTo>
                  <a:cubicBezTo>
                    <a:pt x="55" y="79"/>
                    <a:pt x="55" y="79"/>
                    <a:pt x="55" y="79"/>
                  </a:cubicBezTo>
                  <a:cubicBezTo>
                    <a:pt x="55" y="46"/>
                    <a:pt x="55" y="46"/>
                    <a:pt x="55" y="46"/>
                  </a:cubicBezTo>
                  <a:cubicBezTo>
                    <a:pt x="79" y="46"/>
                    <a:pt x="79" y="46"/>
                    <a:pt x="79" y="46"/>
                  </a:cubicBezTo>
                  <a:cubicBezTo>
                    <a:pt x="92" y="46"/>
                    <a:pt x="100" y="51"/>
                    <a:pt x="100" y="62"/>
                  </a:cubicBezTo>
                  <a:lnTo>
                    <a:pt x="100" y="63"/>
                  </a:lnTo>
                  <a:close/>
                  <a:moveTo>
                    <a:pt x="218" y="104"/>
                  </a:moveTo>
                  <a:cubicBezTo>
                    <a:pt x="234" y="64"/>
                    <a:pt x="234" y="64"/>
                    <a:pt x="234" y="64"/>
                  </a:cubicBezTo>
                  <a:cubicBezTo>
                    <a:pt x="249" y="104"/>
                    <a:pt x="249" y="104"/>
                    <a:pt x="249" y="104"/>
                  </a:cubicBezTo>
                  <a:lnTo>
                    <a:pt x="218" y="10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217">
              <a:extLst>
                <a:ext uri="{FF2B5EF4-FFF2-40B4-BE49-F238E27FC236}">
                  <a16:creationId xmlns:a16="http://schemas.microsoft.com/office/drawing/2014/main" id="{EDD36CBA-7FF7-47C8-B3DE-68F6A042E1AF}"/>
                </a:ext>
              </a:extLst>
            </p:cNvPr>
            <p:cNvSpPr>
              <a:spLocks/>
            </p:cNvSpPr>
            <p:nvPr/>
          </p:nvSpPr>
          <p:spPr bwMode="auto">
            <a:xfrm>
              <a:off x="3644467" y="397827"/>
              <a:ext cx="661670" cy="785182"/>
            </a:xfrm>
            <a:custGeom>
              <a:avLst/>
              <a:gdLst>
                <a:gd name="T0" fmla="*/ 74 w 150"/>
                <a:gd name="T1" fmla="*/ 178 h 178"/>
                <a:gd name="T2" fmla="*/ 0 w 150"/>
                <a:gd name="T3" fmla="*/ 0 h 178"/>
                <a:gd name="T4" fmla="*/ 50 w 150"/>
                <a:gd name="T5" fmla="*/ 0 h 178"/>
                <a:gd name="T6" fmla="*/ 76 w 150"/>
                <a:gd name="T7" fmla="*/ 73 h 178"/>
                <a:gd name="T8" fmla="*/ 101 w 150"/>
                <a:gd name="T9" fmla="*/ 0 h 178"/>
                <a:gd name="T10" fmla="*/ 150 w 150"/>
                <a:gd name="T11" fmla="*/ 0 h 178"/>
                <a:gd name="T12" fmla="*/ 74 w 150"/>
                <a:gd name="T13" fmla="*/ 178 h 178"/>
              </a:gdLst>
              <a:ahLst/>
              <a:cxnLst>
                <a:cxn ang="0">
                  <a:pos x="T0" y="T1"/>
                </a:cxn>
                <a:cxn ang="0">
                  <a:pos x="T2" y="T3"/>
                </a:cxn>
                <a:cxn ang="0">
                  <a:pos x="T4" y="T5"/>
                </a:cxn>
                <a:cxn ang="0">
                  <a:pos x="T6" y="T7"/>
                </a:cxn>
                <a:cxn ang="0">
                  <a:pos x="T8" y="T9"/>
                </a:cxn>
                <a:cxn ang="0">
                  <a:pos x="T10" y="T11"/>
                </a:cxn>
                <a:cxn ang="0">
                  <a:pos x="T12" y="T13"/>
                </a:cxn>
              </a:cxnLst>
              <a:rect l="0" t="0" r="r" b="b"/>
              <a:pathLst>
                <a:path w="150" h="178">
                  <a:moveTo>
                    <a:pt x="74" y="178"/>
                  </a:moveTo>
                  <a:lnTo>
                    <a:pt x="0" y="0"/>
                  </a:lnTo>
                  <a:lnTo>
                    <a:pt x="50" y="0"/>
                  </a:lnTo>
                  <a:lnTo>
                    <a:pt x="76" y="73"/>
                  </a:lnTo>
                  <a:lnTo>
                    <a:pt x="101" y="0"/>
                  </a:lnTo>
                  <a:lnTo>
                    <a:pt x="150" y="0"/>
                  </a:lnTo>
                  <a:lnTo>
                    <a:pt x="74" y="1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Rectangle 218">
              <a:extLst>
                <a:ext uri="{FF2B5EF4-FFF2-40B4-BE49-F238E27FC236}">
                  <a16:creationId xmlns:a16="http://schemas.microsoft.com/office/drawing/2014/main" id="{36F84BFC-2A95-4ACE-B85D-14CD4F0F34FC}"/>
                </a:ext>
              </a:extLst>
            </p:cNvPr>
            <p:cNvSpPr>
              <a:spLocks noChangeArrowheads="1"/>
            </p:cNvSpPr>
            <p:nvPr/>
          </p:nvSpPr>
          <p:spPr bwMode="auto">
            <a:xfrm>
              <a:off x="4328191" y="397827"/>
              <a:ext cx="198502" cy="5690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Freeform 219">
              <a:extLst>
                <a:ext uri="{FF2B5EF4-FFF2-40B4-BE49-F238E27FC236}">
                  <a16:creationId xmlns:a16="http://schemas.microsoft.com/office/drawing/2014/main" id="{6F1BFC53-4EB4-4918-82EF-B611AD02F5B9}"/>
                </a:ext>
              </a:extLst>
            </p:cNvPr>
            <p:cNvSpPr>
              <a:spLocks/>
            </p:cNvSpPr>
            <p:nvPr/>
          </p:nvSpPr>
          <p:spPr bwMode="auto">
            <a:xfrm>
              <a:off x="4544338" y="389005"/>
              <a:ext cx="551393" cy="591092"/>
            </a:xfrm>
            <a:custGeom>
              <a:avLst/>
              <a:gdLst>
                <a:gd name="T0" fmla="*/ 0 w 158"/>
                <a:gd name="T1" fmla="*/ 144 h 172"/>
                <a:gd name="T2" fmla="*/ 30 w 158"/>
                <a:gd name="T3" fmla="*/ 108 h 172"/>
                <a:gd name="T4" fmla="*/ 88 w 158"/>
                <a:gd name="T5" fmla="*/ 128 h 172"/>
                <a:gd name="T6" fmla="*/ 102 w 158"/>
                <a:gd name="T7" fmla="*/ 121 h 172"/>
                <a:gd name="T8" fmla="*/ 102 w 158"/>
                <a:gd name="T9" fmla="*/ 120 h 172"/>
                <a:gd name="T10" fmla="*/ 79 w 158"/>
                <a:gd name="T11" fmla="*/ 109 h 172"/>
                <a:gd name="T12" fmla="*/ 9 w 158"/>
                <a:gd name="T13" fmla="*/ 56 h 172"/>
                <a:gd name="T14" fmla="*/ 9 w 158"/>
                <a:gd name="T15" fmla="*/ 56 h 172"/>
                <a:gd name="T16" fmla="*/ 80 w 158"/>
                <a:gd name="T17" fmla="*/ 0 h 172"/>
                <a:gd name="T18" fmla="*/ 154 w 158"/>
                <a:gd name="T19" fmla="*/ 23 h 172"/>
                <a:gd name="T20" fmla="*/ 127 w 158"/>
                <a:gd name="T21" fmla="*/ 60 h 172"/>
                <a:gd name="T22" fmla="*/ 78 w 158"/>
                <a:gd name="T23" fmla="*/ 44 h 172"/>
                <a:gd name="T24" fmla="*/ 66 w 158"/>
                <a:gd name="T25" fmla="*/ 50 h 172"/>
                <a:gd name="T26" fmla="*/ 66 w 158"/>
                <a:gd name="T27" fmla="*/ 51 h 172"/>
                <a:gd name="T28" fmla="*/ 88 w 158"/>
                <a:gd name="T29" fmla="*/ 62 h 172"/>
                <a:gd name="T30" fmla="*/ 158 w 158"/>
                <a:gd name="T31" fmla="*/ 115 h 172"/>
                <a:gd name="T32" fmla="*/ 158 w 158"/>
                <a:gd name="T33" fmla="*/ 116 h 172"/>
                <a:gd name="T34" fmla="*/ 85 w 158"/>
                <a:gd name="T35" fmla="*/ 172 h 172"/>
                <a:gd name="T36" fmla="*/ 0 w 158"/>
                <a:gd name="T37" fmla="*/ 144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8" h="172">
                  <a:moveTo>
                    <a:pt x="0" y="144"/>
                  </a:moveTo>
                  <a:cubicBezTo>
                    <a:pt x="30" y="108"/>
                    <a:pt x="30" y="108"/>
                    <a:pt x="30" y="108"/>
                  </a:cubicBezTo>
                  <a:cubicBezTo>
                    <a:pt x="48" y="122"/>
                    <a:pt x="68" y="128"/>
                    <a:pt x="88" y="128"/>
                  </a:cubicBezTo>
                  <a:cubicBezTo>
                    <a:pt x="98" y="128"/>
                    <a:pt x="102" y="125"/>
                    <a:pt x="102" y="121"/>
                  </a:cubicBezTo>
                  <a:cubicBezTo>
                    <a:pt x="102" y="120"/>
                    <a:pt x="102" y="120"/>
                    <a:pt x="102" y="120"/>
                  </a:cubicBezTo>
                  <a:cubicBezTo>
                    <a:pt x="102" y="116"/>
                    <a:pt x="97" y="113"/>
                    <a:pt x="79" y="109"/>
                  </a:cubicBezTo>
                  <a:cubicBezTo>
                    <a:pt x="42" y="102"/>
                    <a:pt x="9" y="91"/>
                    <a:pt x="9" y="56"/>
                  </a:cubicBezTo>
                  <a:cubicBezTo>
                    <a:pt x="9" y="56"/>
                    <a:pt x="9" y="56"/>
                    <a:pt x="9" y="56"/>
                  </a:cubicBezTo>
                  <a:cubicBezTo>
                    <a:pt x="9" y="24"/>
                    <a:pt x="34" y="0"/>
                    <a:pt x="80" y="0"/>
                  </a:cubicBezTo>
                  <a:cubicBezTo>
                    <a:pt x="112" y="0"/>
                    <a:pt x="135" y="7"/>
                    <a:pt x="154" y="23"/>
                  </a:cubicBezTo>
                  <a:cubicBezTo>
                    <a:pt x="127" y="60"/>
                    <a:pt x="127" y="60"/>
                    <a:pt x="127" y="60"/>
                  </a:cubicBezTo>
                  <a:cubicBezTo>
                    <a:pt x="112" y="49"/>
                    <a:pt x="93" y="44"/>
                    <a:pt x="78" y="44"/>
                  </a:cubicBezTo>
                  <a:cubicBezTo>
                    <a:pt x="69" y="44"/>
                    <a:pt x="66" y="46"/>
                    <a:pt x="66" y="50"/>
                  </a:cubicBezTo>
                  <a:cubicBezTo>
                    <a:pt x="66" y="51"/>
                    <a:pt x="66" y="51"/>
                    <a:pt x="66" y="51"/>
                  </a:cubicBezTo>
                  <a:cubicBezTo>
                    <a:pt x="66" y="55"/>
                    <a:pt x="70" y="58"/>
                    <a:pt x="88" y="62"/>
                  </a:cubicBezTo>
                  <a:cubicBezTo>
                    <a:pt x="130" y="69"/>
                    <a:pt x="158" y="82"/>
                    <a:pt x="158" y="115"/>
                  </a:cubicBezTo>
                  <a:cubicBezTo>
                    <a:pt x="158" y="116"/>
                    <a:pt x="158" y="116"/>
                    <a:pt x="158" y="116"/>
                  </a:cubicBezTo>
                  <a:cubicBezTo>
                    <a:pt x="158" y="150"/>
                    <a:pt x="130" y="172"/>
                    <a:pt x="85" y="172"/>
                  </a:cubicBezTo>
                  <a:cubicBezTo>
                    <a:pt x="52" y="172"/>
                    <a:pt x="21" y="162"/>
                    <a:pt x="0" y="1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Freeform 220">
              <a:extLst>
                <a:ext uri="{FF2B5EF4-FFF2-40B4-BE49-F238E27FC236}">
                  <a16:creationId xmlns:a16="http://schemas.microsoft.com/office/drawing/2014/main" id="{B6094180-DCEE-4797-B2C4-D46FA701E5C9}"/>
                </a:ext>
              </a:extLst>
            </p:cNvPr>
            <p:cNvSpPr>
              <a:spLocks/>
            </p:cNvSpPr>
            <p:nvPr/>
          </p:nvSpPr>
          <p:spPr bwMode="auto">
            <a:xfrm>
              <a:off x="2074103" y="1090374"/>
              <a:ext cx="97045" cy="88223"/>
            </a:xfrm>
            <a:custGeom>
              <a:avLst/>
              <a:gdLst>
                <a:gd name="T0" fmla="*/ 17 w 22"/>
                <a:gd name="T1" fmla="*/ 20 h 20"/>
                <a:gd name="T2" fmla="*/ 17 w 22"/>
                <a:gd name="T3" fmla="*/ 7 h 20"/>
                <a:gd name="T4" fmla="*/ 12 w 22"/>
                <a:gd name="T5" fmla="*/ 16 h 20"/>
                <a:gd name="T6" fmla="*/ 12 w 22"/>
                <a:gd name="T7" fmla="*/ 16 h 20"/>
                <a:gd name="T8" fmla="*/ 5 w 22"/>
                <a:gd name="T9" fmla="*/ 7 h 20"/>
                <a:gd name="T10" fmla="*/ 5 w 22"/>
                <a:gd name="T11" fmla="*/ 20 h 20"/>
                <a:gd name="T12" fmla="*/ 0 w 22"/>
                <a:gd name="T13" fmla="*/ 20 h 20"/>
                <a:gd name="T14" fmla="*/ 0 w 22"/>
                <a:gd name="T15" fmla="*/ 0 h 20"/>
                <a:gd name="T16" fmla="*/ 6 w 22"/>
                <a:gd name="T17" fmla="*/ 0 h 20"/>
                <a:gd name="T18" fmla="*/ 12 w 22"/>
                <a:gd name="T19" fmla="*/ 9 h 20"/>
                <a:gd name="T20" fmla="*/ 17 w 22"/>
                <a:gd name="T21" fmla="*/ 0 h 20"/>
                <a:gd name="T22" fmla="*/ 22 w 22"/>
                <a:gd name="T23" fmla="*/ 0 h 20"/>
                <a:gd name="T24" fmla="*/ 22 w 22"/>
                <a:gd name="T25" fmla="*/ 20 h 20"/>
                <a:gd name="T26" fmla="*/ 17 w 22"/>
                <a:gd name="T2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20">
                  <a:moveTo>
                    <a:pt x="17" y="20"/>
                  </a:moveTo>
                  <a:lnTo>
                    <a:pt x="17" y="7"/>
                  </a:lnTo>
                  <a:lnTo>
                    <a:pt x="12" y="16"/>
                  </a:lnTo>
                  <a:lnTo>
                    <a:pt x="12" y="16"/>
                  </a:lnTo>
                  <a:lnTo>
                    <a:pt x="5" y="7"/>
                  </a:lnTo>
                  <a:lnTo>
                    <a:pt x="5" y="20"/>
                  </a:lnTo>
                  <a:lnTo>
                    <a:pt x="0" y="20"/>
                  </a:lnTo>
                  <a:lnTo>
                    <a:pt x="0" y="0"/>
                  </a:lnTo>
                  <a:lnTo>
                    <a:pt x="6" y="0"/>
                  </a:lnTo>
                  <a:lnTo>
                    <a:pt x="12" y="9"/>
                  </a:lnTo>
                  <a:lnTo>
                    <a:pt x="17" y="0"/>
                  </a:lnTo>
                  <a:lnTo>
                    <a:pt x="22" y="0"/>
                  </a:lnTo>
                  <a:lnTo>
                    <a:pt x="22" y="20"/>
                  </a:lnTo>
                  <a:lnTo>
                    <a:pt x="17"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Freeform 221">
              <a:extLst>
                <a:ext uri="{FF2B5EF4-FFF2-40B4-BE49-F238E27FC236}">
                  <a16:creationId xmlns:a16="http://schemas.microsoft.com/office/drawing/2014/main" id="{1E233006-D5EB-44FC-BDA4-3C9D538682FA}"/>
                </a:ext>
              </a:extLst>
            </p:cNvPr>
            <p:cNvSpPr>
              <a:spLocks noEditPoints="1"/>
            </p:cNvSpPr>
            <p:nvPr/>
          </p:nvSpPr>
          <p:spPr bwMode="auto">
            <a:xfrm>
              <a:off x="2206437" y="1090374"/>
              <a:ext cx="97045" cy="88223"/>
            </a:xfrm>
            <a:custGeom>
              <a:avLst/>
              <a:gdLst>
                <a:gd name="T0" fmla="*/ 17 w 22"/>
                <a:gd name="T1" fmla="*/ 20 h 20"/>
                <a:gd name="T2" fmla="*/ 15 w 22"/>
                <a:gd name="T3" fmla="*/ 16 h 20"/>
                <a:gd name="T4" fmla="*/ 6 w 22"/>
                <a:gd name="T5" fmla="*/ 16 h 20"/>
                <a:gd name="T6" fmla="*/ 4 w 22"/>
                <a:gd name="T7" fmla="*/ 20 h 20"/>
                <a:gd name="T8" fmla="*/ 0 w 22"/>
                <a:gd name="T9" fmla="*/ 20 h 20"/>
                <a:gd name="T10" fmla="*/ 9 w 22"/>
                <a:gd name="T11" fmla="*/ 0 h 20"/>
                <a:gd name="T12" fmla="*/ 13 w 22"/>
                <a:gd name="T13" fmla="*/ 0 h 20"/>
                <a:gd name="T14" fmla="*/ 22 w 22"/>
                <a:gd name="T15" fmla="*/ 20 h 20"/>
                <a:gd name="T16" fmla="*/ 17 w 22"/>
                <a:gd name="T17" fmla="*/ 20 h 20"/>
                <a:gd name="T18" fmla="*/ 11 w 22"/>
                <a:gd name="T19" fmla="*/ 6 h 20"/>
                <a:gd name="T20" fmla="*/ 8 w 22"/>
                <a:gd name="T21" fmla="*/ 12 h 20"/>
                <a:gd name="T22" fmla="*/ 13 w 22"/>
                <a:gd name="T23" fmla="*/ 12 h 20"/>
                <a:gd name="T24" fmla="*/ 11 w 22"/>
                <a:gd name="T25" fmla="*/ 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 h="20">
                  <a:moveTo>
                    <a:pt x="17" y="20"/>
                  </a:moveTo>
                  <a:lnTo>
                    <a:pt x="15" y="16"/>
                  </a:lnTo>
                  <a:lnTo>
                    <a:pt x="6" y="16"/>
                  </a:lnTo>
                  <a:lnTo>
                    <a:pt x="4" y="20"/>
                  </a:lnTo>
                  <a:lnTo>
                    <a:pt x="0" y="20"/>
                  </a:lnTo>
                  <a:lnTo>
                    <a:pt x="9" y="0"/>
                  </a:lnTo>
                  <a:lnTo>
                    <a:pt x="13" y="0"/>
                  </a:lnTo>
                  <a:lnTo>
                    <a:pt x="22" y="20"/>
                  </a:lnTo>
                  <a:lnTo>
                    <a:pt x="17" y="20"/>
                  </a:lnTo>
                  <a:close/>
                  <a:moveTo>
                    <a:pt x="11" y="6"/>
                  </a:moveTo>
                  <a:lnTo>
                    <a:pt x="8" y="12"/>
                  </a:lnTo>
                  <a:lnTo>
                    <a:pt x="13" y="12"/>
                  </a:lnTo>
                  <a:lnTo>
                    <a:pt x="11"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Freeform 222">
              <a:extLst>
                <a:ext uri="{FF2B5EF4-FFF2-40B4-BE49-F238E27FC236}">
                  <a16:creationId xmlns:a16="http://schemas.microsoft.com/office/drawing/2014/main" id="{65DBC2CB-5ADC-4DC6-9894-83DDBE3C57E2}"/>
                </a:ext>
              </a:extLst>
            </p:cNvPr>
            <p:cNvSpPr>
              <a:spLocks noEditPoints="1"/>
            </p:cNvSpPr>
            <p:nvPr/>
          </p:nvSpPr>
          <p:spPr bwMode="auto">
            <a:xfrm>
              <a:off x="2334358" y="1090374"/>
              <a:ext cx="83813" cy="88223"/>
            </a:xfrm>
            <a:custGeom>
              <a:avLst/>
              <a:gdLst>
                <a:gd name="T0" fmla="*/ 16 w 23"/>
                <a:gd name="T1" fmla="*/ 26 h 26"/>
                <a:gd name="T2" fmla="*/ 11 w 23"/>
                <a:gd name="T3" fmla="*/ 18 h 26"/>
                <a:gd name="T4" fmla="*/ 6 w 23"/>
                <a:gd name="T5" fmla="*/ 18 h 26"/>
                <a:gd name="T6" fmla="*/ 6 w 23"/>
                <a:gd name="T7" fmla="*/ 26 h 26"/>
                <a:gd name="T8" fmla="*/ 0 w 23"/>
                <a:gd name="T9" fmla="*/ 26 h 26"/>
                <a:gd name="T10" fmla="*/ 0 w 23"/>
                <a:gd name="T11" fmla="*/ 0 h 26"/>
                <a:gd name="T12" fmla="*/ 12 w 23"/>
                <a:gd name="T13" fmla="*/ 0 h 26"/>
                <a:gd name="T14" fmla="*/ 22 w 23"/>
                <a:gd name="T15" fmla="*/ 9 h 26"/>
                <a:gd name="T16" fmla="*/ 22 w 23"/>
                <a:gd name="T17" fmla="*/ 9 h 26"/>
                <a:gd name="T18" fmla="*/ 17 w 23"/>
                <a:gd name="T19" fmla="*/ 17 h 26"/>
                <a:gd name="T20" fmla="*/ 23 w 23"/>
                <a:gd name="T21" fmla="*/ 26 h 26"/>
                <a:gd name="T22" fmla="*/ 16 w 23"/>
                <a:gd name="T23" fmla="*/ 26 h 26"/>
                <a:gd name="T24" fmla="*/ 16 w 23"/>
                <a:gd name="T25" fmla="*/ 9 h 26"/>
                <a:gd name="T26" fmla="*/ 12 w 23"/>
                <a:gd name="T27" fmla="*/ 5 h 26"/>
                <a:gd name="T28" fmla="*/ 6 w 23"/>
                <a:gd name="T29" fmla="*/ 5 h 26"/>
                <a:gd name="T30" fmla="*/ 6 w 23"/>
                <a:gd name="T31" fmla="*/ 13 h 26"/>
                <a:gd name="T32" fmla="*/ 12 w 23"/>
                <a:gd name="T33" fmla="*/ 13 h 26"/>
                <a:gd name="T34" fmla="*/ 16 w 23"/>
                <a:gd name="T35" fmla="*/ 9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 h="26">
                  <a:moveTo>
                    <a:pt x="16" y="26"/>
                  </a:moveTo>
                  <a:cubicBezTo>
                    <a:pt x="11" y="18"/>
                    <a:pt x="11" y="18"/>
                    <a:pt x="11" y="18"/>
                  </a:cubicBezTo>
                  <a:cubicBezTo>
                    <a:pt x="6" y="18"/>
                    <a:pt x="6" y="18"/>
                    <a:pt x="6" y="18"/>
                  </a:cubicBezTo>
                  <a:cubicBezTo>
                    <a:pt x="6" y="26"/>
                    <a:pt x="6" y="26"/>
                    <a:pt x="6" y="26"/>
                  </a:cubicBezTo>
                  <a:cubicBezTo>
                    <a:pt x="0" y="26"/>
                    <a:pt x="0" y="26"/>
                    <a:pt x="0" y="26"/>
                  </a:cubicBezTo>
                  <a:cubicBezTo>
                    <a:pt x="0" y="0"/>
                    <a:pt x="0" y="0"/>
                    <a:pt x="0" y="0"/>
                  </a:cubicBezTo>
                  <a:cubicBezTo>
                    <a:pt x="12" y="0"/>
                    <a:pt x="12" y="0"/>
                    <a:pt x="12" y="0"/>
                  </a:cubicBezTo>
                  <a:cubicBezTo>
                    <a:pt x="19" y="0"/>
                    <a:pt x="22" y="3"/>
                    <a:pt x="22" y="9"/>
                  </a:cubicBezTo>
                  <a:cubicBezTo>
                    <a:pt x="22" y="9"/>
                    <a:pt x="22" y="9"/>
                    <a:pt x="22" y="9"/>
                  </a:cubicBezTo>
                  <a:cubicBezTo>
                    <a:pt x="22" y="13"/>
                    <a:pt x="20" y="16"/>
                    <a:pt x="17" y="17"/>
                  </a:cubicBezTo>
                  <a:cubicBezTo>
                    <a:pt x="23" y="26"/>
                    <a:pt x="23" y="26"/>
                    <a:pt x="23" y="26"/>
                  </a:cubicBezTo>
                  <a:lnTo>
                    <a:pt x="16" y="26"/>
                  </a:lnTo>
                  <a:close/>
                  <a:moveTo>
                    <a:pt x="16" y="9"/>
                  </a:moveTo>
                  <a:cubicBezTo>
                    <a:pt x="16" y="6"/>
                    <a:pt x="15" y="5"/>
                    <a:pt x="12" y="5"/>
                  </a:cubicBezTo>
                  <a:cubicBezTo>
                    <a:pt x="6" y="5"/>
                    <a:pt x="6" y="5"/>
                    <a:pt x="6" y="5"/>
                  </a:cubicBezTo>
                  <a:cubicBezTo>
                    <a:pt x="6" y="13"/>
                    <a:pt x="6" y="13"/>
                    <a:pt x="6" y="13"/>
                  </a:cubicBezTo>
                  <a:cubicBezTo>
                    <a:pt x="12" y="13"/>
                    <a:pt x="12" y="13"/>
                    <a:pt x="12" y="13"/>
                  </a:cubicBezTo>
                  <a:cubicBezTo>
                    <a:pt x="15" y="13"/>
                    <a:pt x="16" y="11"/>
                    <a:pt x="16"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Freeform 223">
              <a:extLst>
                <a:ext uri="{FF2B5EF4-FFF2-40B4-BE49-F238E27FC236}">
                  <a16:creationId xmlns:a16="http://schemas.microsoft.com/office/drawing/2014/main" id="{65340FD9-D6E6-4D8D-81D2-2D645CE0DF36}"/>
                </a:ext>
              </a:extLst>
            </p:cNvPr>
            <p:cNvSpPr>
              <a:spLocks/>
            </p:cNvSpPr>
            <p:nvPr/>
          </p:nvSpPr>
          <p:spPr bwMode="auto">
            <a:xfrm>
              <a:off x="2449048" y="1090374"/>
              <a:ext cx="88223" cy="88223"/>
            </a:xfrm>
            <a:custGeom>
              <a:avLst/>
              <a:gdLst>
                <a:gd name="T0" fmla="*/ 14 w 20"/>
                <a:gd name="T1" fmla="*/ 20 h 20"/>
                <a:gd name="T2" fmla="*/ 8 w 20"/>
                <a:gd name="T3" fmla="*/ 12 h 20"/>
                <a:gd name="T4" fmla="*/ 5 w 20"/>
                <a:gd name="T5" fmla="*/ 14 h 20"/>
                <a:gd name="T6" fmla="*/ 5 w 20"/>
                <a:gd name="T7" fmla="*/ 20 h 20"/>
                <a:gd name="T8" fmla="*/ 0 w 20"/>
                <a:gd name="T9" fmla="*/ 20 h 20"/>
                <a:gd name="T10" fmla="*/ 0 w 20"/>
                <a:gd name="T11" fmla="*/ 0 h 20"/>
                <a:gd name="T12" fmla="*/ 5 w 20"/>
                <a:gd name="T13" fmla="*/ 0 h 20"/>
                <a:gd name="T14" fmla="*/ 5 w 20"/>
                <a:gd name="T15" fmla="*/ 9 h 20"/>
                <a:gd name="T16" fmla="*/ 14 w 20"/>
                <a:gd name="T17" fmla="*/ 0 h 20"/>
                <a:gd name="T18" fmla="*/ 20 w 20"/>
                <a:gd name="T19" fmla="*/ 0 h 20"/>
                <a:gd name="T20" fmla="*/ 11 w 20"/>
                <a:gd name="T21" fmla="*/ 9 h 20"/>
                <a:gd name="T22" fmla="*/ 20 w 20"/>
                <a:gd name="T23" fmla="*/ 20 h 20"/>
                <a:gd name="T24" fmla="*/ 14 w 20"/>
                <a:gd name="T25"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 h="20">
                  <a:moveTo>
                    <a:pt x="14" y="20"/>
                  </a:moveTo>
                  <a:lnTo>
                    <a:pt x="8" y="12"/>
                  </a:lnTo>
                  <a:lnTo>
                    <a:pt x="5" y="14"/>
                  </a:lnTo>
                  <a:lnTo>
                    <a:pt x="5" y="20"/>
                  </a:lnTo>
                  <a:lnTo>
                    <a:pt x="0" y="20"/>
                  </a:lnTo>
                  <a:lnTo>
                    <a:pt x="0" y="0"/>
                  </a:lnTo>
                  <a:lnTo>
                    <a:pt x="5" y="0"/>
                  </a:lnTo>
                  <a:lnTo>
                    <a:pt x="5" y="9"/>
                  </a:lnTo>
                  <a:lnTo>
                    <a:pt x="14" y="0"/>
                  </a:lnTo>
                  <a:lnTo>
                    <a:pt x="20" y="0"/>
                  </a:lnTo>
                  <a:lnTo>
                    <a:pt x="11" y="9"/>
                  </a:lnTo>
                  <a:lnTo>
                    <a:pt x="20" y="20"/>
                  </a:lnTo>
                  <a:lnTo>
                    <a:pt x="14"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Freeform 224">
              <a:extLst>
                <a:ext uri="{FF2B5EF4-FFF2-40B4-BE49-F238E27FC236}">
                  <a16:creationId xmlns:a16="http://schemas.microsoft.com/office/drawing/2014/main" id="{163D3DB9-E6A0-4830-B000-0282C20320D6}"/>
                </a:ext>
              </a:extLst>
            </p:cNvPr>
            <p:cNvSpPr>
              <a:spLocks/>
            </p:cNvSpPr>
            <p:nvPr/>
          </p:nvSpPr>
          <p:spPr bwMode="auto">
            <a:xfrm>
              <a:off x="2568150" y="1090374"/>
              <a:ext cx="70578" cy="88223"/>
            </a:xfrm>
            <a:custGeom>
              <a:avLst/>
              <a:gdLst>
                <a:gd name="T0" fmla="*/ 0 w 16"/>
                <a:gd name="T1" fmla="*/ 20 h 20"/>
                <a:gd name="T2" fmla="*/ 0 w 16"/>
                <a:gd name="T3" fmla="*/ 0 h 20"/>
                <a:gd name="T4" fmla="*/ 16 w 16"/>
                <a:gd name="T5" fmla="*/ 0 h 20"/>
                <a:gd name="T6" fmla="*/ 16 w 16"/>
                <a:gd name="T7" fmla="*/ 4 h 20"/>
                <a:gd name="T8" fmla="*/ 4 w 16"/>
                <a:gd name="T9" fmla="*/ 4 h 20"/>
                <a:gd name="T10" fmla="*/ 4 w 16"/>
                <a:gd name="T11" fmla="*/ 8 h 20"/>
                <a:gd name="T12" fmla="*/ 15 w 16"/>
                <a:gd name="T13" fmla="*/ 8 h 20"/>
                <a:gd name="T14" fmla="*/ 15 w 16"/>
                <a:gd name="T15" fmla="*/ 13 h 20"/>
                <a:gd name="T16" fmla="*/ 4 w 16"/>
                <a:gd name="T17" fmla="*/ 13 h 20"/>
                <a:gd name="T18" fmla="*/ 4 w 16"/>
                <a:gd name="T19" fmla="*/ 16 h 20"/>
                <a:gd name="T20" fmla="*/ 16 w 16"/>
                <a:gd name="T21" fmla="*/ 16 h 20"/>
                <a:gd name="T22" fmla="*/ 16 w 16"/>
                <a:gd name="T23" fmla="*/ 20 h 20"/>
                <a:gd name="T24" fmla="*/ 0 w 16"/>
                <a:gd name="T25"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20">
                  <a:moveTo>
                    <a:pt x="0" y="20"/>
                  </a:moveTo>
                  <a:lnTo>
                    <a:pt x="0" y="0"/>
                  </a:lnTo>
                  <a:lnTo>
                    <a:pt x="16" y="0"/>
                  </a:lnTo>
                  <a:lnTo>
                    <a:pt x="16" y="4"/>
                  </a:lnTo>
                  <a:lnTo>
                    <a:pt x="4" y="4"/>
                  </a:lnTo>
                  <a:lnTo>
                    <a:pt x="4" y="8"/>
                  </a:lnTo>
                  <a:lnTo>
                    <a:pt x="15" y="8"/>
                  </a:lnTo>
                  <a:lnTo>
                    <a:pt x="15" y="13"/>
                  </a:lnTo>
                  <a:lnTo>
                    <a:pt x="4" y="13"/>
                  </a:lnTo>
                  <a:lnTo>
                    <a:pt x="4" y="16"/>
                  </a:lnTo>
                  <a:lnTo>
                    <a:pt x="16" y="16"/>
                  </a:lnTo>
                  <a:lnTo>
                    <a:pt x="16" y="20"/>
                  </a:lnTo>
                  <a:lnTo>
                    <a:pt x="0"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Freeform 225">
              <a:extLst>
                <a:ext uri="{FF2B5EF4-FFF2-40B4-BE49-F238E27FC236}">
                  <a16:creationId xmlns:a16="http://schemas.microsoft.com/office/drawing/2014/main" id="{1D3575D4-CAC4-4DA3-AAE4-1DF2F99F2F54}"/>
                </a:ext>
              </a:extLst>
            </p:cNvPr>
            <p:cNvSpPr>
              <a:spLocks/>
            </p:cNvSpPr>
            <p:nvPr/>
          </p:nvSpPr>
          <p:spPr bwMode="auto">
            <a:xfrm>
              <a:off x="2669605" y="1090374"/>
              <a:ext cx="74991" cy="88223"/>
            </a:xfrm>
            <a:custGeom>
              <a:avLst/>
              <a:gdLst>
                <a:gd name="T0" fmla="*/ 11 w 17"/>
                <a:gd name="T1" fmla="*/ 4 h 20"/>
                <a:gd name="T2" fmla="*/ 11 w 17"/>
                <a:gd name="T3" fmla="*/ 20 h 20"/>
                <a:gd name="T4" fmla="*/ 6 w 17"/>
                <a:gd name="T5" fmla="*/ 20 h 20"/>
                <a:gd name="T6" fmla="*/ 6 w 17"/>
                <a:gd name="T7" fmla="*/ 4 h 20"/>
                <a:gd name="T8" fmla="*/ 0 w 17"/>
                <a:gd name="T9" fmla="*/ 4 h 20"/>
                <a:gd name="T10" fmla="*/ 0 w 17"/>
                <a:gd name="T11" fmla="*/ 0 h 20"/>
                <a:gd name="T12" fmla="*/ 17 w 17"/>
                <a:gd name="T13" fmla="*/ 0 h 20"/>
                <a:gd name="T14" fmla="*/ 17 w 17"/>
                <a:gd name="T15" fmla="*/ 4 h 20"/>
                <a:gd name="T16" fmla="*/ 11 w 17"/>
                <a:gd name="T17" fmla="*/ 4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20">
                  <a:moveTo>
                    <a:pt x="11" y="4"/>
                  </a:moveTo>
                  <a:lnTo>
                    <a:pt x="11" y="20"/>
                  </a:lnTo>
                  <a:lnTo>
                    <a:pt x="6" y="20"/>
                  </a:lnTo>
                  <a:lnTo>
                    <a:pt x="6" y="4"/>
                  </a:lnTo>
                  <a:lnTo>
                    <a:pt x="0" y="4"/>
                  </a:lnTo>
                  <a:lnTo>
                    <a:pt x="0" y="0"/>
                  </a:lnTo>
                  <a:lnTo>
                    <a:pt x="17" y="0"/>
                  </a:lnTo>
                  <a:lnTo>
                    <a:pt x="17" y="4"/>
                  </a:lnTo>
                  <a:lnTo>
                    <a:pt x="11"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Rectangle 226">
              <a:extLst>
                <a:ext uri="{FF2B5EF4-FFF2-40B4-BE49-F238E27FC236}">
                  <a16:creationId xmlns:a16="http://schemas.microsoft.com/office/drawing/2014/main" id="{FC203014-6D77-4DA7-9489-51B51DCB3281}"/>
                </a:ext>
              </a:extLst>
            </p:cNvPr>
            <p:cNvSpPr>
              <a:spLocks noChangeArrowheads="1"/>
            </p:cNvSpPr>
            <p:nvPr/>
          </p:nvSpPr>
          <p:spPr bwMode="auto">
            <a:xfrm>
              <a:off x="2779884" y="1090374"/>
              <a:ext cx="22057" cy="8822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Freeform 227">
              <a:extLst>
                <a:ext uri="{FF2B5EF4-FFF2-40B4-BE49-F238E27FC236}">
                  <a16:creationId xmlns:a16="http://schemas.microsoft.com/office/drawing/2014/main" id="{3C7AB011-A6CB-496A-B059-B3A3FBEC13C0}"/>
                </a:ext>
              </a:extLst>
            </p:cNvPr>
            <p:cNvSpPr>
              <a:spLocks/>
            </p:cNvSpPr>
            <p:nvPr/>
          </p:nvSpPr>
          <p:spPr bwMode="auto">
            <a:xfrm>
              <a:off x="2841640" y="1090374"/>
              <a:ext cx="83813" cy="88223"/>
            </a:xfrm>
            <a:custGeom>
              <a:avLst/>
              <a:gdLst>
                <a:gd name="T0" fmla="*/ 15 w 19"/>
                <a:gd name="T1" fmla="*/ 20 h 20"/>
                <a:gd name="T2" fmla="*/ 5 w 19"/>
                <a:gd name="T3" fmla="*/ 7 h 20"/>
                <a:gd name="T4" fmla="*/ 5 w 19"/>
                <a:gd name="T5" fmla="*/ 20 h 20"/>
                <a:gd name="T6" fmla="*/ 0 w 19"/>
                <a:gd name="T7" fmla="*/ 20 h 20"/>
                <a:gd name="T8" fmla="*/ 0 w 19"/>
                <a:gd name="T9" fmla="*/ 0 h 20"/>
                <a:gd name="T10" fmla="*/ 5 w 19"/>
                <a:gd name="T11" fmla="*/ 0 h 20"/>
                <a:gd name="T12" fmla="*/ 15 w 19"/>
                <a:gd name="T13" fmla="*/ 13 h 20"/>
                <a:gd name="T14" fmla="*/ 15 w 19"/>
                <a:gd name="T15" fmla="*/ 0 h 20"/>
                <a:gd name="T16" fmla="*/ 19 w 19"/>
                <a:gd name="T17" fmla="*/ 0 h 20"/>
                <a:gd name="T18" fmla="*/ 19 w 19"/>
                <a:gd name="T19" fmla="*/ 20 h 20"/>
                <a:gd name="T20" fmla="*/ 15 w 19"/>
                <a:gd name="T21"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20">
                  <a:moveTo>
                    <a:pt x="15" y="20"/>
                  </a:moveTo>
                  <a:lnTo>
                    <a:pt x="5" y="7"/>
                  </a:lnTo>
                  <a:lnTo>
                    <a:pt x="5" y="20"/>
                  </a:lnTo>
                  <a:lnTo>
                    <a:pt x="0" y="20"/>
                  </a:lnTo>
                  <a:lnTo>
                    <a:pt x="0" y="0"/>
                  </a:lnTo>
                  <a:lnTo>
                    <a:pt x="5" y="0"/>
                  </a:lnTo>
                  <a:lnTo>
                    <a:pt x="15" y="13"/>
                  </a:lnTo>
                  <a:lnTo>
                    <a:pt x="15" y="0"/>
                  </a:lnTo>
                  <a:lnTo>
                    <a:pt x="19" y="0"/>
                  </a:lnTo>
                  <a:lnTo>
                    <a:pt x="19" y="20"/>
                  </a:lnTo>
                  <a:lnTo>
                    <a:pt x="15"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Freeform 228">
              <a:extLst>
                <a:ext uri="{FF2B5EF4-FFF2-40B4-BE49-F238E27FC236}">
                  <a16:creationId xmlns:a16="http://schemas.microsoft.com/office/drawing/2014/main" id="{8CF635AA-DDBB-4C48-BD90-381D7E496782}"/>
                </a:ext>
              </a:extLst>
            </p:cNvPr>
            <p:cNvSpPr>
              <a:spLocks/>
            </p:cNvSpPr>
            <p:nvPr/>
          </p:nvSpPr>
          <p:spPr bwMode="auto">
            <a:xfrm>
              <a:off x="2960740" y="1085964"/>
              <a:ext cx="92635" cy="97045"/>
            </a:xfrm>
            <a:custGeom>
              <a:avLst/>
              <a:gdLst>
                <a:gd name="T0" fmla="*/ 14 w 26"/>
                <a:gd name="T1" fmla="*/ 28 h 28"/>
                <a:gd name="T2" fmla="*/ 0 w 26"/>
                <a:gd name="T3" fmla="*/ 14 h 28"/>
                <a:gd name="T4" fmla="*/ 0 w 26"/>
                <a:gd name="T5" fmla="*/ 14 h 28"/>
                <a:gd name="T6" fmla="*/ 14 w 26"/>
                <a:gd name="T7" fmla="*/ 0 h 28"/>
                <a:gd name="T8" fmla="*/ 25 w 26"/>
                <a:gd name="T9" fmla="*/ 4 h 28"/>
                <a:gd name="T10" fmla="*/ 21 w 26"/>
                <a:gd name="T11" fmla="*/ 8 h 28"/>
                <a:gd name="T12" fmla="*/ 14 w 26"/>
                <a:gd name="T13" fmla="*/ 6 h 28"/>
                <a:gd name="T14" fmla="*/ 7 w 26"/>
                <a:gd name="T15" fmla="*/ 14 h 28"/>
                <a:gd name="T16" fmla="*/ 7 w 26"/>
                <a:gd name="T17" fmla="*/ 14 h 28"/>
                <a:gd name="T18" fmla="*/ 15 w 26"/>
                <a:gd name="T19" fmla="*/ 22 h 28"/>
                <a:gd name="T20" fmla="*/ 20 w 26"/>
                <a:gd name="T21" fmla="*/ 21 h 28"/>
                <a:gd name="T22" fmla="*/ 20 w 26"/>
                <a:gd name="T23" fmla="*/ 17 h 28"/>
                <a:gd name="T24" fmla="*/ 14 w 26"/>
                <a:gd name="T25" fmla="*/ 17 h 28"/>
                <a:gd name="T26" fmla="*/ 14 w 26"/>
                <a:gd name="T27" fmla="*/ 12 h 28"/>
                <a:gd name="T28" fmla="*/ 26 w 26"/>
                <a:gd name="T29" fmla="*/ 12 h 28"/>
                <a:gd name="T30" fmla="*/ 26 w 26"/>
                <a:gd name="T31" fmla="*/ 24 h 28"/>
                <a:gd name="T32" fmla="*/ 14 w 26"/>
                <a:gd name="T33"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 h="28">
                  <a:moveTo>
                    <a:pt x="14" y="28"/>
                  </a:moveTo>
                  <a:cubicBezTo>
                    <a:pt x="6" y="28"/>
                    <a:pt x="0" y="22"/>
                    <a:pt x="0" y="14"/>
                  </a:cubicBezTo>
                  <a:cubicBezTo>
                    <a:pt x="0" y="14"/>
                    <a:pt x="0" y="14"/>
                    <a:pt x="0" y="14"/>
                  </a:cubicBezTo>
                  <a:cubicBezTo>
                    <a:pt x="0" y="6"/>
                    <a:pt x="6" y="0"/>
                    <a:pt x="14" y="0"/>
                  </a:cubicBezTo>
                  <a:cubicBezTo>
                    <a:pt x="19" y="0"/>
                    <a:pt x="22" y="2"/>
                    <a:pt x="25" y="4"/>
                  </a:cubicBezTo>
                  <a:cubicBezTo>
                    <a:pt x="21" y="8"/>
                    <a:pt x="21" y="8"/>
                    <a:pt x="21" y="8"/>
                  </a:cubicBezTo>
                  <a:cubicBezTo>
                    <a:pt x="19" y="7"/>
                    <a:pt x="17" y="6"/>
                    <a:pt x="14" y="6"/>
                  </a:cubicBezTo>
                  <a:cubicBezTo>
                    <a:pt x="10" y="6"/>
                    <a:pt x="7" y="9"/>
                    <a:pt x="7" y="14"/>
                  </a:cubicBezTo>
                  <a:cubicBezTo>
                    <a:pt x="7" y="14"/>
                    <a:pt x="7" y="14"/>
                    <a:pt x="7" y="14"/>
                  </a:cubicBezTo>
                  <a:cubicBezTo>
                    <a:pt x="7" y="19"/>
                    <a:pt x="10" y="22"/>
                    <a:pt x="15" y="22"/>
                  </a:cubicBezTo>
                  <a:cubicBezTo>
                    <a:pt x="17" y="22"/>
                    <a:pt x="19" y="22"/>
                    <a:pt x="20" y="21"/>
                  </a:cubicBezTo>
                  <a:cubicBezTo>
                    <a:pt x="20" y="17"/>
                    <a:pt x="20" y="17"/>
                    <a:pt x="20" y="17"/>
                  </a:cubicBezTo>
                  <a:cubicBezTo>
                    <a:pt x="14" y="17"/>
                    <a:pt x="14" y="17"/>
                    <a:pt x="14" y="17"/>
                  </a:cubicBezTo>
                  <a:cubicBezTo>
                    <a:pt x="14" y="12"/>
                    <a:pt x="14" y="12"/>
                    <a:pt x="14" y="12"/>
                  </a:cubicBezTo>
                  <a:cubicBezTo>
                    <a:pt x="26" y="12"/>
                    <a:pt x="26" y="12"/>
                    <a:pt x="26" y="12"/>
                  </a:cubicBezTo>
                  <a:cubicBezTo>
                    <a:pt x="26" y="24"/>
                    <a:pt x="26" y="24"/>
                    <a:pt x="26" y="24"/>
                  </a:cubicBezTo>
                  <a:cubicBezTo>
                    <a:pt x="23" y="26"/>
                    <a:pt x="19" y="28"/>
                    <a:pt x="14"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Freeform 229">
              <a:extLst>
                <a:ext uri="{FF2B5EF4-FFF2-40B4-BE49-F238E27FC236}">
                  <a16:creationId xmlns:a16="http://schemas.microsoft.com/office/drawing/2014/main" id="{B0AE369D-0D8D-4CA6-9C8A-17AE77B54654}"/>
                </a:ext>
              </a:extLst>
            </p:cNvPr>
            <p:cNvSpPr>
              <a:spLocks noEditPoints="1"/>
            </p:cNvSpPr>
            <p:nvPr/>
          </p:nvSpPr>
          <p:spPr bwMode="auto">
            <a:xfrm>
              <a:off x="3141597" y="1090374"/>
              <a:ext cx="97045" cy="88223"/>
            </a:xfrm>
            <a:custGeom>
              <a:avLst/>
              <a:gdLst>
                <a:gd name="T0" fmla="*/ 17 w 22"/>
                <a:gd name="T1" fmla="*/ 20 h 20"/>
                <a:gd name="T2" fmla="*/ 16 w 22"/>
                <a:gd name="T3" fmla="*/ 16 h 20"/>
                <a:gd name="T4" fmla="*/ 7 w 22"/>
                <a:gd name="T5" fmla="*/ 16 h 20"/>
                <a:gd name="T6" fmla="*/ 5 w 22"/>
                <a:gd name="T7" fmla="*/ 20 h 20"/>
                <a:gd name="T8" fmla="*/ 0 w 22"/>
                <a:gd name="T9" fmla="*/ 20 h 20"/>
                <a:gd name="T10" fmla="*/ 9 w 22"/>
                <a:gd name="T11" fmla="*/ 0 h 20"/>
                <a:gd name="T12" fmla="*/ 13 w 22"/>
                <a:gd name="T13" fmla="*/ 0 h 20"/>
                <a:gd name="T14" fmla="*/ 22 w 22"/>
                <a:gd name="T15" fmla="*/ 20 h 20"/>
                <a:gd name="T16" fmla="*/ 17 w 22"/>
                <a:gd name="T17" fmla="*/ 20 h 20"/>
                <a:gd name="T18" fmla="*/ 11 w 22"/>
                <a:gd name="T19" fmla="*/ 6 h 20"/>
                <a:gd name="T20" fmla="*/ 9 w 22"/>
                <a:gd name="T21" fmla="*/ 12 h 20"/>
                <a:gd name="T22" fmla="*/ 14 w 22"/>
                <a:gd name="T23" fmla="*/ 12 h 20"/>
                <a:gd name="T24" fmla="*/ 11 w 22"/>
                <a:gd name="T25" fmla="*/ 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 h="20">
                  <a:moveTo>
                    <a:pt x="17" y="20"/>
                  </a:moveTo>
                  <a:lnTo>
                    <a:pt x="16" y="16"/>
                  </a:lnTo>
                  <a:lnTo>
                    <a:pt x="7" y="16"/>
                  </a:lnTo>
                  <a:lnTo>
                    <a:pt x="5" y="20"/>
                  </a:lnTo>
                  <a:lnTo>
                    <a:pt x="0" y="20"/>
                  </a:lnTo>
                  <a:lnTo>
                    <a:pt x="9" y="0"/>
                  </a:lnTo>
                  <a:lnTo>
                    <a:pt x="13" y="0"/>
                  </a:lnTo>
                  <a:lnTo>
                    <a:pt x="22" y="20"/>
                  </a:lnTo>
                  <a:lnTo>
                    <a:pt x="17" y="20"/>
                  </a:lnTo>
                  <a:close/>
                  <a:moveTo>
                    <a:pt x="11" y="6"/>
                  </a:moveTo>
                  <a:lnTo>
                    <a:pt x="9" y="12"/>
                  </a:lnTo>
                  <a:lnTo>
                    <a:pt x="14" y="12"/>
                  </a:lnTo>
                  <a:lnTo>
                    <a:pt x="11"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Freeform 230">
              <a:extLst>
                <a:ext uri="{FF2B5EF4-FFF2-40B4-BE49-F238E27FC236}">
                  <a16:creationId xmlns:a16="http://schemas.microsoft.com/office/drawing/2014/main" id="{5CC6CF59-E8F2-4E3F-9BC0-40590BBD1F14}"/>
                </a:ext>
              </a:extLst>
            </p:cNvPr>
            <p:cNvSpPr>
              <a:spLocks/>
            </p:cNvSpPr>
            <p:nvPr/>
          </p:nvSpPr>
          <p:spPr bwMode="auto">
            <a:xfrm>
              <a:off x="3260697" y="1085964"/>
              <a:ext cx="88223" cy="97045"/>
            </a:xfrm>
            <a:custGeom>
              <a:avLst/>
              <a:gdLst>
                <a:gd name="T0" fmla="*/ 14 w 25"/>
                <a:gd name="T1" fmla="*/ 28 h 28"/>
                <a:gd name="T2" fmla="*/ 0 w 25"/>
                <a:gd name="T3" fmla="*/ 14 h 28"/>
                <a:gd name="T4" fmla="*/ 0 w 25"/>
                <a:gd name="T5" fmla="*/ 14 h 28"/>
                <a:gd name="T6" fmla="*/ 14 w 25"/>
                <a:gd name="T7" fmla="*/ 0 h 28"/>
                <a:gd name="T8" fmla="*/ 24 w 25"/>
                <a:gd name="T9" fmla="*/ 4 h 28"/>
                <a:gd name="T10" fmla="*/ 20 w 25"/>
                <a:gd name="T11" fmla="*/ 8 h 28"/>
                <a:gd name="T12" fmla="*/ 14 w 25"/>
                <a:gd name="T13" fmla="*/ 6 h 28"/>
                <a:gd name="T14" fmla="*/ 6 w 25"/>
                <a:gd name="T15" fmla="*/ 14 h 28"/>
                <a:gd name="T16" fmla="*/ 6 w 25"/>
                <a:gd name="T17" fmla="*/ 14 h 28"/>
                <a:gd name="T18" fmla="*/ 14 w 25"/>
                <a:gd name="T19" fmla="*/ 22 h 28"/>
                <a:gd name="T20" fmla="*/ 19 w 25"/>
                <a:gd name="T21" fmla="*/ 21 h 28"/>
                <a:gd name="T22" fmla="*/ 19 w 25"/>
                <a:gd name="T23" fmla="*/ 17 h 28"/>
                <a:gd name="T24" fmla="*/ 14 w 25"/>
                <a:gd name="T25" fmla="*/ 17 h 28"/>
                <a:gd name="T26" fmla="*/ 14 w 25"/>
                <a:gd name="T27" fmla="*/ 12 h 28"/>
                <a:gd name="T28" fmla="*/ 25 w 25"/>
                <a:gd name="T29" fmla="*/ 12 h 28"/>
                <a:gd name="T30" fmla="*/ 25 w 25"/>
                <a:gd name="T31" fmla="*/ 24 h 28"/>
                <a:gd name="T32" fmla="*/ 14 w 25"/>
                <a:gd name="T33"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 h="28">
                  <a:moveTo>
                    <a:pt x="14" y="28"/>
                  </a:moveTo>
                  <a:cubicBezTo>
                    <a:pt x="5" y="28"/>
                    <a:pt x="0" y="22"/>
                    <a:pt x="0" y="14"/>
                  </a:cubicBezTo>
                  <a:cubicBezTo>
                    <a:pt x="0" y="14"/>
                    <a:pt x="0" y="14"/>
                    <a:pt x="0" y="14"/>
                  </a:cubicBezTo>
                  <a:cubicBezTo>
                    <a:pt x="0" y="6"/>
                    <a:pt x="6" y="0"/>
                    <a:pt x="14" y="0"/>
                  </a:cubicBezTo>
                  <a:cubicBezTo>
                    <a:pt x="18" y="0"/>
                    <a:pt x="21" y="2"/>
                    <a:pt x="24" y="4"/>
                  </a:cubicBezTo>
                  <a:cubicBezTo>
                    <a:pt x="20" y="8"/>
                    <a:pt x="20" y="8"/>
                    <a:pt x="20" y="8"/>
                  </a:cubicBezTo>
                  <a:cubicBezTo>
                    <a:pt x="18" y="7"/>
                    <a:pt x="17" y="6"/>
                    <a:pt x="14" y="6"/>
                  </a:cubicBezTo>
                  <a:cubicBezTo>
                    <a:pt x="9" y="6"/>
                    <a:pt x="6" y="9"/>
                    <a:pt x="6" y="14"/>
                  </a:cubicBezTo>
                  <a:cubicBezTo>
                    <a:pt x="6" y="14"/>
                    <a:pt x="6" y="14"/>
                    <a:pt x="6" y="14"/>
                  </a:cubicBezTo>
                  <a:cubicBezTo>
                    <a:pt x="6" y="19"/>
                    <a:pt x="9" y="22"/>
                    <a:pt x="14" y="22"/>
                  </a:cubicBezTo>
                  <a:cubicBezTo>
                    <a:pt x="16" y="22"/>
                    <a:pt x="18" y="22"/>
                    <a:pt x="19" y="21"/>
                  </a:cubicBezTo>
                  <a:cubicBezTo>
                    <a:pt x="19" y="17"/>
                    <a:pt x="19" y="17"/>
                    <a:pt x="19" y="17"/>
                  </a:cubicBezTo>
                  <a:cubicBezTo>
                    <a:pt x="14" y="17"/>
                    <a:pt x="14" y="17"/>
                    <a:pt x="14" y="17"/>
                  </a:cubicBezTo>
                  <a:cubicBezTo>
                    <a:pt x="14" y="12"/>
                    <a:pt x="14" y="12"/>
                    <a:pt x="14" y="12"/>
                  </a:cubicBezTo>
                  <a:cubicBezTo>
                    <a:pt x="25" y="12"/>
                    <a:pt x="25" y="12"/>
                    <a:pt x="25" y="12"/>
                  </a:cubicBezTo>
                  <a:cubicBezTo>
                    <a:pt x="25" y="24"/>
                    <a:pt x="25" y="24"/>
                    <a:pt x="25" y="24"/>
                  </a:cubicBezTo>
                  <a:cubicBezTo>
                    <a:pt x="22" y="26"/>
                    <a:pt x="19" y="28"/>
                    <a:pt x="14"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Freeform 231">
              <a:extLst>
                <a:ext uri="{FF2B5EF4-FFF2-40B4-BE49-F238E27FC236}">
                  <a16:creationId xmlns:a16="http://schemas.microsoft.com/office/drawing/2014/main" id="{CC2657BD-FB45-4F16-ACF1-22827C747589}"/>
                </a:ext>
              </a:extLst>
            </p:cNvPr>
            <p:cNvSpPr>
              <a:spLocks/>
            </p:cNvSpPr>
            <p:nvPr/>
          </p:nvSpPr>
          <p:spPr bwMode="auto">
            <a:xfrm>
              <a:off x="3388621" y="1090374"/>
              <a:ext cx="66168" cy="88223"/>
            </a:xfrm>
            <a:custGeom>
              <a:avLst/>
              <a:gdLst>
                <a:gd name="T0" fmla="*/ 0 w 15"/>
                <a:gd name="T1" fmla="*/ 20 h 20"/>
                <a:gd name="T2" fmla="*/ 0 w 15"/>
                <a:gd name="T3" fmla="*/ 0 h 20"/>
                <a:gd name="T4" fmla="*/ 15 w 15"/>
                <a:gd name="T5" fmla="*/ 0 h 20"/>
                <a:gd name="T6" fmla="*/ 15 w 15"/>
                <a:gd name="T7" fmla="*/ 4 h 20"/>
                <a:gd name="T8" fmla="*/ 4 w 15"/>
                <a:gd name="T9" fmla="*/ 4 h 20"/>
                <a:gd name="T10" fmla="*/ 4 w 15"/>
                <a:gd name="T11" fmla="*/ 8 h 20"/>
                <a:gd name="T12" fmla="*/ 14 w 15"/>
                <a:gd name="T13" fmla="*/ 8 h 20"/>
                <a:gd name="T14" fmla="*/ 14 w 15"/>
                <a:gd name="T15" fmla="*/ 13 h 20"/>
                <a:gd name="T16" fmla="*/ 4 w 15"/>
                <a:gd name="T17" fmla="*/ 13 h 20"/>
                <a:gd name="T18" fmla="*/ 4 w 15"/>
                <a:gd name="T19" fmla="*/ 16 h 20"/>
                <a:gd name="T20" fmla="*/ 15 w 15"/>
                <a:gd name="T21" fmla="*/ 16 h 20"/>
                <a:gd name="T22" fmla="*/ 15 w 15"/>
                <a:gd name="T23" fmla="*/ 20 h 20"/>
                <a:gd name="T24" fmla="*/ 0 w 15"/>
                <a:gd name="T25"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 h="20">
                  <a:moveTo>
                    <a:pt x="0" y="20"/>
                  </a:moveTo>
                  <a:lnTo>
                    <a:pt x="0" y="0"/>
                  </a:lnTo>
                  <a:lnTo>
                    <a:pt x="15" y="0"/>
                  </a:lnTo>
                  <a:lnTo>
                    <a:pt x="15" y="4"/>
                  </a:lnTo>
                  <a:lnTo>
                    <a:pt x="4" y="4"/>
                  </a:lnTo>
                  <a:lnTo>
                    <a:pt x="4" y="8"/>
                  </a:lnTo>
                  <a:lnTo>
                    <a:pt x="14" y="8"/>
                  </a:lnTo>
                  <a:lnTo>
                    <a:pt x="14" y="13"/>
                  </a:lnTo>
                  <a:lnTo>
                    <a:pt x="4" y="13"/>
                  </a:lnTo>
                  <a:lnTo>
                    <a:pt x="4" y="16"/>
                  </a:lnTo>
                  <a:lnTo>
                    <a:pt x="15" y="16"/>
                  </a:lnTo>
                  <a:lnTo>
                    <a:pt x="15" y="20"/>
                  </a:lnTo>
                  <a:lnTo>
                    <a:pt x="0"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Freeform 232">
              <a:extLst>
                <a:ext uri="{FF2B5EF4-FFF2-40B4-BE49-F238E27FC236}">
                  <a16:creationId xmlns:a16="http://schemas.microsoft.com/office/drawing/2014/main" id="{1FDFDB56-9944-4767-8BAA-D996A2A3AE0D}"/>
                </a:ext>
              </a:extLst>
            </p:cNvPr>
            <p:cNvSpPr>
              <a:spLocks/>
            </p:cNvSpPr>
            <p:nvPr/>
          </p:nvSpPr>
          <p:spPr bwMode="auto">
            <a:xfrm>
              <a:off x="3494488" y="1090374"/>
              <a:ext cx="83813" cy="88223"/>
            </a:xfrm>
            <a:custGeom>
              <a:avLst/>
              <a:gdLst>
                <a:gd name="T0" fmla="*/ 15 w 19"/>
                <a:gd name="T1" fmla="*/ 20 h 20"/>
                <a:gd name="T2" fmla="*/ 5 w 19"/>
                <a:gd name="T3" fmla="*/ 7 h 20"/>
                <a:gd name="T4" fmla="*/ 5 w 19"/>
                <a:gd name="T5" fmla="*/ 20 h 20"/>
                <a:gd name="T6" fmla="*/ 0 w 19"/>
                <a:gd name="T7" fmla="*/ 20 h 20"/>
                <a:gd name="T8" fmla="*/ 0 w 19"/>
                <a:gd name="T9" fmla="*/ 0 h 20"/>
                <a:gd name="T10" fmla="*/ 4 w 19"/>
                <a:gd name="T11" fmla="*/ 0 h 20"/>
                <a:gd name="T12" fmla="*/ 14 w 19"/>
                <a:gd name="T13" fmla="*/ 13 h 20"/>
                <a:gd name="T14" fmla="*/ 14 w 19"/>
                <a:gd name="T15" fmla="*/ 0 h 20"/>
                <a:gd name="T16" fmla="*/ 19 w 19"/>
                <a:gd name="T17" fmla="*/ 0 h 20"/>
                <a:gd name="T18" fmla="*/ 19 w 19"/>
                <a:gd name="T19" fmla="*/ 20 h 20"/>
                <a:gd name="T20" fmla="*/ 15 w 19"/>
                <a:gd name="T21"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20">
                  <a:moveTo>
                    <a:pt x="15" y="20"/>
                  </a:moveTo>
                  <a:lnTo>
                    <a:pt x="5" y="7"/>
                  </a:lnTo>
                  <a:lnTo>
                    <a:pt x="5" y="20"/>
                  </a:lnTo>
                  <a:lnTo>
                    <a:pt x="0" y="20"/>
                  </a:lnTo>
                  <a:lnTo>
                    <a:pt x="0" y="0"/>
                  </a:lnTo>
                  <a:lnTo>
                    <a:pt x="4" y="0"/>
                  </a:lnTo>
                  <a:lnTo>
                    <a:pt x="14" y="13"/>
                  </a:lnTo>
                  <a:lnTo>
                    <a:pt x="14" y="0"/>
                  </a:lnTo>
                  <a:lnTo>
                    <a:pt x="19" y="0"/>
                  </a:lnTo>
                  <a:lnTo>
                    <a:pt x="19" y="20"/>
                  </a:lnTo>
                  <a:lnTo>
                    <a:pt x="15"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Freeform 233">
              <a:extLst>
                <a:ext uri="{FF2B5EF4-FFF2-40B4-BE49-F238E27FC236}">
                  <a16:creationId xmlns:a16="http://schemas.microsoft.com/office/drawing/2014/main" id="{B117D8DD-A416-44F0-B7C2-F51CB1490410}"/>
                </a:ext>
              </a:extLst>
            </p:cNvPr>
            <p:cNvSpPr>
              <a:spLocks/>
            </p:cNvSpPr>
            <p:nvPr/>
          </p:nvSpPr>
          <p:spPr bwMode="auto">
            <a:xfrm>
              <a:off x="3613587" y="1085964"/>
              <a:ext cx="88223" cy="97045"/>
            </a:xfrm>
            <a:custGeom>
              <a:avLst/>
              <a:gdLst>
                <a:gd name="T0" fmla="*/ 14 w 25"/>
                <a:gd name="T1" fmla="*/ 28 h 28"/>
                <a:gd name="T2" fmla="*/ 0 w 25"/>
                <a:gd name="T3" fmla="*/ 14 h 28"/>
                <a:gd name="T4" fmla="*/ 0 w 25"/>
                <a:gd name="T5" fmla="*/ 14 h 28"/>
                <a:gd name="T6" fmla="*/ 14 w 25"/>
                <a:gd name="T7" fmla="*/ 0 h 28"/>
                <a:gd name="T8" fmla="*/ 25 w 25"/>
                <a:gd name="T9" fmla="*/ 4 h 28"/>
                <a:gd name="T10" fmla="*/ 21 w 25"/>
                <a:gd name="T11" fmla="*/ 9 h 28"/>
                <a:gd name="T12" fmla="*/ 14 w 25"/>
                <a:gd name="T13" fmla="*/ 6 h 28"/>
                <a:gd name="T14" fmla="*/ 6 w 25"/>
                <a:gd name="T15" fmla="*/ 14 h 28"/>
                <a:gd name="T16" fmla="*/ 6 w 25"/>
                <a:gd name="T17" fmla="*/ 14 h 28"/>
                <a:gd name="T18" fmla="*/ 14 w 25"/>
                <a:gd name="T19" fmla="*/ 22 h 28"/>
                <a:gd name="T20" fmla="*/ 21 w 25"/>
                <a:gd name="T21" fmla="*/ 19 h 28"/>
                <a:gd name="T22" fmla="*/ 25 w 25"/>
                <a:gd name="T23" fmla="*/ 23 h 28"/>
                <a:gd name="T24" fmla="*/ 14 w 25"/>
                <a:gd name="T25"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 h="28">
                  <a:moveTo>
                    <a:pt x="14" y="28"/>
                  </a:moveTo>
                  <a:cubicBezTo>
                    <a:pt x="6" y="28"/>
                    <a:pt x="0" y="22"/>
                    <a:pt x="0" y="14"/>
                  </a:cubicBezTo>
                  <a:cubicBezTo>
                    <a:pt x="0" y="14"/>
                    <a:pt x="0" y="14"/>
                    <a:pt x="0" y="14"/>
                  </a:cubicBezTo>
                  <a:cubicBezTo>
                    <a:pt x="0" y="6"/>
                    <a:pt x="6" y="0"/>
                    <a:pt x="14" y="0"/>
                  </a:cubicBezTo>
                  <a:cubicBezTo>
                    <a:pt x="19" y="0"/>
                    <a:pt x="22" y="2"/>
                    <a:pt x="25" y="4"/>
                  </a:cubicBezTo>
                  <a:cubicBezTo>
                    <a:pt x="21" y="9"/>
                    <a:pt x="21" y="9"/>
                    <a:pt x="21" y="9"/>
                  </a:cubicBezTo>
                  <a:cubicBezTo>
                    <a:pt x="19" y="7"/>
                    <a:pt x="17" y="6"/>
                    <a:pt x="14" y="6"/>
                  </a:cubicBezTo>
                  <a:cubicBezTo>
                    <a:pt x="10" y="6"/>
                    <a:pt x="6" y="9"/>
                    <a:pt x="6" y="14"/>
                  </a:cubicBezTo>
                  <a:cubicBezTo>
                    <a:pt x="6" y="14"/>
                    <a:pt x="6" y="14"/>
                    <a:pt x="6" y="14"/>
                  </a:cubicBezTo>
                  <a:cubicBezTo>
                    <a:pt x="6" y="19"/>
                    <a:pt x="9" y="22"/>
                    <a:pt x="14" y="22"/>
                  </a:cubicBezTo>
                  <a:cubicBezTo>
                    <a:pt x="17" y="22"/>
                    <a:pt x="19" y="21"/>
                    <a:pt x="21" y="19"/>
                  </a:cubicBezTo>
                  <a:cubicBezTo>
                    <a:pt x="25" y="23"/>
                    <a:pt x="25" y="23"/>
                    <a:pt x="25" y="23"/>
                  </a:cubicBezTo>
                  <a:cubicBezTo>
                    <a:pt x="22" y="26"/>
                    <a:pt x="19" y="28"/>
                    <a:pt x="14"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Freeform 234">
              <a:extLst>
                <a:ext uri="{FF2B5EF4-FFF2-40B4-BE49-F238E27FC236}">
                  <a16:creationId xmlns:a16="http://schemas.microsoft.com/office/drawing/2014/main" id="{59055658-2FD3-41E2-A121-474C6599060C}"/>
                </a:ext>
              </a:extLst>
            </p:cNvPr>
            <p:cNvSpPr>
              <a:spLocks/>
            </p:cNvSpPr>
            <p:nvPr/>
          </p:nvSpPr>
          <p:spPr bwMode="auto">
            <a:xfrm>
              <a:off x="3728277" y="1090374"/>
              <a:ext cx="88223" cy="88223"/>
            </a:xfrm>
            <a:custGeom>
              <a:avLst/>
              <a:gdLst>
                <a:gd name="T0" fmla="*/ 12 w 20"/>
                <a:gd name="T1" fmla="*/ 13 h 20"/>
                <a:gd name="T2" fmla="*/ 12 w 20"/>
                <a:gd name="T3" fmla="*/ 20 h 20"/>
                <a:gd name="T4" fmla="*/ 8 w 20"/>
                <a:gd name="T5" fmla="*/ 20 h 20"/>
                <a:gd name="T6" fmla="*/ 8 w 20"/>
                <a:gd name="T7" fmla="*/ 13 h 20"/>
                <a:gd name="T8" fmla="*/ 0 w 20"/>
                <a:gd name="T9" fmla="*/ 0 h 20"/>
                <a:gd name="T10" fmla="*/ 5 w 20"/>
                <a:gd name="T11" fmla="*/ 0 h 20"/>
                <a:gd name="T12" fmla="*/ 10 w 20"/>
                <a:gd name="T13" fmla="*/ 8 h 20"/>
                <a:gd name="T14" fmla="*/ 15 w 20"/>
                <a:gd name="T15" fmla="*/ 0 h 20"/>
                <a:gd name="T16" fmla="*/ 20 w 20"/>
                <a:gd name="T17" fmla="*/ 0 h 20"/>
                <a:gd name="T18" fmla="*/ 12 w 20"/>
                <a:gd name="T19" fmla="*/ 1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20">
                  <a:moveTo>
                    <a:pt x="12" y="13"/>
                  </a:moveTo>
                  <a:lnTo>
                    <a:pt x="12" y="20"/>
                  </a:lnTo>
                  <a:lnTo>
                    <a:pt x="8" y="20"/>
                  </a:lnTo>
                  <a:lnTo>
                    <a:pt x="8" y="13"/>
                  </a:lnTo>
                  <a:lnTo>
                    <a:pt x="0" y="0"/>
                  </a:lnTo>
                  <a:lnTo>
                    <a:pt x="5" y="0"/>
                  </a:lnTo>
                  <a:lnTo>
                    <a:pt x="10" y="8"/>
                  </a:lnTo>
                  <a:lnTo>
                    <a:pt x="15" y="0"/>
                  </a:lnTo>
                  <a:lnTo>
                    <a:pt x="20" y="0"/>
                  </a:lnTo>
                  <a:lnTo>
                    <a:pt x="12"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35" name="Rectangle 34"/>
          <p:cNvSpPr/>
          <p:nvPr userDrawn="1"/>
        </p:nvSpPr>
        <p:spPr>
          <a:xfrm>
            <a:off x="926012" y="6666684"/>
            <a:ext cx="1952368" cy="182101"/>
          </a:xfrm>
          <a:prstGeom prst="rect">
            <a:avLst/>
          </a:prstGeom>
        </p:spPr>
        <p:txBody>
          <a:bodyPr wrap="square">
            <a:spAutoFit/>
          </a:bodyPr>
          <a:lstStyle/>
          <a:p>
            <a:pPr algn="l">
              <a:lnSpc>
                <a:spcPts val="700"/>
              </a:lnSpc>
            </a:pPr>
            <a:r>
              <a:rPr lang="en-US" sz="650" dirty="0">
                <a:solidFill>
                  <a:schemeClr val="bg1"/>
                </a:solidFill>
              </a:rPr>
              <a:t>** CONFIDENTIAL AND PROPRIETARY NOTICE</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7" name="Rectangle 6"/>
          <p:cNvSpPr/>
          <p:nvPr userDrawn="1"/>
        </p:nvSpPr>
        <p:spPr>
          <a:xfrm>
            <a:off x="98338" y="6008426"/>
            <a:ext cx="8287779" cy="361637"/>
          </a:xfrm>
          <a:prstGeom prst="rect">
            <a:avLst/>
          </a:prstGeom>
        </p:spPr>
        <p:txBody>
          <a:bodyPr wrap="square">
            <a:spAutoFit/>
          </a:bodyPr>
          <a:lstStyle/>
          <a:p>
            <a:pPr>
              <a:lnSpc>
                <a:spcPts val="700"/>
              </a:lnSpc>
            </a:pPr>
            <a:r>
              <a:rPr lang="en-US" sz="700" dirty="0">
                <a:solidFill>
                  <a:schemeClr val="tx1">
                    <a:lumMod val="65000"/>
                    <a:lumOff val="35000"/>
                  </a:schemeClr>
                </a:solidFill>
              </a:rPr>
              <a:t>** CONFIDENTIAL AND PROPRIETARY NOTICE:  This document and the information in it, including but not limited to creative concepts, are strictly private, confidential and proprietary and intended solely for the recipient. Content cannot be reproduced, recreated, or reverse engineered without written consent and no part of this document, its contents or any creative concepts may be disclosed in any manner to a third party or used for any other purpose without the express prior written consent of A.W. </a:t>
            </a:r>
            <a:r>
              <a:rPr lang="en-US" sz="700" dirty="0" err="1">
                <a:solidFill>
                  <a:schemeClr val="tx1">
                    <a:lumMod val="65000"/>
                    <a:lumOff val="35000"/>
                  </a:schemeClr>
                </a:solidFill>
              </a:rPr>
              <a:t>Bravis</a:t>
            </a:r>
            <a:r>
              <a:rPr lang="en-US" sz="700" dirty="0">
                <a:solidFill>
                  <a:schemeClr val="tx1">
                    <a:lumMod val="65000"/>
                    <a:lumOff val="35000"/>
                  </a:schemeClr>
                </a:solidFill>
              </a:rPr>
              <a:t> Agency, LLC. 2016 ALL RIGHTS RESERVED</a:t>
            </a:r>
            <a:endParaRPr lang="en-US" sz="1600" dirty="0">
              <a:solidFill>
                <a:schemeClr val="tx1">
                  <a:lumMod val="65000"/>
                  <a:lumOff val="35000"/>
                </a:schemeClr>
              </a:solidFill>
            </a:endParaRPr>
          </a:p>
        </p:txBody>
      </p:sp>
      <p:sp>
        <p:nvSpPr>
          <p:cNvPr id="9" name="TextBox 8"/>
          <p:cNvSpPr txBox="1"/>
          <p:nvPr userDrawn="1"/>
        </p:nvSpPr>
        <p:spPr>
          <a:xfrm>
            <a:off x="0" y="2988424"/>
            <a:ext cx="9144000" cy="707886"/>
          </a:xfrm>
          <a:prstGeom prst="rect">
            <a:avLst/>
          </a:prstGeom>
          <a:noFill/>
        </p:spPr>
        <p:txBody>
          <a:bodyPr wrap="square" rtlCol="0">
            <a:spAutoFit/>
          </a:bodyPr>
          <a:lstStyle/>
          <a:p>
            <a:pPr algn="ctr"/>
            <a:r>
              <a:rPr lang="en-US" sz="4000" b="1" dirty="0">
                <a:solidFill>
                  <a:srgbClr val="82BC00"/>
                </a:solidFill>
              </a:rPr>
              <a:t>Thank You</a:t>
            </a:r>
          </a:p>
        </p:txBody>
      </p:sp>
      <p:sp>
        <p:nvSpPr>
          <p:cNvPr id="11" name="Freeform 19">
            <a:extLst>
              <a:ext uri="{FF2B5EF4-FFF2-40B4-BE49-F238E27FC236}">
                <a16:creationId xmlns:a16="http://schemas.microsoft.com/office/drawing/2014/main" id="{6AF5E5DD-45D1-40DC-A6CC-5DF4DEFB1590}"/>
              </a:ext>
            </a:extLst>
          </p:cNvPr>
          <p:cNvSpPr>
            <a:spLocks/>
          </p:cNvSpPr>
          <p:nvPr userDrawn="1"/>
        </p:nvSpPr>
        <p:spPr bwMode="auto">
          <a:xfrm>
            <a:off x="-1" y="6391210"/>
            <a:ext cx="8276096" cy="465227"/>
          </a:xfrm>
          <a:custGeom>
            <a:avLst/>
            <a:gdLst>
              <a:gd name="T0" fmla="*/ 4670 w 4784"/>
              <a:gd name="T1" fmla="*/ 265 h 265"/>
              <a:gd name="T2" fmla="*/ 4784 w 4784"/>
              <a:gd name="T3" fmla="*/ 0 h 265"/>
              <a:gd name="T4" fmla="*/ 0 w 4784"/>
              <a:gd name="T5" fmla="*/ 0 h 265"/>
              <a:gd name="T6" fmla="*/ 0 w 4784"/>
              <a:gd name="T7" fmla="*/ 265 h 265"/>
              <a:gd name="T8" fmla="*/ 4670 w 4784"/>
              <a:gd name="T9" fmla="*/ 265 h 265"/>
            </a:gdLst>
            <a:ahLst/>
            <a:cxnLst>
              <a:cxn ang="0">
                <a:pos x="T0" y="T1"/>
              </a:cxn>
              <a:cxn ang="0">
                <a:pos x="T2" y="T3"/>
              </a:cxn>
              <a:cxn ang="0">
                <a:pos x="T4" y="T5"/>
              </a:cxn>
              <a:cxn ang="0">
                <a:pos x="T6" y="T7"/>
              </a:cxn>
              <a:cxn ang="0">
                <a:pos x="T8" y="T9"/>
              </a:cxn>
            </a:cxnLst>
            <a:rect l="0" t="0" r="r" b="b"/>
            <a:pathLst>
              <a:path w="4784" h="265">
                <a:moveTo>
                  <a:pt x="4670" y="265"/>
                </a:moveTo>
                <a:lnTo>
                  <a:pt x="4784" y="0"/>
                </a:lnTo>
                <a:lnTo>
                  <a:pt x="0" y="0"/>
                </a:lnTo>
                <a:lnTo>
                  <a:pt x="0" y="265"/>
                </a:lnTo>
                <a:lnTo>
                  <a:pt x="4670" y="265"/>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Date Placeholder 7"/>
          <p:cNvSpPr>
            <a:spLocks noGrp="1"/>
          </p:cNvSpPr>
          <p:nvPr>
            <p:ph type="dt" sz="half" idx="14"/>
          </p:nvPr>
        </p:nvSpPr>
        <p:spPr>
          <a:xfrm>
            <a:off x="55495" y="6418991"/>
            <a:ext cx="953015" cy="365125"/>
          </a:xfrm>
          <a:noFill/>
        </p:spPr>
        <p:txBody>
          <a:bodyPr/>
          <a:lstStyle>
            <a:lvl1pPr>
              <a:defRPr>
                <a:solidFill>
                  <a:schemeClr val="bg1"/>
                </a:solidFill>
              </a:defRPr>
            </a:lvl1pPr>
          </a:lstStyle>
          <a:p>
            <a:fld id="{8C441928-8DFD-F542-ACFB-A0FB1A873CEC}" type="datetime1">
              <a:rPr lang="en-US" smtClean="0"/>
              <a:t>5/13/2025</a:t>
            </a:fld>
            <a:endParaRPr lang="en-US" dirty="0"/>
          </a:p>
        </p:txBody>
      </p:sp>
      <p:sp>
        <p:nvSpPr>
          <p:cNvPr id="15" name="Footer Placeholder 11"/>
          <p:cNvSpPr>
            <a:spLocks noGrp="1"/>
          </p:cNvSpPr>
          <p:nvPr>
            <p:ph type="ftr" sz="quarter" idx="15"/>
          </p:nvPr>
        </p:nvSpPr>
        <p:spPr>
          <a:xfrm>
            <a:off x="1044486" y="6418992"/>
            <a:ext cx="5520334" cy="365125"/>
          </a:xfrm>
        </p:spPr>
        <p:txBody>
          <a:bodyPr/>
          <a:lstStyle/>
          <a:p>
            <a:r>
              <a:rPr lang="en-US"/>
              <a:t>13478-DiagAm-F26-TWM-WOW Planning – Overview Deck_5.9.25</a:t>
            </a:r>
            <a:endParaRPr lang="en-US" dirty="0"/>
          </a:p>
        </p:txBody>
      </p:sp>
      <p:sp>
        <p:nvSpPr>
          <p:cNvPr id="16" name="Slide Number Placeholder 12"/>
          <p:cNvSpPr>
            <a:spLocks noGrp="1"/>
          </p:cNvSpPr>
          <p:nvPr>
            <p:ph type="sldNum" sz="quarter" idx="16"/>
          </p:nvPr>
        </p:nvSpPr>
        <p:spPr>
          <a:xfrm>
            <a:off x="8453820" y="6418991"/>
            <a:ext cx="602199" cy="365125"/>
          </a:xfrm>
        </p:spPr>
        <p:txBody>
          <a:bodyPr/>
          <a:lstStyle>
            <a:lvl1pPr algn="r">
              <a:defRPr>
                <a:solidFill>
                  <a:schemeClr val="tx1">
                    <a:lumMod val="65000"/>
                    <a:lumOff val="35000"/>
                  </a:schemeClr>
                </a:solidFill>
              </a:defRPr>
            </a:lvl1pPr>
          </a:lstStyle>
          <a:p>
            <a:fld id="{05CA34A9-03AA-D744-A179-4F9E909A1F1F}" type="slidenum">
              <a:rPr lang="en-US" smtClean="0"/>
              <a:pPr/>
              <a:t>‹#›</a:t>
            </a:fld>
            <a:endParaRPr lang="en-US"/>
          </a:p>
        </p:txBody>
      </p:sp>
      <p:grpSp>
        <p:nvGrpSpPr>
          <p:cNvPr id="39" name="Group 38">
            <a:extLst>
              <a:ext uri="{FF2B5EF4-FFF2-40B4-BE49-F238E27FC236}">
                <a16:creationId xmlns:a16="http://schemas.microsoft.com/office/drawing/2014/main" id="{A952541E-825D-45AB-91C1-CE7C44B22C78}"/>
              </a:ext>
            </a:extLst>
          </p:cNvPr>
          <p:cNvGrpSpPr/>
          <p:nvPr userDrawn="1"/>
        </p:nvGrpSpPr>
        <p:grpSpPr>
          <a:xfrm>
            <a:off x="6841793" y="6479710"/>
            <a:ext cx="1081445" cy="284175"/>
            <a:chOff x="2074103" y="389005"/>
            <a:chExt cx="3021628" cy="794004"/>
          </a:xfrm>
          <a:solidFill>
            <a:schemeClr val="bg1"/>
          </a:solidFill>
        </p:grpSpPr>
        <p:sp>
          <p:nvSpPr>
            <p:cNvPr id="40" name="Freeform 215">
              <a:extLst>
                <a:ext uri="{FF2B5EF4-FFF2-40B4-BE49-F238E27FC236}">
                  <a16:creationId xmlns:a16="http://schemas.microsoft.com/office/drawing/2014/main" id="{CB5A6C96-DC71-4A9A-AA15-7F6C9BEF38CB}"/>
                </a:ext>
              </a:extLst>
            </p:cNvPr>
            <p:cNvSpPr>
              <a:spLocks noEditPoints="1"/>
            </p:cNvSpPr>
            <p:nvPr/>
          </p:nvSpPr>
          <p:spPr bwMode="auto">
            <a:xfrm>
              <a:off x="2082925" y="397827"/>
              <a:ext cx="542571" cy="569038"/>
            </a:xfrm>
            <a:custGeom>
              <a:avLst/>
              <a:gdLst>
                <a:gd name="T0" fmla="*/ 0 w 155"/>
                <a:gd name="T1" fmla="*/ 0 h 166"/>
                <a:gd name="T2" fmla="*/ 93 w 155"/>
                <a:gd name="T3" fmla="*/ 0 h 166"/>
                <a:gd name="T4" fmla="*/ 140 w 155"/>
                <a:gd name="T5" fmla="*/ 15 h 166"/>
                <a:gd name="T6" fmla="*/ 150 w 155"/>
                <a:gd name="T7" fmla="*/ 41 h 166"/>
                <a:gd name="T8" fmla="*/ 150 w 155"/>
                <a:gd name="T9" fmla="*/ 41 h 166"/>
                <a:gd name="T10" fmla="*/ 120 w 155"/>
                <a:gd name="T11" fmla="*/ 79 h 166"/>
                <a:gd name="T12" fmla="*/ 155 w 155"/>
                <a:gd name="T13" fmla="*/ 119 h 166"/>
                <a:gd name="T14" fmla="*/ 155 w 155"/>
                <a:gd name="T15" fmla="*/ 120 h 166"/>
                <a:gd name="T16" fmla="*/ 92 w 155"/>
                <a:gd name="T17" fmla="*/ 166 h 166"/>
                <a:gd name="T18" fmla="*/ 0 w 155"/>
                <a:gd name="T19" fmla="*/ 166 h 166"/>
                <a:gd name="T20" fmla="*/ 0 w 155"/>
                <a:gd name="T21" fmla="*/ 0 h 166"/>
                <a:gd name="T22" fmla="*/ 95 w 155"/>
                <a:gd name="T23" fmla="*/ 53 h 166"/>
                <a:gd name="T24" fmla="*/ 78 w 155"/>
                <a:gd name="T25" fmla="*/ 42 h 166"/>
                <a:gd name="T26" fmla="*/ 54 w 155"/>
                <a:gd name="T27" fmla="*/ 42 h 166"/>
                <a:gd name="T28" fmla="*/ 54 w 155"/>
                <a:gd name="T29" fmla="*/ 65 h 166"/>
                <a:gd name="T30" fmla="*/ 78 w 155"/>
                <a:gd name="T31" fmla="*/ 65 h 166"/>
                <a:gd name="T32" fmla="*/ 95 w 155"/>
                <a:gd name="T33" fmla="*/ 54 h 166"/>
                <a:gd name="T34" fmla="*/ 95 w 155"/>
                <a:gd name="T35" fmla="*/ 53 h 166"/>
                <a:gd name="T36" fmla="*/ 82 w 155"/>
                <a:gd name="T37" fmla="*/ 99 h 166"/>
                <a:gd name="T38" fmla="*/ 54 w 155"/>
                <a:gd name="T39" fmla="*/ 99 h 166"/>
                <a:gd name="T40" fmla="*/ 54 w 155"/>
                <a:gd name="T41" fmla="*/ 124 h 166"/>
                <a:gd name="T42" fmla="*/ 81 w 155"/>
                <a:gd name="T43" fmla="*/ 124 h 166"/>
                <a:gd name="T44" fmla="*/ 100 w 155"/>
                <a:gd name="T45" fmla="*/ 112 h 166"/>
                <a:gd name="T46" fmla="*/ 100 w 155"/>
                <a:gd name="T47" fmla="*/ 111 h 166"/>
                <a:gd name="T48" fmla="*/ 82 w 155"/>
                <a:gd name="T49" fmla="*/ 99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5" h="166">
                  <a:moveTo>
                    <a:pt x="0" y="0"/>
                  </a:moveTo>
                  <a:cubicBezTo>
                    <a:pt x="93" y="0"/>
                    <a:pt x="93" y="0"/>
                    <a:pt x="93" y="0"/>
                  </a:cubicBezTo>
                  <a:cubicBezTo>
                    <a:pt x="116" y="0"/>
                    <a:pt x="130" y="5"/>
                    <a:pt x="140" y="15"/>
                  </a:cubicBezTo>
                  <a:cubicBezTo>
                    <a:pt x="146" y="21"/>
                    <a:pt x="150" y="29"/>
                    <a:pt x="150" y="41"/>
                  </a:cubicBezTo>
                  <a:cubicBezTo>
                    <a:pt x="150" y="41"/>
                    <a:pt x="150" y="41"/>
                    <a:pt x="150" y="41"/>
                  </a:cubicBezTo>
                  <a:cubicBezTo>
                    <a:pt x="150" y="61"/>
                    <a:pt x="138" y="73"/>
                    <a:pt x="120" y="79"/>
                  </a:cubicBezTo>
                  <a:cubicBezTo>
                    <a:pt x="142" y="85"/>
                    <a:pt x="155" y="96"/>
                    <a:pt x="155" y="119"/>
                  </a:cubicBezTo>
                  <a:cubicBezTo>
                    <a:pt x="155" y="120"/>
                    <a:pt x="155" y="120"/>
                    <a:pt x="155" y="120"/>
                  </a:cubicBezTo>
                  <a:cubicBezTo>
                    <a:pt x="155" y="146"/>
                    <a:pt x="134" y="166"/>
                    <a:pt x="92" y="166"/>
                  </a:cubicBezTo>
                  <a:cubicBezTo>
                    <a:pt x="0" y="166"/>
                    <a:pt x="0" y="166"/>
                    <a:pt x="0" y="166"/>
                  </a:cubicBezTo>
                  <a:lnTo>
                    <a:pt x="0" y="0"/>
                  </a:lnTo>
                  <a:close/>
                  <a:moveTo>
                    <a:pt x="95" y="53"/>
                  </a:moveTo>
                  <a:cubicBezTo>
                    <a:pt x="95" y="46"/>
                    <a:pt x="90" y="42"/>
                    <a:pt x="78" y="42"/>
                  </a:cubicBezTo>
                  <a:cubicBezTo>
                    <a:pt x="54" y="42"/>
                    <a:pt x="54" y="42"/>
                    <a:pt x="54" y="42"/>
                  </a:cubicBezTo>
                  <a:cubicBezTo>
                    <a:pt x="54" y="65"/>
                    <a:pt x="54" y="65"/>
                    <a:pt x="54" y="65"/>
                  </a:cubicBezTo>
                  <a:cubicBezTo>
                    <a:pt x="78" y="65"/>
                    <a:pt x="78" y="65"/>
                    <a:pt x="78" y="65"/>
                  </a:cubicBezTo>
                  <a:cubicBezTo>
                    <a:pt x="90" y="65"/>
                    <a:pt x="95" y="61"/>
                    <a:pt x="95" y="54"/>
                  </a:cubicBezTo>
                  <a:lnTo>
                    <a:pt x="95" y="53"/>
                  </a:lnTo>
                  <a:close/>
                  <a:moveTo>
                    <a:pt x="82" y="99"/>
                  </a:moveTo>
                  <a:cubicBezTo>
                    <a:pt x="54" y="99"/>
                    <a:pt x="54" y="99"/>
                    <a:pt x="54" y="99"/>
                  </a:cubicBezTo>
                  <a:cubicBezTo>
                    <a:pt x="54" y="124"/>
                    <a:pt x="54" y="124"/>
                    <a:pt x="54" y="124"/>
                  </a:cubicBezTo>
                  <a:cubicBezTo>
                    <a:pt x="81" y="124"/>
                    <a:pt x="81" y="124"/>
                    <a:pt x="81" y="124"/>
                  </a:cubicBezTo>
                  <a:cubicBezTo>
                    <a:pt x="94" y="124"/>
                    <a:pt x="100" y="119"/>
                    <a:pt x="100" y="112"/>
                  </a:cubicBezTo>
                  <a:cubicBezTo>
                    <a:pt x="100" y="111"/>
                    <a:pt x="100" y="111"/>
                    <a:pt x="100" y="111"/>
                  </a:cubicBezTo>
                  <a:cubicBezTo>
                    <a:pt x="100" y="104"/>
                    <a:pt x="94" y="99"/>
                    <a:pt x="82" y="9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216">
              <a:extLst>
                <a:ext uri="{FF2B5EF4-FFF2-40B4-BE49-F238E27FC236}">
                  <a16:creationId xmlns:a16="http://schemas.microsoft.com/office/drawing/2014/main" id="{4235E4FD-5239-43F5-A1D1-3452E03A3456}"/>
                </a:ext>
              </a:extLst>
            </p:cNvPr>
            <p:cNvSpPr>
              <a:spLocks noEditPoints="1"/>
            </p:cNvSpPr>
            <p:nvPr/>
          </p:nvSpPr>
          <p:spPr bwMode="auto">
            <a:xfrm>
              <a:off x="2656373" y="397827"/>
              <a:ext cx="1155717" cy="569038"/>
            </a:xfrm>
            <a:custGeom>
              <a:avLst/>
              <a:gdLst>
                <a:gd name="T0" fmla="*/ 261 w 331"/>
                <a:gd name="T1" fmla="*/ 0 h 166"/>
                <a:gd name="T2" fmla="*/ 207 w 331"/>
                <a:gd name="T3" fmla="*/ 0 h 166"/>
                <a:gd name="T4" fmla="*/ 146 w 331"/>
                <a:gd name="T5" fmla="*/ 143 h 166"/>
                <a:gd name="T6" fmla="*/ 123 w 331"/>
                <a:gd name="T7" fmla="*/ 109 h 166"/>
                <a:gd name="T8" fmla="*/ 155 w 331"/>
                <a:gd name="T9" fmla="*/ 59 h 166"/>
                <a:gd name="T10" fmla="*/ 155 w 331"/>
                <a:gd name="T11" fmla="*/ 58 h 166"/>
                <a:gd name="T12" fmla="*/ 140 w 331"/>
                <a:gd name="T13" fmla="*/ 19 h 166"/>
                <a:gd name="T14" fmla="*/ 81 w 331"/>
                <a:gd name="T15" fmla="*/ 0 h 166"/>
                <a:gd name="T16" fmla="*/ 0 w 331"/>
                <a:gd name="T17" fmla="*/ 0 h 166"/>
                <a:gd name="T18" fmla="*/ 0 w 331"/>
                <a:gd name="T19" fmla="*/ 166 h 166"/>
                <a:gd name="T20" fmla="*/ 55 w 331"/>
                <a:gd name="T21" fmla="*/ 166 h 166"/>
                <a:gd name="T22" fmla="*/ 55 w 331"/>
                <a:gd name="T23" fmla="*/ 118 h 166"/>
                <a:gd name="T24" fmla="*/ 67 w 331"/>
                <a:gd name="T25" fmla="*/ 118 h 166"/>
                <a:gd name="T26" fmla="*/ 98 w 331"/>
                <a:gd name="T27" fmla="*/ 166 h 166"/>
                <a:gd name="T28" fmla="*/ 137 w 331"/>
                <a:gd name="T29" fmla="*/ 166 h 166"/>
                <a:gd name="T30" fmla="*/ 161 w 331"/>
                <a:gd name="T31" fmla="*/ 166 h 166"/>
                <a:gd name="T32" fmla="*/ 196 w 331"/>
                <a:gd name="T33" fmla="*/ 166 h 166"/>
                <a:gd name="T34" fmla="*/ 204 w 331"/>
                <a:gd name="T35" fmla="*/ 143 h 166"/>
                <a:gd name="T36" fmla="*/ 262 w 331"/>
                <a:gd name="T37" fmla="*/ 143 h 166"/>
                <a:gd name="T38" fmla="*/ 271 w 331"/>
                <a:gd name="T39" fmla="*/ 166 h 166"/>
                <a:gd name="T40" fmla="*/ 331 w 331"/>
                <a:gd name="T41" fmla="*/ 166 h 166"/>
                <a:gd name="T42" fmla="*/ 261 w 331"/>
                <a:gd name="T43" fmla="*/ 0 h 166"/>
                <a:gd name="T44" fmla="*/ 100 w 331"/>
                <a:gd name="T45" fmla="*/ 63 h 166"/>
                <a:gd name="T46" fmla="*/ 79 w 331"/>
                <a:gd name="T47" fmla="*/ 79 h 166"/>
                <a:gd name="T48" fmla="*/ 55 w 331"/>
                <a:gd name="T49" fmla="*/ 79 h 166"/>
                <a:gd name="T50" fmla="*/ 55 w 331"/>
                <a:gd name="T51" fmla="*/ 46 h 166"/>
                <a:gd name="T52" fmla="*/ 79 w 331"/>
                <a:gd name="T53" fmla="*/ 46 h 166"/>
                <a:gd name="T54" fmla="*/ 100 w 331"/>
                <a:gd name="T55" fmla="*/ 62 h 166"/>
                <a:gd name="T56" fmla="*/ 100 w 331"/>
                <a:gd name="T57" fmla="*/ 63 h 166"/>
                <a:gd name="T58" fmla="*/ 218 w 331"/>
                <a:gd name="T59" fmla="*/ 104 h 166"/>
                <a:gd name="T60" fmla="*/ 234 w 331"/>
                <a:gd name="T61" fmla="*/ 64 h 166"/>
                <a:gd name="T62" fmla="*/ 249 w 331"/>
                <a:gd name="T63" fmla="*/ 104 h 166"/>
                <a:gd name="T64" fmla="*/ 218 w 331"/>
                <a:gd name="T65" fmla="*/ 104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31" h="166">
                  <a:moveTo>
                    <a:pt x="261" y="0"/>
                  </a:moveTo>
                  <a:cubicBezTo>
                    <a:pt x="207" y="0"/>
                    <a:pt x="207" y="0"/>
                    <a:pt x="207" y="0"/>
                  </a:cubicBezTo>
                  <a:cubicBezTo>
                    <a:pt x="146" y="143"/>
                    <a:pt x="146" y="143"/>
                    <a:pt x="146" y="143"/>
                  </a:cubicBezTo>
                  <a:cubicBezTo>
                    <a:pt x="123" y="109"/>
                    <a:pt x="123" y="109"/>
                    <a:pt x="123" y="109"/>
                  </a:cubicBezTo>
                  <a:cubicBezTo>
                    <a:pt x="143" y="100"/>
                    <a:pt x="155" y="83"/>
                    <a:pt x="155" y="59"/>
                  </a:cubicBezTo>
                  <a:cubicBezTo>
                    <a:pt x="155" y="58"/>
                    <a:pt x="155" y="58"/>
                    <a:pt x="155" y="58"/>
                  </a:cubicBezTo>
                  <a:cubicBezTo>
                    <a:pt x="155" y="41"/>
                    <a:pt x="150" y="29"/>
                    <a:pt x="140" y="19"/>
                  </a:cubicBezTo>
                  <a:cubicBezTo>
                    <a:pt x="129" y="7"/>
                    <a:pt x="110" y="0"/>
                    <a:pt x="81" y="0"/>
                  </a:cubicBezTo>
                  <a:cubicBezTo>
                    <a:pt x="0" y="0"/>
                    <a:pt x="0" y="0"/>
                    <a:pt x="0" y="0"/>
                  </a:cubicBezTo>
                  <a:cubicBezTo>
                    <a:pt x="0" y="166"/>
                    <a:pt x="0" y="166"/>
                    <a:pt x="0" y="166"/>
                  </a:cubicBezTo>
                  <a:cubicBezTo>
                    <a:pt x="55" y="166"/>
                    <a:pt x="55" y="166"/>
                    <a:pt x="55" y="166"/>
                  </a:cubicBezTo>
                  <a:cubicBezTo>
                    <a:pt x="55" y="118"/>
                    <a:pt x="55" y="118"/>
                    <a:pt x="55" y="118"/>
                  </a:cubicBezTo>
                  <a:cubicBezTo>
                    <a:pt x="67" y="118"/>
                    <a:pt x="67" y="118"/>
                    <a:pt x="67" y="118"/>
                  </a:cubicBezTo>
                  <a:cubicBezTo>
                    <a:pt x="98" y="166"/>
                    <a:pt x="98" y="166"/>
                    <a:pt x="98" y="166"/>
                  </a:cubicBezTo>
                  <a:cubicBezTo>
                    <a:pt x="137" y="166"/>
                    <a:pt x="137" y="166"/>
                    <a:pt x="137" y="166"/>
                  </a:cubicBezTo>
                  <a:cubicBezTo>
                    <a:pt x="161" y="166"/>
                    <a:pt x="161" y="166"/>
                    <a:pt x="161" y="166"/>
                  </a:cubicBezTo>
                  <a:cubicBezTo>
                    <a:pt x="196" y="166"/>
                    <a:pt x="196" y="166"/>
                    <a:pt x="196" y="166"/>
                  </a:cubicBezTo>
                  <a:cubicBezTo>
                    <a:pt x="204" y="143"/>
                    <a:pt x="204" y="143"/>
                    <a:pt x="204" y="143"/>
                  </a:cubicBezTo>
                  <a:cubicBezTo>
                    <a:pt x="262" y="143"/>
                    <a:pt x="262" y="143"/>
                    <a:pt x="262" y="143"/>
                  </a:cubicBezTo>
                  <a:cubicBezTo>
                    <a:pt x="271" y="166"/>
                    <a:pt x="271" y="166"/>
                    <a:pt x="271" y="166"/>
                  </a:cubicBezTo>
                  <a:cubicBezTo>
                    <a:pt x="331" y="166"/>
                    <a:pt x="331" y="166"/>
                    <a:pt x="331" y="166"/>
                  </a:cubicBezTo>
                  <a:lnTo>
                    <a:pt x="261" y="0"/>
                  </a:lnTo>
                  <a:close/>
                  <a:moveTo>
                    <a:pt x="100" y="63"/>
                  </a:moveTo>
                  <a:cubicBezTo>
                    <a:pt x="100" y="73"/>
                    <a:pt x="92" y="79"/>
                    <a:pt x="79" y="79"/>
                  </a:cubicBezTo>
                  <a:cubicBezTo>
                    <a:pt x="55" y="79"/>
                    <a:pt x="55" y="79"/>
                    <a:pt x="55" y="79"/>
                  </a:cubicBezTo>
                  <a:cubicBezTo>
                    <a:pt x="55" y="46"/>
                    <a:pt x="55" y="46"/>
                    <a:pt x="55" y="46"/>
                  </a:cubicBezTo>
                  <a:cubicBezTo>
                    <a:pt x="79" y="46"/>
                    <a:pt x="79" y="46"/>
                    <a:pt x="79" y="46"/>
                  </a:cubicBezTo>
                  <a:cubicBezTo>
                    <a:pt x="92" y="46"/>
                    <a:pt x="100" y="51"/>
                    <a:pt x="100" y="62"/>
                  </a:cubicBezTo>
                  <a:lnTo>
                    <a:pt x="100" y="63"/>
                  </a:lnTo>
                  <a:close/>
                  <a:moveTo>
                    <a:pt x="218" y="104"/>
                  </a:moveTo>
                  <a:cubicBezTo>
                    <a:pt x="234" y="64"/>
                    <a:pt x="234" y="64"/>
                    <a:pt x="234" y="64"/>
                  </a:cubicBezTo>
                  <a:cubicBezTo>
                    <a:pt x="249" y="104"/>
                    <a:pt x="249" y="104"/>
                    <a:pt x="249" y="104"/>
                  </a:cubicBezTo>
                  <a:lnTo>
                    <a:pt x="218" y="10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217">
              <a:extLst>
                <a:ext uri="{FF2B5EF4-FFF2-40B4-BE49-F238E27FC236}">
                  <a16:creationId xmlns:a16="http://schemas.microsoft.com/office/drawing/2014/main" id="{45E4293D-BE15-4504-8C38-E1CCC3232AE7}"/>
                </a:ext>
              </a:extLst>
            </p:cNvPr>
            <p:cNvSpPr>
              <a:spLocks/>
            </p:cNvSpPr>
            <p:nvPr/>
          </p:nvSpPr>
          <p:spPr bwMode="auto">
            <a:xfrm>
              <a:off x="3644467" y="397827"/>
              <a:ext cx="661670" cy="785182"/>
            </a:xfrm>
            <a:custGeom>
              <a:avLst/>
              <a:gdLst>
                <a:gd name="T0" fmla="*/ 74 w 150"/>
                <a:gd name="T1" fmla="*/ 178 h 178"/>
                <a:gd name="T2" fmla="*/ 0 w 150"/>
                <a:gd name="T3" fmla="*/ 0 h 178"/>
                <a:gd name="T4" fmla="*/ 50 w 150"/>
                <a:gd name="T5" fmla="*/ 0 h 178"/>
                <a:gd name="T6" fmla="*/ 76 w 150"/>
                <a:gd name="T7" fmla="*/ 73 h 178"/>
                <a:gd name="T8" fmla="*/ 101 w 150"/>
                <a:gd name="T9" fmla="*/ 0 h 178"/>
                <a:gd name="T10" fmla="*/ 150 w 150"/>
                <a:gd name="T11" fmla="*/ 0 h 178"/>
                <a:gd name="T12" fmla="*/ 74 w 150"/>
                <a:gd name="T13" fmla="*/ 178 h 178"/>
              </a:gdLst>
              <a:ahLst/>
              <a:cxnLst>
                <a:cxn ang="0">
                  <a:pos x="T0" y="T1"/>
                </a:cxn>
                <a:cxn ang="0">
                  <a:pos x="T2" y="T3"/>
                </a:cxn>
                <a:cxn ang="0">
                  <a:pos x="T4" y="T5"/>
                </a:cxn>
                <a:cxn ang="0">
                  <a:pos x="T6" y="T7"/>
                </a:cxn>
                <a:cxn ang="0">
                  <a:pos x="T8" y="T9"/>
                </a:cxn>
                <a:cxn ang="0">
                  <a:pos x="T10" y="T11"/>
                </a:cxn>
                <a:cxn ang="0">
                  <a:pos x="T12" y="T13"/>
                </a:cxn>
              </a:cxnLst>
              <a:rect l="0" t="0" r="r" b="b"/>
              <a:pathLst>
                <a:path w="150" h="178">
                  <a:moveTo>
                    <a:pt x="74" y="178"/>
                  </a:moveTo>
                  <a:lnTo>
                    <a:pt x="0" y="0"/>
                  </a:lnTo>
                  <a:lnTo>
                    <a:pt x="50" y="0"/>
                  </a:lnTo>
                  <a:lnTo>
                    <a:pt x="76" y="73"/>
                  </a:lnTo>
                  <a:lnTo>
                    <a:pt x="101" y="0"/>
                  </a:lnTo>
                  <a:lnTo>
                    <a:pt x="150" y="0"/>
                  </a:lnTo>
                  <a:lnTo>
                    <a:pt x="74" y="1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Rectangle 218">
              <a:extLst>
                <a:ext uri="{FF2B5EF4-FFF2-40B4-BE49-F238E27FC236}">
                  <a16:creationId xmlns:a16="http://schemas.microsoft.com/office/drawing/2014/main" id="{9C519DEF-28EE-4FC0-AAFF-7D18F86BCED3}"/>
                </a:ext>
              </a:extLst>
            </p:cNvPr>
            <p:cNvSpPr>
              <a:spLocks noChangeArrowheads="1"/>
            </p:cNvSpPr>
            <p:nvPr/>
          </p:nvSpPr>
          <p:spPr bwMode="auto">
            <a:xfrm>
              <a:off x="4328191" y="397827"/>
              <a:ext cx="198502" cy="5690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219">
              <a:extLst>
                <a:ext uri="{FF2B5EF4-FFF2-40B4-BE49-F238E27FC236}">
                  <a16:creationId xmlns:a16="http://schemas.microsoft.com/office/drawing/2014/main" id="{83B2E741-C21B-4222-A9DC-CFB5DCBA7E3F}"/>
                </a:ext>
              </a:extLst>
            </p:cNvPr>
            <p:cNvSpPr>
              <a:spLocks/>
            </p:cNvSpPr>
            <p:nvPr/>
          </p:nvSpPr>
          <p:spPr bwMode="auto">
            <a:xfrm>
              <a:off x="4544338" y="389005"/>
              <a:ext cx="551393" cy="591092"/>
            </a:xfrm>
            <a:custGeom>
              <a:avLst/>
              <a:gdLst>
                <a:gd name="T0" fmla="*/ 0 w 158"/>
                <a:gd name="T1" fmla="*/ 144 h 172"/>
                <a:gd name="T2" fmla="*/ 30 w 158"/>
                <a:gd name="T3" fmla="*/ 108 h 172"/>
                <a:gd name="T4" fmla="*/ 88 w 158"/>
                <a:gd name="T5" fmla="*/ 128 h 172"/>
                <a:gd name="T6" fmla="*/ 102 w 158"/>
                <a:gd name="T7" fmla="*/ 121 h 172"/>
                <a:gd name="T8" fmla="*/ 102 w 158"/>
                <a:gd name="T9" fmla="*/ 120 h 172"/>
                <a:gd name="T10" fmla="*/ 79 w 158"/>
                <a:gd name="T11" fmla="*/ 109 h 172"/>
                <a:gd name="T12" fmla="*/ 9 w 158"/>
                <a:gd name="T13" fmla="*/ 56 h 172"/>
                <a:gd name="T14" fmla="*/ 9 w 158"/>
                <a:gd name="T15" fmla="*/ 56 h 172"/>
                <a:gd name="T16" fmla="*/ 80 w 158"/>
                <a:gd name="T17" fmla="*/ 0 h 172"/>
                <a:gd name="T18" fmla="*/ 154 w 158"/>
                <a:gd name="T19" fmla="*/ 23 h 172"/>
                <a:gd name="T20" fmla="*/ 127 w 158"/>
                <a:gd name="T21" fmla="*/ 60 h 172"/>
                <a:gd name="T22" fmla="*/ 78 w 158"/>
                <a:gd name="T23" fmla="*/ 44 h 172"/>
                <a:gd name="T24" fmla="*/ 66 w 158"/>
                <a:gd name="T25" fmla="*/ 50 h 172"/>
                <a:gd name="T26" fmla="*/ 66 w 158"/>
                <a:gd name="T27" fmla="*/ 51 h 172"/>
                <a:gd name="T28" fmla="*/ 88 w 158"/>
                <a:gd name="T29" fmla="*/ 62 h 172"/>
                <a:gd name="T30" fmla="*/ 158 w 158"/>
                <a:gd name="T31" fmla="*/ 115 h 172"/>
                <a:gd name="T32" fmla="*/ 158 w 158"/>
                <a:gd name="T33" fmla="*/ 116 h 172"/>
                <a:gd name="T34" fmla="*/ 85 w 158"/>
                <a:gd name="T35" fmla="*/ 172 h 172"/>
                <a:gd name="T36" fmla="*/ 0 w 158"/>
                <a:gd name="T37" fmla="*/ 144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8" h="172">
                  <a:moveTo>
                    <a:pt x="0" y="144"/>
                  </a:moveTo>
                  <a:cubicBezTo>
                    <a:pt x="30" y="108"/>
                    <a:pt x="30" y="108"/>
                    <a:pt x="30" y="108"/>
                  </a:cubicBezTo>
                  <a:cubicBezTo>
                    <a:pt x="48" y="122"/>
                    <a:pt x="68" y="128"/>
                    <a:pt x="88" y="128"/>
                  </a:cubicBezTo>
                  <a:cubicBezTo>
                    <a:pt x="98" y="128"/>
                    <a:pt x="102" y="125"/>
                    <a:pt x="102" y="121"/>
                  </a:cubicBezTo>
                  <a:cubicBezTo>
                    <a:pt x="102" y="120"/>
                    <a:pt x="102" y="120"/>
                    <a:pt x="102" y="120"/>
                  </a:cubicBezTo>
                  <a:cubicBezTo>
                    <a:pt x="102" y="116"/>
                    <a:pt x="97" y="113"/>
                    <a:pt x="79" y="109"/>
                  </a:cubicBezTo>
                  <a:cubicBezTo>
                    <a:pt x="42" y="102"/>
                    <a:pt x="9" y="91"/>
                    <a:pt x="9" y="56"/>
                  </a:cubicBezTo>
                  <a:cubicBezTo>
                    <a:pt x="9" y="56"/>
                    <a:pt x="9" y="56"/>
                    <a:pt x="9" y="56"/>
                  </a:cubicBezTo>
                  <a:cubicBezTo>
                    <a:pt x="9" y="24"/>
                    <a:pt x="34" y="0"/>
                    <a:pt x="80" y="0"/>
                  </a:cubicBezTo>
                  <a:cubicBezTo>
                    <a:pt x="112" y="0"/>
                    <a:pt x="135" y="7"/>
                    <a:pt x="154" y="23"/>
                  </a:cubicBezTo>
                  <a:cubicBezTo>
                    <a:pt x="127" y="60"/>
                    <a:pt x="127" y="60"/>
                    <a:pt x="127" y="60"/>
                  </a:cubicBezTo>
                  <a:cubicBezTo>
                    <a:pt x="112" y="49"/>
                    <a:pt x="93" y="44"/>
                    <a:pt x="78" y="44"/>
                  </a:cubicBezTo>
                  <a:cubicBezTo>
                    <a:pt x="69" y="44"/>
                    <a:pt x="66" y="46"/>
                    <a:pt x="66" y="50"/>
                  </a:cubicBezTo>
                  <a:cubicBezTo>
                    <a:pt x="66" y="51"/>
                    <a:pt x="66" y="51"/>
                    <a:pt x="66" y="51"/>
                  </a:cubicBezTo>
                  <a:cubicBezTo>
                    <a:pt x="66" y="55"/>
                    <a:pt x="70" y="58"/>
                    <a:pt x="88" y="62"/>
                  </a:cubicBezTo>
                  <a:cubicBezTo>
                    <a:pt x="130" y="69"/>
                    <a:pt x="158" y="82"/>
                    <a:pt x="158" y="115"/>
                  </a:cubicBezTo>
                  <a:cubicBezTo>
                    <a:pt x="158" y="116"/>
                    <a:pt x="158" y="116"/>
                    <a:pt x="158" y="116"/>
                  </a:cubicBezTo>
                  <a:cubicBezTo>
                    <a:pt x="158" y="150"/>
                    <a:pt x="130" y="172"/>
                    <a:pt x="85" y="172"/>
                  </a:cubicBezTo>
                  <a:cubicBezTo>
                    <a:pt x="52" y="172"/>
                    <a:pt x="21" y="162"/>
                    <a:pt x="0" y="1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220">
              <a:extLst>
                <a:ext uri="{FF2B5EF4-FFF2-40B4-BE49-F238E27FC236}">
                  <a16:creationId xmlns:a16="http://schemas.microsoft.com/office/drawing/2014/main" id="{1AB04CE0-6DEF-47C8-B69B-ECFDCA662C64}"/>
                </a:ext>
              </a:extLst>
            </p:cNvPr>
            <p:cNvSpPr>
              <a:spLocks/>
            </p:cNvSpPr>
            <p:nvPr/>
          </p:nvSpPr>
          <p:spPr bwMode="auto">
            <a:xfrm>
              <a:off x="2074103" y="1090374"/>
              <a:ext cx="97045" cy="88223"/>
            </a:xfrm>
            <a:custGeom>
              <a:avLst/>
              <a:gdLst>
                <a:gd name="T0" fmla="*/ 17 w 22"/>
                <a:gd name="T1" fmla="*/ 20 h 20"/>
                <a:gd name="T2" fmla="*/ 17 w 22"/>
                <a:gd name="T3" fmla="*/ 7 h 20"/>
                <a:gd name="T4" fmla="*/ 12 w 22"/>
                <a:gd name="T5" fmla="*/ 16 h 20"/>
                <a:gd name="T6" fmla="*/ 12 w 22"/>
                <a:gd name="T7" fmla="*/ 16 h 20"/>
                <a:gd name="T8" fmla="*/ 5 w 22"/>
                <a:gd name="T9" fmla="*/ 7 h 20"/>
                <a:gd name="T10" fmla="*/ 5 w 22"/>
                <a:gd name="T11" fmla="*/ 20 h 20"/>
                <a:gd name="T12" fmla="*/ 0 w 22"/>
                <a:gd name="T13" fmla="*/ 20 h 20"/>
                <a:gd name="T14" fmla="*/ 0 w 22"/>
                <a:gd name="T15" fmla="*/ 0 h 20"/>
                <a:gd name="T16" fmla="*/ 6 w 22"/>
                <a:gd name="T17" fmla="*/ 0 h 20"/>
                <a:gd name="T18" fmla="*/ 12 w 22"/>
                <a:gd name="T19" fmla="*/ 9 h 20"/>
                <a:gd name="T20" fmla="*/ 17 w 22"/>
                <a:gd name="T21" fmla="*/ 0 h 20"/>
                <a:gd name="T22" fmla="*/ 22 w 22"/>
                <a:gd name="T23" fmla="*/ 0 h 20"/>
                <a:gd name="T24" fmla="*/ 22 w 22"/>
                <a:gd name="T25" fmla="*/ 20 h 20"/>
                <a:gd name="T26" fmla="*/ 17 w 22"/>
                <a:gd name="T2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20">
                  <a:moveTo>
                    <a:pt x="17" y="20"/>
                  </a:moveTo>
                  <a:lnTo>
                    <a:pt x="17" y="7"/>
                  </a:lnTo>
                  <a:lnTo>
                    <a:pt x="12" y="16"/>
                  </a:lnTo>
                  <a:lnTo>
                    <a:pt x="12" y="16"/>
                  </a:lnTo>
                  <a:lnTo>
                    <a:pt x="5" y="7"/>
                  </a:lnTo>
                  <a:lnTo>
                    <a:pt x="5" y="20"/>
                  </a:lnTo>
                  <a:lnTo>
                    <a:pt x="0" y="20"/>
                  </a:lnTo>
                  <a:lnTo>
                    <a:pt x="0" y="0"/>
                  </a:lnTo>
                  <a:lnTo>
                    <a:pt x="6" y="0"/>
                  </a:lnTo>
                  <a:lnTo>
                    <a:pt x="12" y="9"/>
                  </a:lnTo>
                  <a:lnTo>
                    <a:pt x="17" y="0"/>
                  </a:lnTo>
                  <a:lnTo>
                    <a:pt x="22" y="0"/>
                  </a:lnTo>
                  <a:lnTo>
                    <a:pt x="22" y="20"/>
                  </a:lnTo>
                  <a:lnTo>
                    <a:pt x="17"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221">
              <a:extLst>
                <a:ext uri="{FF2B5EF4-FFF2-40B4-BE49-F238E27FC236}">
                  <a16:creationId xmlns:a16="http://schemas.microsoft.com/office/drawing/2014/main" id="{240668D6-DAF6-4502-B575-045E16F8843E}"/>
                </a:ext>
              </a:extLst>
            </p:cNvPr>
            <p:cNvSpPr>
              <a:spLocks noEditPoints="1"/>
            </p:cNvSpPr>
            <p:nvPr/>
          </p:nvSpPr>
          <p:spPr bwMode="auto">
            <a:xfrm>
              <a:off x="2206437" y="1090374"/>
              <a:ext cx="97045" cy="88223"/>
            </a:xfrm>
            <a:custGeom>
              <a:avLst/>
              <a:gdLst>
                <a:gd name="T0" fmla="*/ 17 w 22"/>
                <a:gd name="T1" fmla="*/ 20 h 20"/>
                <a:gd name="T2" fmla="*/ 15 w 22"/>
                <a:gd name="T3" fmla="*/ 16 h 20"/>
                <a:gd name="T4" fmla="*/ 6 w 22"/>
                <a:gd name="T5" fmla="*/ 16 h 20"/>
                <a:gd name="T6" fmla="*/ 4 w 22"/>
                <a:gd name="T7" fmla="*/ 20 h 20"/>
                <a:gd name="T8" fmla="*/ 0 w 22"/>
                <a:gd name="T9" fmla="*/ 20 h 20"/>
                <a:gd name="T10" fmla="*/ 9 w 22"/>
                <a:gd name="T11" fmla="*/ 0 h 20"/>
                <a:gd name="T12" fmla="*/ 13 w 22"/>
                <a:gd name="T13" fmla="*/ 0 h 20"/>
                <a:gd name="T14" fmla="*/ 22 w 22"/>
                <a:gd name="T15" fmla="*/ 20 h 20"/>
                <a:gd name="T16" fmla="*/ 17 w 22"/>
                <a:gd name="T17" fmla="*/ 20 h 20"/>
                <a:gd name="T18" fmla="*/ 11 w 22"/>
                <a:gd name="T19" fmla="*/ 6 h 20"/>
                <a:gd name="T20" fmla="*/ 8 w 22"/>
                <a:gd name="T21" fmla="*/ 12 h 20"/>
                <a:gd name="T22" fmla="*/ 13 w 22"/>
                <a:gd name="T23" fmla="*/ 12 h 20"/>
                <a:gd name="T24" fmla="*/ 11 w 22"/>
                <a:gd name="T25" fmla="*/ 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 h="20">
                  <a:moveTo>
                    <a:pt x="17" y="20"/>
                  </a:moveTo>
                  <a:lnTo>
                    <a:pt x="15" y="16"/>
                  </a:lnTo>
                  <a:lnTo>
                    <a:pt x="6" y="16"/>
                  </a:lnTo>
                  <a:lnTo>
                    <a:pt x="4" y="20"/>
                  </a:lnTo>
                  <a:lnTo>
                    <a:pt x="0" y="20"/>
                  </a:lnTo>
                  <a:lnTo>
                    <a:pt x="9" y="0"/>
                  </a:lnTo>
                  <a:lnTo>
                    <a:pt x="13" y="0"/>
                  </a:lnTo>
                  <a:lnTo>
                    <a:pt x="22" y="20"/>
                  </a:lnTo>
                  <a:lnTo>
                    <a:pt x="17" y="20"/>
                  </a:lnTo>
                  <a:close/>
                  <a:moveTo>
                    <a:pt x="11" y="6"/>
                  </a:moveTo>
                  <a:lnTo>
                    <a:pt x="8" y="12"/>
                  </a:lnTo>
                  <a:lnTo>
                    <a:pt x="13" y="12"/>
                  </a:lnTo>
                  <a:lnTo>
                    <a:pt x="11"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Freeform 222">
              <a:extLst>
                <a:ext uri="{FF2B5EF4-FFF2-40B4-BE49-F238E27FC236}">
                  <a16:creationId xmlns:a16="http://schemas.microsoft.com/office/drawing/2014/main" id="{06FDA62F-4725-4B56-9E65-7B9D3D9AC483}"/>
                </a:ext>
              </a:extLst>
            </p:cNvPr>
            <p:cNvSpPr>
              <a:spLocks noEditPoints="1"/>
            </p:cNvSpPr>
            <p:nvPr/>
          </p:nvSpPr>
          <p:spPr bwMode="auto">
            <a:xfrm>
              <a:off x="2334358" y="1090374"/>
              <a:ext cx="83813" cy="88223"/>
            </a:xfrm>
            <a:custGeom>
              <a:avLst/>
              <a:gdLst>
                <a:gd name="T0" fmla="*/ 16 w 23"/>
                <a:gd name="T1" fmla="*/ 26 h 26"/>
                <a:gd name="T2" fmla="*/ 11 w 23"/>
                <a:gd name="T3" fmla="*/ 18 h 26"/>
                <a:gd name="T4" fmla="*/ 6 w 23"/>
                <a:gd name="T5" fmla="*/ 18 h 26"/>
                <a:gd name="T6" fmla="*/ 6 w 23"/>
                <a:gd name="T7" fmla="*/ 26 h 26"/>
                <a:gd name="T8" fmla="*/ 0 w 23"/>
                <a:gd name="T9" fmla="*/ 26 h 26"/>
                <a:gd name="T10" fmla="*/ 0 w 23"/>
                <a:gd name="T11" fmla="*/ 0 h 26"/>
                <a:gd name="T12" fmla="*/ 12 w 23"/>
                <a:gd name="T13" fmla="*/ 0 h 26"/>
                <a:gd name="T14" fmla="*/ 22 w 23"/>
                <a:gd name="T15" fmla="*/ 9 h 26"/>
                <a:gd name="T16" fmla="*/ 22 w 23"/>
                <a:gd name="T17" fmla="*/ 9 h 26"/>
                <a:gd name="T18" fmla="*/ 17 w 23"/>
                <a:gd name="T19" fmla="*/ 17 h 26"/>
                <a:gd name="T20" fmla="*/ 23 w 23"/>
                <a:gd name="T21" fmla="*/ 26 h 26"/>
                <a:gd name="T22" fmla="*/ 16 w 23"/>
                <a:gd name="T23" fmla="*/ 26 h 26"/>
                <a:gd name="T24" fmla="*/ 16 w 23"/>
                <a:gd name="T25" fmla="*/ 9 h 26"/>
                <a:gd name="T26" fmla="*/ 12 w 23"/>
                <a:gd name="T27" fmla="*/ 5 h 26"/>
                <a:gd name="T28" fmla="*/ 6 w 23"/>
                <a:gd name="T29" fmla="*/ 5 h 26"/>
                <a:gd name="T30" fmla="*/ 6 w 23"/>
                <a:gd name="T31" fmla="*/ 13 h 26"/>
                <a:gd name="T32" fmla="*/ 12 w 23"/>
                <a:gd name="T33" fmla="*/ 13 h 26"/>
                <a:gd name="T34" fmla="*/ 16 w 23"/>
                <a:gd name="T35" fmla="*/ 9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 h="26">
                  <a:moveTo>
                    <a:pt x="16" y="26"/>
                  </a:moveTo>
                  <a:cubicBezTo>
                    <a:pt x="11" y="18"/>
                    <a:pt x="11" y="18"/>
                    <a:pt x="11" y="18"/>
                  </a:cubicBezTo>
                  <a:cubicBezTo>
                    <a:pt x="6" y="18"/>
                    <a:pt x="6" y="18"/>
                    <a:pt x="6" y="18"/>
                  </a:cubicBezTo>
                  <a:cubicBezTo>
                    <a:pt x="6" y="26"/>
                    <a:pt x="6" y="26"/>
                    <a:pt x="6" y="26"/>
                  </a:cubicBezTo>
                  <a:cubicBezTo>
                    <a:pt x="0" y="26"/>
                    <a:pt x="0" y="26"/>
                    <a:pt x="0" y="26"/>
                  </a:cubicBezTo>
                  <a:cubicBezTo>
                    <a:pt x="0" y="0"/>
                    <a:pt x="0" y="0"/>
                    <a:pt x="0" y="0"/>
                  </a:cubicBezTo>
                  <a:cubicBezTo>
                    <a:pt x="12" y="0"/>
                    <a:pt x="12" y="0"/>
                    <a:pt x="12" y="0"/>
                  </a:cubicBezTo>
                  <a:cubicBezTo>
                    <a:pt x="19" y="0"/>
                    <a:pt x="22" y="3"/>
                    <a:pt x="22" y="9"/>
                  </a:cubicBezTo>
                  <a:cubicBezTo>
                    <a:pt x="22" y="9"/>
                    <a:pt x="22" y="9"/>
                    <a:pt x="22" y="9"/>
                  </a:cubicBezTo>
                  <a:cubicBezTo>
                    <a:pt x="22" y="13"/>
                    <a:pt x="20" y="16"/>
                    <a:pt x="17" y="17"/>
                  </a:cubicBezTo>
                  <a:cubicBezTo>
                    <a:pt x="23" y="26"/>
                    <a:pt x="23" y="26"/>
                    <a:pt x="23" y="26"/>
                  </a:cubicBezTo>
                  <a:lnTo>
                    <a:pt x="16" y="26"/>
                  </a:lnTo>
                  <a:close/>
                  <a:moveTo>
                    <a:pt x="16" y="9"/>
                  </a:moveTo>
                  <a:cubicBezTo>
                    <a:pt x="16" y="6"/>
                    <a:pt x="15" y="5"/>
                    <a:pt x="12" y="5"/>
                  </a:cubicBezTo>
                  <a:cubicBezTo>
                    <a:pt x="6" y="5"/>
                    <a:pt x="6" y="5"/>
                    <a:pt x="6" y="5"/>
                  </a:cubicBezTo>
                  <a:cubicBezTo>
                    <a:pt x="6" y="13"/>
                    <a:pt x="6" y="13"/>
                    <a:pt x="6" y="13"/>
                  </a:cubicBezTo>
                  <a:cubicBezTo>
                    <a:pt x="12" y="13"/>
                    <a:pt x="12" y="13"/>
                    <a:pt x="12" y="13"/>
                  </a:cubicBezTo>
                  <a:cubicBezTo>
                    <a:pt x="15" y="13"/>
                    <a:pt x="16" y="11"/>
                    <a:pt x="16"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223">
              <a:extLst>
                <a:ext uri="{FF2B5EF4-FFF2-40B4-BE49-F238E27FC236}">
                  <a16:creationId xmlns:a16="http://schemas.microsoft.com/office/drawing/2014/main" id="{E2682B4F-64BF-4E34-9044-A822639FBD96}"/>
                </a:ext>
              </a:extLst>
            </p:cNvPr>
            <p:cNvSpPr>
              <a:spLocks/>
            </p:cNvSpPr>
            <p:nvPr/>
          </p:nvSpPr>
          <p:spPr bwMode="auto">
            <a:xfrm>
              <a:off x="2449048" y="1090374"/>
              <a:ext cx="88223" cy="88223"/>
            </a:xfrm>
            <a:custGeom>
              <a:avLst/>
              <a:gdLst>
                <a:gd name="T0" fmla="*/ 14 w 20"/>
                <a:gd name="T1" fmla="*/ 20 h 20"/>
                <a:gd name="T2" fmla="*/ 8 w 20"/>
                <a:gd name="T3" fmla="*/ 12 h 20"/>
                <a:gd name="T4" fmla="*/ 5 w 20"/>
                <a:gd name="T5" fmla="*/ 14 h 20"/>
                <a:gd name="T6" fmla="*/ 5 w 20"/>
                <a:gd name="T7" fmla="*/ 20 h 20"/>
                <a:gd name="T8" fmla="*/ 0 w 20"/>
                <a:gd name="T9" fmla="*/ 20 h 20"/>
                <a:gd name="T10" fmla="*/ 0 w 20"/>
                <a:gd name="T11" fmla="*/ 0 h 20"/>
                <a:gd name="T12" fmla="*/ 5 w 20"/>
                <a:gd name="T13" fmla="*/ 0 h 20"/>
                <a:gd name="T14" fmla="*/ 5 w 20"/>
                <a:gd name="T15" fmla="*/ 9 h 20"/>
                <a:gd name="T16" fmla="*/ 14 w 20"/>
                <a:gd name="T17" fmla="*/ 0 h 20"/>
                <a:gd name="T18" fmla="*/ 20 w 20"/>
                <a:gd name="T19" fmla="*/ 0 h 20"/>
                <a:gd name="T20" fmla="*/ 11 w 20"/>
                <a:gd name="T21" fmla="*/ 9 h 20"/>
                <a:gd name="T22" fmla="*/ 20 w 20"/>
                <a:gd name="T23" fmla="*/ 20 h 20"/>
                <a:gd name="T24" fmla="*/ 14 w 20"/>
                <a:gd name="T25"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 h="20">
                  <a:moveTo>
                    <a:pt x="14" y="20"/>
                  </a:moveTo>
                  <a:lnTo>
                    <a:pt x="8" y="12"/>
                  </a:lnTo>
                  <a:lnTo>
                    <a:pt x="5" y="14"/>
                  </a:lnTo>
                  <a:lnTo>
                    <a:pt x="5" y="20"/>
                  </a:lnTo>
                  <a:lnTo>
                    <a:pt x="0" y="20"/>
                  </a:lnTo>
                  <a:lnTo>
                    <a:pt x="0" y="0"/>
                  </a:lnTo>
                  <a:lnTo>
                    <a:pt x="5" y="0"/>
                  </a:lnTo>
                  <a:lnTo>
                    <a:pt x="5" y="9"/>
                  </a:lnTo>
                  <a:lnTo>
                    <a:pt x="14" y="0"/>
                  </a:lnTo>
                  <a:lnTo>
                    <a:pt x="20" y="0"/>
                  </a:lnTo>
                  <a:lnTo>
                    <a:pt x="11" y="9"/>
                  </a:lnTo>
                  <a:lnTo>
                    <a:pt x="20" y="20"/>
                  </a:lnTo>
                  <a:lnTo>
                    <a:pt x="14"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224">
              <a:extLst>
                <a:ext uri="{FF2B5EF4-FFF2-40B4-BE49-F238E27FC236}">
                  <a16:creationId xmlns:a16="http://schemas.microsoft.com/office/drawing/2014/main" id="{2C368513-4E66-4274-ACE1-CB889743F1D0}"/>
                </a:ext>
              </a:extLst>
            </p:cNvPr>
            <p:cNvSpPr>
              <a:spLocks/>
            </p:cNvSpPr>
            <p:nvPr/>
          </p:nvSpPr>
          <p:spPr bwMode="auto">
            <a:xfrm>
              <a:off x="2568150" y="1090374"/>
              <a:ext cx="70578" cy="88223"/>
            </a:xfrm>
            <a:custGeom>
              <a:avLst/>
              <a:gdLst>
                <a:gd name="T0" fmla="*/ 0 w 16"/>
                <a:gd name="T1" fmla="*/ 20 h 20"/>
                <a:gd name="T2" fmla="*/ 0 w 16"/>
                <a:gd name="T3" fmla="*/ 0 h 20"/>
                <a:gd name="T4" fmla="*/ 16 w 16"/>
                <a:gd name="T5" fmla="*/ 0 h 20"/>
                <a:gd name="T6" fmla="*/ 16 w 16"/>
                <a:gd name="T7" fmla="*/ 4 h 20"/>
                <a:gd name="T8" fmla="*/ 4 w 16"/>
                <a:gd name="T9" fmla="*/ 4 h 20"/>
                <a:gd name="T10" fmla="*/ 4 w 16"/>
                <a:gd name="T11" fmla="*/ 8 h 20"/>
                <a:gd name="T12" fmla="*/ 15 w 16"/>
                <a:gd name="T13" fmla="*/ 8 h 20"/>
                <a:gd name="T14" fmla="*/ 15 w 16"/>
                <a:gd name="T15" fmla="*/ 13 h 20"/>
                <a:gd name="T16" fmla="*/ 4 w 16"/>
                <a:gd name="T17" fmla="*/ 13 h 20"/>
                <a:gd name="T18" fmla="*/ 4 w 16"/>
                <a:gd name="T19" fmla="*/ 16 h 20"/>
                <a:gd name="T20" fmla="*/ 16 w 16"/>
                <a:gd name="T21" fmla="*/ 16 h 20"/>
                <a:gd name="T22" fmla="*/ 16 w 16"/>
                <a:gd name="T23" fmla="*/ 20 h 20"/>
                <a:gd name="T24" fmla="*/ 0 w 16"/>
                <a:gd name="T25"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20">
                  <a:moveTo>
                    <a:pt x="0" y="20"/>
                  </a:moveTo>
                  <a:lnTo>
                    <a:pt x="0" y="0"/>
                  </a:lnTo>
                  <a:lnTo>
                    <a:pt x="16" y="0"/>
                  </a:lnTo>
                  <a:lnTo>
                    <a:pt x="16" y="4"/>
                  </a:lnTo>
                  <a:lnTo>
                    <a:pt x="4" y="4"/>
                  </a:lnTo>
                  <a:lnTo>
                    <a:pt x="4" y="8"/>
                  </a:lnTo>
                  <a:lnTo>
                    <a:pt x="15" y="8"/>
                  </a:lnTo>
                  <a:lnTo>
                    <a:pt x="15" y="13"/>
                  </a:lnTo>
                  <a:lnTo>
                    <a:pt x="4" y="13"/>
                  </a:lnTo>
                  <a:lnTo>
                    <a:pt x="4" y="16"/>
                  </a:lnTo>
                  <a:lnTo>
                    <a:pt x="16" y="16"/>
                  </a:lnTo>
                  <a:lnTo>
                    <a:pt x="16" y="20"/>
                  </a:lnTo>
                  <a:lnTo>
                    <a:pt x="0"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225">
              <a:extLst>
                <a:ext uri="{FF2B5EF4-FFF2-40B4-BE49-F238E27FC236}">
                  <a16:creationId xmlns:a16="http://schemas.microsoft.com/office/drawing/2014/main" id="{F220F2AE-5E84-4ECA-B274-594BACFA33F8}"/>
                </a:ext>
              </a:extLst>
            </p:cNvPr>
            <p:cNvSpPr>
              <a:spLocks/>
            </p:cNvSpPr>
            <p:nvPr/>
          </p:nvSpPr>
          <p:spPr bwMode="auto">
            <a:xfrm>
              <a:off x="2669605" y="1090374"/>
              <a:ext cx="74991" cy="88223"/>
            </a:xfrm>
            <a:custGeom>
              <a:avLst/>
              <a:gdLst>
                <a:gd name="T0" fmla="*/ 11 w 17"/>
                <a:gd name="T1" fmla="*/ 4 h 20"/>
                <a:gd name="T2" fmla="*/ 11 w 17"/>
                <a:gd name="T3" fmla="*/ 20 h 20"/>
                <a:gd name="T4" fmla="*/ 6 w 17"/>
                <a:gd name="T5" fmla="*/ 20 h 20"/>
                <a:gd name="T6" fmla="*/ 6 w 17"/>
                <a:gd name="T7" fmla="*/ 4 h 20"/>
                <a:gd name="T8" fmla="*/ 0 w 17"/>
                <a:gd name="T9" fmla="*/ 4 h 20"/>
                <a:gd name="T10" fmla="*/ 0 w 17"/>
                <a:gd name="T11" fmla="*/ 0 h 20"/>
                <a:gd name="T12" fmla="*/ 17 w 17"/>
                <a:gd name="T13" fmla="*/ 0 h 20"/>
                <a:gd name="T14" fmla="*/ 17 w 17"/>
                <a:gd name="T15" fmla="*/ 4 h 20"/>
                <a:gd name="T16" fmla="*/ 11 w 17"/>
                <a:gd name="T17" fmla="*/ 4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20">
                  <a:moveTo>
                    <a:pt x="11" y="4"/>
                  </a:moveTo>
                  <a:lnTo>
                    <a:pt x="11" y="20"/>
                  </a:lnTo>
                  <a:lnTo>
                    <a:pt x="6" y="20"/>
                  </a:lnTo>
                  <a:lnTo>
                    <a:pt x="6" y="4"/>
                  </a:lnTo>
                  <a:lnTo>
                    <a:pt x="0" y="4"/>
                  </a:lnTo>
                  <a:lnTo>
                    <a:pt x="0" y="0"/>
                  </a:lnTo>
                  <a:lnTo>
                    <a:pt x="17" y="0"/>
                  </a:lnTo>
                  <a:lnTo>
                    <a:pt x="17" y="4"/>
                  </a:lnTo>
                  <a:lnTo>
                    <a:pt x="11"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Rectangle 226">
              <a:extLst>
                <a:ext uri="{FF2B5EF4-FFF2-40B4-BE49-F238E27FC236}">
                  <a16:creationId xmlns:a16="http://schemas.microsoft.com/office/drawing/2014/main" id="{1A48F07F-2966-4C4F-B826-2F61DEBBD2C2}"/>
                </a:ext>
              </a:extLst>
            </p:cNvPr>
            <p:cNvSpPr>
              <a:spLocks noChangeArrowheads="1"/>
            </p:cNvSpPr>
            <p:nvPr/>
          </p:nvSpPr>
          <p:spPr bwMode="auto">
            <a:xfrm>
              <a:off x="2779884" y="1090374"/>
              <a:ext cx="22057" cy="8822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227">
              <a:extLst>
                <a:ext uri="{FF2B5EF4-FFF2-40B4-BE49-F238E27FC236}">
                  <a16:creationId xmlns:a16="http://schemas.microsoft.com/office/drawing/2014/main" id="{4C5280E6-5A71-4FF5-BBF0-F97DB67D40CD}"/>
                </a:ext>
              </a:extLst>
            </p:cNvPr>
            <p:cNvSpPr>
              <a:spLocks/>
            </p:cNvSpPr>
            <p:nvPr/>
          </p:nvSpPr>
          <p:spPr bwMode="auto">
            <a:xfrm>
              <a:off x="2841640" y="1090374"/>
              <a:ext cx="83813" cy="88223"/>
            </a:xfrm>
            <a:custGeom>
              <a:avLst/>
              <a:gdLst>
                <a:gd name="T0" fmla="*/ 15 w 19"/>
                <a:gd name="T1" fmla="*/ 20 h 20"/>
                <a:gd name="T2" fmla="*/ 5 w 19"/>
                <a:gd name="T3" fmla="*/ 7 h 20"/>
                <a:gd name="T4" fmla="*/ 5 w 19"/>
                <a:gd name="T5" fmla="*/ 20 h 20"/>
                <a:gd name="T6" fmla="*/ 0 w 19"/>
                <a:gd name="T7" fmla="*/ 20 h 20"/>
                <a:gd name="T8" fmla="*/ 0 w 19"/>
                <a:gd name="T9" fmla="*/ 0 h 20"/>
                <a:gd name="T10" fmla="*/ 5 w 19"/>
                <a:gd name="T11" fmla="*/ 0 h 20"/>
                <a:gd name="T12" fmla="*/ 15 w 19"/>
                <a:gd name="T13" fmla="*/ 13 h 20"/>
                <a:gd name="T14" fmla="*/ 15 w 19"/>
                <a:gd name="T15" fmla="*/ 0 h 20"/>
                <a:gd name="T16" fmla="*/ 19 w 19"/>
                <a:gd name="T17" fmla="*/ 0 h 20"/>
                <a:gd name="T18" fmla="*/ 19 w 19"/>
                <a:gd name="T19" fmla="*/ 20 h 20"/>
                <a:gd name="T20" fmla="*/ 15 w 19"/>
                <a:gd name="T21"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20">
                  <a:moveTo>
                    <a:pt x="15" y="20"/>
                  </a:moveTo>
                  <a:lnTo>
                    <a:pt x="5" y="7"/>
                  </a:lnTo>
                  <a:lnTo>
                    <a:pt x="5" y="20"/>
                  </a:lnTo>
                  <a:lnTo>
                    <a:pt x="0" y="20"/>
                  </a:lnTo>
                  <a:lnTo>
                    <a:pt x="0" y="0"/>
                  </a:lnTo>
                  <a:lnTo>
                    <a:pt x="5" y="0"/>
                  </a:lnTo>
                  <a:lnTo>
                    <a:pt x="15" y="13"/>
                  </a:lnTo>
                  <a:lnTo>
                    <a:pt x="15" y="0"/>
                  </a:lnTo>
                  <a:lnTo>
                    <a:pt x="19" y="0"/>
                  </a:lnTo>
                  <a:lnTo>
                    <a:pt x="19" y="20"/>
                  </a:lnTo>
                  <a:lnTo>
                    <a:pt x="15"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228">
              <a:extLst>
                <a:ext uri="{FF2B5EF4-FFF2-40B4-BE49-F238E27FC236}">
                  <a16:creationId xmlns:a16="http://schemas.microsoft.com/office/drawing/2014/main" id="{0F115680-A5F1-472E-B1BD-09064B8E2E06}"/>
                </a:ext>
              </a:extLst>
            </p:cNvPr>
            <p:cNvSpPr>
              <a:spLocks/>
            </p:cNvSpPr>
            <p:nvPr/>
          </p:nvSpPr>
          <p:spPr bwMode="auto">
            <a:xfrm>
              <a:off x="2960740" y="1085964"/>
              <a:ext cx="92635" cy="97045"/>
            </a:xfrm>
            <a:custGeom>
              <a:avLst/>
              <a:gdLst>
                <a:gd name="T0" fmla="*/ 14 w 26"/>
                <a:gd name="T1" fmla="*/ 28 h 28"/>
                <a:gd name="T2" fmla="*/ 0 w 26"/>
                <a:gd name="T3" fmla="*/ 14 h 28"/>
                <a:gd name="T4" fmla="*/ 0 w 26"/>
                <a:gd name="T5" fmla="*/ 14 h 28"/>
                <a:gd name="T6" fmla="*/ 14 w 26"/>
                <a:gd name="T7" fmla="*/ 0 h 28"/>
                <a:gd name="T8" fmla="*/ 25 w 26"/>
                <a:gd name="T9" fmla="*/ 4 h 28"/>
                <a:gd name="T10" fmla="*/ 21 w 26"/>
                <a:gd name="T11" fmla="*/ 8 h 28"/>
                <a:gd name="T12" fmla="*/ 14 w 26"/>
                <a:gd name="T13" fmla="*/ 6 h 28"/>
                <a:gd name="T14" fmla="*/ 7 w 26"/>
                <a:gd name="T15" fmla="*/ 14 h 28"/>
                <a:gd name="T16" fmla="*/ 7 w 26"/>
                <a:gd name="T17" fmla="*/ 14 h 28"/>
                <a:gd name="T18" fmla="*/ 15 w 26"/>
                <a:gd name="T19" fmla="*/ 22 h 28"/>
                <a:gd name="T20" fmla="*/ 20 w 26"/>
                <a:gd name="T21" fmla="*/ 21 h 28"/>
                <a:gd name="T22" fmla="*/ 20 w 26"/>
                <a:gd name="T23" fmla="*/ 17 h 28"/>
                <a:gd name="T24" fmla="*/ 14 w 26"/>
                <a:gd name="T25" fmla="*/ 17 h 28"/>
                <a:gd name="T26" fmla="*/ 14 w 26"/>
                <a:gd name="T27" fmla="*/ 12 h 28"/>
                <a:gd name="T28" fmla="*/ 26 w 26"/>
                <a:gd name="T29" fmla="*/ 12 h 28"/>
                <a:gd name="T30" fmla="*/ 26 w 26"/>
                <a:gd name="T31" fmla="*/ 24 h 28"/>
                <a:gd name="T32" fmla="*/ 14 w 26"/>
                <a:gd name="T33"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 h="28">
                  <a:moveTo>
                    <a:pt x="14" y="28"/>
                  </a:moveTo>
                  <a:cubicBezTo>
                    <a:pt x="6" y="28"/>
                    <a:pt x="0" y="22"/>
                    <a:pt x="0" y="14"/>
                  </a:cubicBezTo>
                  <a:cubicBezTo>
                    <a:pt x="0" y="14"/>
                    <a:pt x="0" y="14"/>
                    <a:pt x="0" y="14"/>
                  </a:cubicBezTo>
                  <a:cubicBezTo>
                    <a:pt x="0" y="6"/>
                    <a:pt x="6" y="0"/>
                    <a:pt x="14" y="0"/>
                  </a:cubicBezTo>
                  <a:cubicBezTo>
                    <a:pt x="19" y="0"/>
                    <a:pt x="22" y="2"/>
                    <a:pt x="25" y="4"/>
                  </a:cubicBezTo>
                  <a:cubicBezTo>
                    <a:pt x="21" y="8"/>
                    <a:pt x="21" y="8"/>
                    <a:pt x="21" y="8"/>
                  </a:cubicBezTo>
                  <a:cubicBezTo>
                    <a:pt x="19" y="7"/>
                    <a:pt x="17" y="6"/>
                    <a:pt x="14" y="6"/>
                  </a:cubicBezTo>
                  <a:cubicBezTo>
                    <a:pt x="10" y="6"/>
                    <a:pt x="7" y="9"/>
                    <a:pt x="7" y="14"/>
                  </a:cubicBezTo>
                  <a:cubicBezTo>
                    <a:pt x="7" y="14"/>
                    <a:pt x="7" y="14"/>
                    <a:pt x="7" y="14"/>
                  </a:cubicBezTo>
                  <a:cubicBezTo>
                    <a:pt x="7" y="19"/>
                    <a:pt x="10" y="22"/>
                    <a:pt x="15" y="22"/>
                  </a:cubicBezTo>
                  <a:cubicBezTo>
                    <a:pt x="17" y="22"/>
                    <a:pt x="19" y="22"/>
                    <a:pt x="20" y="21"/>
                  </a:cubicBezTo>
                  <a:cubicBezTo>
                    <a:pt x="20" y="17"/>
                    <a:pt x="20" y="17"/>
                    <a:pt x="20" y="17"/>
                  </a:cubicBezTo>
                  <a:cubicBezTo>
                    <a:pt x="14" y="17"/>
                    <a:pt x="14" y="17"/>
                    <a:pt x="14" y="17"/>
                  </a:cubicBezTo>
                  <a:cubicBezTo>
                    <a:pt x="14" y="12"/>
                    <a:pt x="14" y="12"/>
                    <a:pt x="14" y="12"/>
                  </a:cubicBezTo>
                  <a:cubicBezTo>
                    <a:pt x="26" y="12"/>
                    <a:pt x="26" y="12"/>
                    <a:pt x="26" y="12"/>
                  </a:cubicBezTo>
                  <a:cubicBezTo>
                    <a:pt x="26" y="24"/>
                    <a:pt x="26" y="24"/>
                    <a:pt x="26" y="24"/>
                  </a:cubicBezTo>
                  <a:cubicBezTo>
                    <a:pt x="23" y="26"/>
                    <a:pt x="19" y="28"/>
                    <a:pt x="14"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Freeform 229">
              <a:extLst>
                <a:ext uri="{FF2B5EF4-FFF2-40B4-BE49-F238E27FC236}">
                  <a16:creationId xmlns:a16="http://schemas.microsoft.com/office/drawing/2014/main" id="{39DECE6D-B5BA-4972-AD9C-0B8199418D6F}"/>
                </a:ext>
              </a:extLst>
            </p:cNvPr>
            <p:cNvSpPr>
              <a:spLocks noEditPoints="1"/>
            </p:cNvSpPr>
            <p:nvPr/>
          </p:nvSpPr>
          <p:spPr bwMode="auto">
            <a:xfrm>
              <a:off x="3141597" y="1090374"/>
              <a:ext cx="97045" cy="88223"/>
            </a:xfrm>
            <a:custGeom>
              <a:avLst/>
              <a:gdLst>
                <a:gd name="T0" fmla="*/ 17 w 22"/>
                <a:gd name="T1" fmla="*/ 20 h 20"/>
                <a:gd name="T2" fmla="*/ 16 w 22"/>
                <a:gd name="T3" fmla="*/ 16 h 20"/>
                <a:gd name="T4" fmla="*/ 7 w 22"/>
                <a:gd name="T5" fmla="*/ 16 h 20"/>
                <a:gd name="T6" fmla="*/ 5 w 22"/>
                <a:gd name="T7" fmla="*/ 20 h 20"/>
                <a:gd name="T8" fmla="*/ 0 w 22"/>
                <a:gd name="T9" fmla="*/ 20 h 20"/>
                <a:gd name="T10" fmla="*/ 9 w 22"/>
                <a:gd name="T11" fmla="*/ 0 h 20"/>
                <a:gd name="T12" fmla="*/ 13 w 22"/>
                <a:gd name="T13" fmla="*/ 0 h 20"/>
                <a:gd name="T14" fmla="*/ 22 w 22"/>
                <a:gd name="T15" fmla="*/ 20 h 20"/>
                <a:gd name="T16" fmla="*/ 17 w 22"/>
                <a:gd name="T17" fmla="*/ 20 h 20"/>
                <a:gd name="T18" fmla="*/ 11 w 22"/>
                <a:gd name="T19" fmla="*/ 6 h 20"/>
                <a:gd name="T20" fmla="*/ 9 w 22"/>
                <a:gd name="T21" fmla="*/ 12 h 20"/>
                <a:gd name="T22" fmla="*/ 14 w 22"/>
                <a:gd name="T23" fmla="*/ 12 h 20"/>
                <a:gd name="T24" fmla="*/ 11 w 22"/>
                <a:gd name="T25" fmla="*/ 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 h="20">
                  <a:moveTo>
                    <a:pt x="17" y="20"/>
                  </a:moveTo>
                  <a:lnTo>
                    <a:pt x="16" y="16"/>
                  </a:lnTo>
                  <a:lnTo>
                    <a:pt x="7" y="16"/>
                  </a:lnTo>
                  <a:lnTo>
                    <a:pt x="5" y="20"/>
                  </a:lnTo>
                  <a:lnTo>
                    <a:pt x="0" y="20"/>
                  </a:lnTo>
                  <a:lnTo>
                    <a:pt x="9" y="0"/>
                  </a:lnTo>
                  <a:lnTo>
                    <a:pt x="13" y="0"/>
                  </a:lnTo>
                  <a:lnTo>
                    <a:pt x="22" y="20"/>
                  </a:lnTo>
                  <a:lnTo>
                    <a:pt x="17" y="20"/>
                  </a:lnTo>
                  <a:close/>
                  <a:moveTo>
                    <a:pt x="11" y="6"/>
                  </a:moveTo>
                  <a:lnTo>
                    <a:pt x="9" y="12"/>
                  </a:lnTo>
                  <a:lnTo>
                    <a:pt x="14" y="12"/>
                  </a:lnTo>
                  <a:lnTo>
                    <a:pt x="11"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Freeform 230">
              <a:extLst>
                <a:ext uri="{FF2B5EF4-FFF2-40B4-BE49-F238E27FC236}">
                  <a16:creationId xmlns:a16="http://schemas.microsoft.com/office/drawing/2014/main" id="{59C0AECC-EF72-434B-8563-ED471E768401}"/>
                </a:ext>
              </a:extLst>
            </p:cNvPr>
            <p:cNvSpPr>
              <a:spLocks/>
            </p:cNvSpPr>
            <p:nvPr/>
          </p:nvSpPr>
          <p:spPr bwMode="auto">
            <a:xfrm>
              <a:off x="3260697" y="1085964"/>
              <a:ext cx="88223" cy="97045"/>
            </a:xfrm>
            <a:custGeom>
              <a:avLst/>
              <a:gdLst>
                <a:gd name="T0" fmla="*/ 14 w 25"/>
                <a:gd name="T1" fmla="*/ 28 h 28"/>
                <a:gd name="T2" fmla="*/ 0 w 25"/>
                <a:gd name="T3" fmla="*/ 14 h 28"/>
                <a:gd name="T4" fmla="*/ 0 w 25"/>
                <a:gd name="T5" fmla="*/ 14 h 28"/>
                <a:gd name="T6" fmla="*/ 14 w 25"/>
                <a:gd name="T7" fmla="*/ 0 h 28"/>
                <a:gd name="T8" fmla="*/ 24 w 25"/>
                <a:gd name="T9" fmla="*/ 4 h 28"/>
                <a:gd name="T10" fmla="*/ 20 w 25"/>
                <a:gd name="T11" fmla="*/ 8 h 28"/>
                <a:gd name="T12" fmla="*/ 14 w 25"/>
                <a:gd name="T13" fmla="*/ 6 h 28"/>
                <a:gd name="T14" fmla="*/ 6 w 25"/>
                <a:gd name="T15" fmla="*/ 14 h 28"/>
                <a:gd name="T16" fmla="*/ 6 w 25"/>
                <a:gd name="T17" fmla="*/ 14 h 28"/>
                <a:gd name="T18" fmla="*/ 14 w 25"/>
                <a:gd name="T19" fmla="*/ 22 h 28"/>
                <a:gd name="T20" fmla="*/ 19 w 25"/>
                <a:gd name="T21" fmla="*/ 21 h 28"/>
                <a:gd name="T22" fmla="*/ 19 w 25"/>
                <a:gd name="T23" fmla="*/ 17 h 28"/>
                <a:gd name="T24" fmla="*/ 14 w 25"/>
                <a:gd name="T25" fmla="*/ 17 h 28"/>
                <a:gd name="T26" fmla="*/ 14 w 25"/>
                <a:gd name="T27" fmla="*/ 12 h 28"/>
                <a:gd name="T28" fmla="*/ 25 w 25"/>
                <a:gd name="T29" fmla="*/ 12 h 28"/>
                <a:gd name="T30" fmla="*/ 25 w 25"/>
                <a:gd name="T31" fmla="*/ 24 h 28"/>
                <a:gd name="T32" fmla="*/ 14 w 25"/>
                <a:gd name="T33"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 h="28">
                  <a:moveTo>
                    <a:pt x="14" y="28"/>
                  </a:moveTo>
                  <a:cubicBezTo>
                    <a:pt x="5" y="28"/>
                    <a:pt x="0" y="22"/>
                    <a:pt x="0" y="14"/>
                  </a:cubicBezTo>
                  <a:cubicBezTo>
                    <a:pt x="0" y="14"/>
                    <a:pt x="0" y="14"/>
                    <a:pt x="0" y="14"/>
                  </a:cubicBezTo>
                  <a:cubicBezTo>
                    <a:pt x="0" y="6"/>
                    <a:pt x="6" y="0"/>
                    <a:pt x="14" y="0"/>
                  </a:cubicBezTo>
                  <a:cubicBezTo>
                    <a:pt x="18" y="0"/>
                    <a:pt x="21" y="2"/>
                    <a:pt x="24" y="4"/>
                  </a:cubicBezTo>
                  <a:cubicBezTo>
                    <a:pt x="20" y="8"/>
                    <a:pt x="20" y="8"/>
                    <a:pt x="20" y="8"/>
                  </a:cubicBezTo>
                  <a:cubicBezTo>
                    <a:pt x="18" y="7"/>
                    <a:pt x="17" y="6"/>
                    <a:pt x="14" y="6"/>
                  </a:cubicBezTo>
                  <a:cubicBezTo>
                    <a:pt x="9" y="6"/>
                    <a:pt x="6" y="9"/>
                    <a:pt x="6" y="14"/>
                  </a:cubicBezTo>
                  <a:cubicBezTo>
                    <a:pt x="6" y="14"/>
                    <a:pt x="6" y="14"/>
                    <a:pt x="6" y="14"/>
                  </a:cubicBezTo>
                  <a:cubicBezTo>
                    <a:pt x="6" y="19"/>
                    <a:pt x="9" y="22"/>
                    <a:pt x="14" y="22"/>
                  </a:cubicBezTo>
                  <a:cubicBezTo>
                    <a:pt x="16" y="22"/>
                    <a:pt x="18" y="22"/>
                    <a:pt x="19" y="21"/>
                  </a:cubicBezTo>
                  <a:cubicBezTo>
                    <a:pt x="19" y="17"/>
                    <a:pt x="19" y="17"/>
                    <a:pt x="19" y="17"/>
                  </a:cubicBezTo>
                  <a:cubicBezTo>
                    <a:pt x="14" y="17"/>
                    <a:pt x="14" y="17"/>
                    <a:pt x="14" y="17"/>
                  </a:cubicBezTo>
                  <a:cubicBezTo>
                    <a:pt x="14" y="12"/>
                    <a:pt x="14" y="12"/>
                    <a:pt x="14" y="12"/>
                  </a:cubicBezTo>
                  <a:cubicBezTo>
                    <a:pt x="25" y="12"/>
                    <a:pt x="25" y="12"/>
                    <a:pt x="25" y="12"/>
                  </a:cubicBezTo>
                  <a:cubicBezTo>
                    <a:pt x="25" y="24"/>
                    <a:pt x="25" y="24"/>
                    <a:pt x="25" y="24"/>
                  </a:cubicBezTo>
                  <a:cubicBezTo>
                    <a:pt x="22" y="26"/>
                    <a:pt x="19" y="28"/>
                    <a:pt x="14"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Freeform 231">
              <a:extLst>
                <a:ext uri="{FF2B5EF4-FFF2-40B4-BE49-F238E27FC236}">
                  <a16:creationId xmlns:a16="http://schemas.microsoft.com/office/drawing/2014/main" id="{DBD765F6-BD64-49E0-B285-A2D35B17F2D3}"/>
                </a:ext>
              </a:extLst>
            </p:cNvPr>
            <p:cNvSpPr>
              <a:spLocks/>
            </p:cNvSpPr>
            <p:nvPr/>
          </p:nvSpPr>
          <p:spPr bwMode="auto">
            <a:xfrm>
              <a:off x="3388621" y="1090374"/>
              <a:ext cx="66168" cy="88223"/>
            </a:xfrm>
            <a:custGeom>
              <a:avLst/>
              <a:gdLst>
                <a:gd name="T0" fmla="*/ 0 w 15"/>
                <a:gd name="T1" fmla="*/ 20 h 20"/>
                <a:gd name="T2" fmla="*/ 0 w 15"/>
                <a:gd name="T3" fmla="*/ 0 h 20"/>
                <a:gd name="T4" fmla="*/ 15 w 15"/>
                <a:gd name="T5" fmla="*/ 0 h 20"/>
                <a:gd name="T6" fmla="*/ 15 w 15"/>
                <a:gd name="T7" fmla="*/ 4 h 20"/>
                <a:gd name="T8" fmla="*/ 4 w 15"/>
                <a:gd name="T9" fmla="*/ 4 h 20"/>
                <a:gd name="T10" fmla="*/ 4 w 15"/>
                <a:gd name="T11" fmla="*/ 8 h 20"/>
                <a:gd name="T12" fmla="*/ 14 w 15"/>
                <a:gd name="T13" fmla="*/ 8 h 20"/>
                <a:gd name="T14" fmla="*/ 14 w 15"/>
                <a:gd name="T15" fmla="*/ 13 h 20"/>
                <a:gd name="T16" fmla="*/ 4 w 15"/>
                <a:gd name="T17" fmla="*/ 13 h 20"/>
                <a:gd name="T18" fmla="*/ 4 w 15"/>
                <a:gd name="T19" fmla="*/ 16 h 20"/>
                <a:gd name="T20" fmla="*/ 15 w 15"/>
                <a:gd name="T21" fmla="*/ 16 h 20"/>
                <a:gd name="T22" fmla="*/ 15 w 15"/>
                <a:gd name="T23" fmla="*/ 20 h 20"/>
                <a:gd name="T24" fmla="*/ 0 w 15"/>
                <a:gd name="T25"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 h="20">
                  <a:moveTo>
                    <a:pt x="0" y="20"/>
                  </a:moveTo>
                  <a:lnTo>
                    <a:pt x="0" y="0"/>
                  </a:lnTo>
                  <a:lnTo>
                    <a:pt x="15" y="0"/>
                  </a:lnTo>
                  <a:lnTo>
                    <a:pt x="15" y="4"/>
                  </a:lnTo>
                  <a:lnTo>
                    <a:pt x="4" y="4"/>
                  </a:lnTo>
                  <a:lnTo>
                    <a:pt x="4" y="8"/>
                  </a:lnTo>
                  <a:lnTo>
                    <a:pt x="14" y="8"/>
                  </a:lnTo>
                  <a:lnTo>
                    <a:pt x="14" y="13"/>
                  </a:lnTo>
                  <a:lnTo>
                    <a:pt x="4" y="13"/>
                  </a:lnTo>
                  <a:lnTo>
                    <a:pt x="4" y="16"/>
                  </a:lnTo>
                  <a:lnTo>
                    <a:pt x="15" y="16"/>
                  </a:lnTo>
                  <a:lnTo>
                    <a:pt x="15" y="20"/>
                  </a:lnTo>
                  <a:lnTo>
                    <a:pt x="0"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Freeform 232">
              <a:extLst>
                <a:ext uri="{FF2B5EF4-FFF2-40B4-BE49-F238E27FC236}">
                  <a16:creationId xmlns:a16="http://schemas.microsoft.com/office/drawing/2014/main" id="{62C67E85-58FD-4761-B319-284B87F9DBEB}"/>
                </a:ext>
              </a:extLst>
            </p:cNvPr>
            <p:cNvSpPr>
              <a:spLocks/>
            </p:cNvSpPr>
            <p:nvPr/>
          </p:nvSpPr>
          <p:spPr bwMode="auto">
            <a:xfrm>
              <a:off x="3494488" y="1090374"/>
              <a:ext cx="83813" cy="88223"/>
            </a:xfrm>
            <a:custGeom>
              <a:avLst/>
              <a:gdLst>
                <a:gd name="T0" fmla="*/ 15 w 19"/>
                <a:gd name="T1" fmla="*/ 20 h 20"/>
                <a:gd name="T2" fmla="*/ 5 w 19"/>
                <a:gd name="T3" fmla="*/ 7 h 20"/>
                <a:gd name="T4" fmla="*/ 5 w 19"/>
                <a:gd name="T5" fmla="*/ 20 h 20"/>
                <a:gd name="T6" fmla="*/ 0 w 19"/>
                <a:gd name="T7" fmla="*/ 20 h 20"/>
                <a:gd name="T8" fmla="*/ 0 w 19"/>
                <a:gd name="T9" fmla="*/ 0 h 20"/>
                <a:gd name="T10" fmla="*/ 4 w 19"/>
                <a:gd name="T11" fmla="*/ 0 h 20"/>
                <a:gd name="T12" fmla="*/ 14 w 19"/>
                <a:gd name="T13" fmla="*/ 13 h 20"/>
                <a:gd name="T14" fmla="*/ 14 w 19"/>
                <a:gd name="T15" fmla="*/ 0 h 20"/>
                <a:gd name="T16" fmla="*/ 19 w 19"/>
                <a:gd name="T17" fmla="*/ 0 h 20"/>
                <a:gd name="T18" fmla="*/ 19 w 19"/>
                <a:gd name="T19" fmla="*/ 20 h 20"/>
                <a:gd name="T20" fmla="*/ 15 w 19"/>
                <a:gd name="T21"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20">
                  <a:moveTo>
                    <a:pt x="15" y="20"/>
                  </a:moveTo>
                  <a:lnTo>
                    <a:pt x="5" y="7"/>
                  </a:lnTo>
                  <a:lnTo>
                    <a:pt x="5" y="20"/>
                  </a:lnTo>
                  <a:lnTo>
                    <a:pt x="0" y="20"/>
                  </a:lnTo>
                  <a:lnTo>
                    <a:pt x="0" y="0"/>
                  </a:lnTo>
                  <a:lnTo>
                    <a:pt x="4" y="0"/>
                  </a:lnTo>
                  <a:lnTo>
                    <a:pt x="14" y="13"/>
                  </a:lnTo>
                  <a:lnTo>
                    <a:pt x="14" y="0"/>
                  </a:lnTo>
                  <a:lnTo>
                    <a:pt x="19" y="0"/>
                  </a:lnTo>
                  <a:lnTo>
                    <a:pt x="19" y="20"/>
                  </a:lnTo>
                  <a:lnTo>
                    <a:pt x="15"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Freeform 233">
              <a:extLst>
                <a:ext uri="{FF2B5EF4-FFF2-40B4-BE49-F238E27FC236}">
                  <a16:creationId xmlns:a16="http://schemas.microsoft.com/office/drawing/2014/main" id="{90BCD638-4D73-4E0D-90AE-0D85AE6DA2A7}"/>
                </a:ext>
              </a:extLst>
            </p:cNvPr>
            <p:cNvSpPr>
              <a:spLocks/>
            </p:cNvSpPr>
            <p:nvPr/>
          </p:nvSpPr>
          <p:spPr bwMode="auto">
            <a:xfrm>
              <a:off x="3613587" y="1085964"/>
              <a:ext cx="88223" cy="97045"/>
            </a:xfrm>
            <a:custGeom>
              <a:avLst/>
              <a:gdLst>
                <a:gd name="T0" fmla="*/ 14 w 25"/>
                <a:gd name="T1" fmla="*/ 28 h 28"/>
                <a:gd name="T2" fmla="*/ 0 w 25"/>
                <a:gd name="T3" fmla="*/ 14 h 28"/>
                <a:gd name="T4" fmla="*/ 0 w 25"/>
                <a:gd name="T5" fmla="*/ 14 h 28"/>
                <a:gd name="T6" fmla="*/ 14 w 25"/>
                <a:gd name="T7" fmla="*/ 0 h 28"/>
                <a:gd name="T8" fmla="*/ 25 w 25"/>
                <a:gd name="T9" fmla="*/ 4 h 28"/>
                <a:gd name="T10" fmla="*/ 21 w 25"/>
                <a:gd name="T11" fmla="*/ 9 h 28"/>
                <a:gd name="T12" fmla="*/ 14 w 25"/>
                <a:gd name="T13" fmla="*/ 6 h 28"/>
                <a:gd name="T14" fmla="*/ 6 w 25"/>
                <a:gd name="T15" fmla="*/ 14 h 28"/>
                <a:gd name="T16" fmla="*/ 6 w 25"/>
                <a:gd name="T17" fmla="*/ 14 h 28"/>
                <a:gd name="T18" fmla="*/ 14 w 25"/>
                <a:gd name="T19" fmla="*/ 22 h 28"/>
                <a:gd name="T20" fmla="*/ 21 w 25"/>
                <a:gd name="T21" fmla="*/ 19 h 28"/>
                <a:gd name="T22" fmla="*/ 25 w 25"/>
                <a:gd name="T23" fmla="*/ 23 h 28"/>
                <a:gd name="T24" fmla="*/ 14 w 25"/>
                <a:gd name="T25"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 h="28">
                  <a:moveTo>
                    <a:pt x="14" y="28"/>
                  </a:moveTo>
                  <a:cubicBezTo>
                    <a:pt x="6" y="28"/>
                    <a:pt x="0" y="22"/>
                    <a:pt x="0" y="14"/>
                  </a:cubicBezTo>
                  <a:cubicBezTo>
                    <a:pt x="0" y="14"/>
                    <a:pt x="0" y="14"/>
                    <a:pt x="0" y="14"/>
                  </a:cubicBezTo>
                  <a:cubicBezTo>
                    <a:pt x="0" y="6"/>
                    <a:pt x="6" y="0"/>
                    <a:pt x="14" y="0"/>
                  </a:cubicBezTo>
                  <a:cubicBezTo>
                    <a:pt x="19" y="0"/>
                    <a:pt x="22" y="2"/>
                    <a:pt x="25" y="4"/>
                  </a:cubicBezTo>
                  <a:cubicBezTo>
                    <a:pt x="21" y="9"/>
                    <a:pt x="21" y="9"/>
                    <a:pt x="21" y="9"/>
                  </a:cubicBezTo>
                  <a:cubicBezTo>
                    <a:pt x="19" y="7"/>
                    <a:pt x="17" y="6"/>
                    <a:pt x="14" y="6"/>
                  </a:cubicBezTo>
                  <a:cubicBezTo>
                    <a:pt x="10" y="6"/>
                    <a:pt x="6" y="9"/>
                    <a:pt x="6" y="14"/>
                  </a:cubicBezTo>
                  <a:cubicBezTo>
                    <a:pt x="6" y="14"/>
                    <a:pt x="6" y="14"/>
                    <a:pt x="6" y="14"/>
                  </a:cubicBezTo>
                  <a:cubicBezTo>
                    <a:pt x="6" y="19"/>
                    <a:pt x="9" y="22"/>
                    <a:pt x="14" y="22"/>
                  </a:cubicBezTo>
                  <a:cubicBezTo>
                    <a:pt x="17" y="22"/>
                    <a:pt x="19" y="21"/>
                    <a:pt x="21" y="19"/>
                  </a:cubicBezTo>
                  <a:cubicBezTo>
                    <a:pt x="25" y="23"/>
                    <a:pt x="25" y="23"/>
                    <a:pt x="25" y="23"/>
                  </a:cubicBezTo>
                  <a:cubicBezTo>
                    <a:pt x="22" y="26"/>
                    <a:pt x="19" y="28"/>
                    <a:pt x="14"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Freeform 234">
              <a:extLst>
                <a:ext uri="{FF2B5EF4-FFF2-40B4-BE49-F238E27FC236}">
                  <a16:creationId xmlns:a16="http://schemas.microsoft.com/office/drawing/2014/main" id="{6239E91A-4F4C-4849-BD90-396CC2DB4628}"/>
                </a:ext>
              </a:extLst>
            </p:cNvPr>
            <p:cNvSpPr>
              <a:spLocks/>
            </p:cNvSpPr>
            <p:nvPr/>
          </p:nvSpPr>
          <p:spPr bwMode="auto">
            <a:xfrm>
              <a:off x="3728277" y="1090374"/>
              <a:ext cx="88223" cy="88223"/>
            </a:xfrm>
            <a:custGeom>
              <a:avLst/>
              <a:gdLst>
                <a:gd name="T0" fmla="*/ 12 w 20"/>
                <a:gd name="T1" fmla="*/ 13 h 20"/>
                <a:gd name="T2" fmla="*/ 12 w 20"/>
                <a:gd name="T3" fmla="*/ 20 h 20"/>
                <a:gd name="T4" fmla="*/ 8 w 20"/>
                <a:gd name="T5" fmla="*/ 20 h 20"/>
                <a:gd name="T6" fmla="*/ 8 w 20"/>
                <a:gd name="T7" fmla="*/ 13 h 20"/>
                <a:gd name="T8" fmla="*/ 0 w 20"/>
                <a:gd name="T9" fmla="*/ 0 h 20"/>
                <a:gd name="T10" fmla="*/ 5 w 20"/>
                <a:gd name="T11" fmla="*/ 0 h 20"/>
                <a:gd name="T12" fmla="*/ 10 w 20"/>
                <a:gd name="T13" fmla="*/ 8 h 20"/>
                <a:gd name="T14" fmla="*/ 15 w 20"/>
                <a:gd name="T15" fmla="*/ 0 h 20"/>
                <a:gd name="T16" fmla="*/ 20 w 20"/>
                <a:gd name="T17" fmla="*/ 0 h 20"/>
                <a:gd name="T18" fmla="*/ 12 w 20"/>
                <a:gd name="T19" fmla="*/ 1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20">
                  <a:moveTo>
                    <a:pt x="12" y="13"/>
                  </a:moveTo>
                  <a:lnTo>
                    <a:pt x="12" y="20"/>
                  </a:lnTo>
                  <a:lnTo>
                    <a:pt x="8" y="20"/>
                  </a:lnTo>
                  <a:lnTo>
                    <a:pt x="8" y="13"/>
                  </a:lnTo>
                  <a:lnTo>
                    <a:pt x="0" y="0"/>
                  </a:lnTo>
                  <a:lnTo>
                    <a:pt x="5" y="0"/>
                  </a:lnTo>
                  <a:lnTo>
                    <a:pt x="10" y="8"/>
                  </a:lnTo>
                  <a:lnTo>
                    <a:pt x="15" y="0"/>
                  </a:lnTo>
                  <a:lnTo>
                    <a:pt x="20" y="0"/>
                  </a:lnTo>
                  <a:lnTo>
                    <a:pt x="12"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30" name="Rectangle 29"/>
          <p:cNvSpPr/>
          <p:nvPr userDrawn="1"/>
        </p:nvSpPr>
        <p:spPr>
          <a:xfrm>
            <a:off x="926012" y="6666684"/>
            <a:ext cx="1952368" cy="182101"/>
          </a:xfrm>
          <a:prstGeom prst="rect">
            <a:avLst/>
          </a:prstGeom>
        </p:spPr>
        <p:txBody>
          <a:bodyPr wrap="square">
            <a:spAutoFit/>
          </a:bodyPr>
          <a:lstStyle/>
          <a:p>
            <a:pPr algn="l">
              <a:lnSpc>
                <a:spcPts val="700"/>
              </a:lnSpc>
            </a:pPr>
            <a:r>
              <a:rPr lang="en-US" sz="650" dirty="0">
                <a:solidFill>
                  <a:schemeClr val="bg1"/>
                </a:solidFill>
              </a:rPr>
              <a:t>** CONFIDENTIAL AND PROPRIETARY NOTICE</a:t>
            </a:r>
          </a:p>
        </p:txBody>
      </p:sp>
    </p:spTree>
    <p:extLst>
      <p:ext uri="{BB962C8B-B14F-4D97-AF65-F5344CB8AC3E}">
        <p14:creationId xmlns:p14="http://schemas.microsoft.com/office/powerpoint/2010/main" val="11325427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ONTENT_BLANK">
    <p:spTree>
      <p:nvGrpSpPr>
        <p:cNvPr id="1" name=""/>
        <p:cNvGrpSpPr/>
        <p:nvPr/>
      </p:nvGrpSpPr>
      <p:grpSpPr>
        <a:xfrm>
          <a:off x="0" y="0"/>
          <a:ext cx="0" cy="0"/>
          <a:chOff x="0" y="0"/>
          <a:chExt cx="0" cy="0"/>
        </a:xfrm>
      </p:grpSpPr>
      <p:grpSp>
        <p:nvGrpSpPr>
          <p:cNvPr id="33" name="Group 32"/>
          <p:cNvGrpSpPr/>
          <p:nvPr userDrawn="1"/>
        </p:nvGrpSpPr>
        <p:grpSpPr>
          <a:xfrm>
            <a:off x="645446" y="3619182"/>
            <a:ext cx="1055688" cy="1336676"/>
            <a:chOff x="2995614" y="2644775"/>
            <a:chExt cx="1055688" cy="1336676"/>
          </a:xfrm>
        </p:grpSpPr>
        <p:sp>
          <p:nvSpPr>
            <p:cNvPr id="34" name="Freeform 72"/>
            <p:cNvSpPr>
              <a:spLocks/>
            </p:cNvSpPr>
            <p:nvPr/>
          </p:nvSpPr>
          <p:spPr bwMode="auto">
            <a:xfrm>
              <a:off x="2995614" y="3014663"/>
              <a:ext cx="701675" cy="696913"/>
            </a:xfrm>
            <a:custGeom>
              <a:avLst/>
              <a:gdLst>
                <a:gd name="T0" fmla="*/ 5 w 489"/>
                <a:gd name="T1" fmla="*/ 179 h 487"/>
                <a:gd name="T2" fmla="*/ 31 w 489"/>
                <a:gd name="T3" fmla="*/ 122 h 487"/>
                <a:gd name="T4" fmla="*/ 98 w 489"/>
                <a:gd name="T5" fmla="*/ 135 h 487"/>
                <a:gd name="T6" fmla="*/ 127 w 489"/>
                <a:gd name="T7" fmla="*/ 101 h 487"/>
                <a:gd name="T8" fmla="*/ 111 w 489"/>
                <a:gd name="T9" fmla="*/ 33 h 487"/>
                <a:gd name="T10" fmla="*/ 175 w 489"/>
                <a:gd name="T11" fmla="*/ 4 h 487"/>
                <a:gd name="T12" fmla="*/ 202 w 489"/>
                <a:gd name="T13" fmla="*/ 41 h 487"/>
                <a:gd name="T14" fmla="*/ 219 w 489"/>
                <a:gd name="T15" fmla="*/ 63 h 487"/>
                <a:gd name="T16" fmla="*/ 259 w 489"/>
                <a:gd name="T17" fmla="*/ 62 h 487"/>
                <a:gd name="T18" fmla="*/ 276 w 489"/>
                <a:gd name="T19" fmla="*/ 36 h 487"/>
                <a:gd name="T20" fmla="*/ 299 w 489"/>
                <a:gd name="T21" fmla="*/ 1 h 487"/>
                <a:gd name="T22" fmla="*/ 364 w 489"/>
                <a:gd name="T23" fmla="*/ 25 h 487"/>
                <a:gd name="T24" fmla="*/ 356 w 489"/>
                <a:gd name="T25" fmla="*/ 79 h 487"/>
                <a:gd name="T26" fmla="*/ 354 w 489"/>
                <a:gd name="T27" fmla="*/ 98 h 487"/>
                <a:gd name="T28" fmla="*/ 390 w 489"/>
                <a:gd name="T29" fmla="*/ 126 h 487"/>
                <a:gd name="T30" fmla="*/ 455 w 489"/>
                <a:gd name="T31" fmla="*/ 111 h 487"/>
                <a:gd name="T32" fmla="*/ 483 w 489"/>
                <a:gd name="T33" fmla="*/ 179 h 487"/>
                <a:gd name="T34" fmla="*/ 425 w 489"/>
                <a:gd name="T35" fmla="*/ 218 h 487"/>
                <a:gd name="T36" fmla="*/ 427 w 489"/>
                <a:gd name="T37" fmla="*/ 256 h 487"/>
                <a:gd name="T38" fmla="*/ 486 w 489"/>
                <a:gd name="T39" fmla="*/ 294 h 487"/>
                <a:gd name="T40" fmla="*/ 467 w 489"/>
                <a:gd name="T41" fmla="*/ 353 h 487"/>
                <a:gd name="T42" fmla="*/ 460 w 489"/>
                <a:gd name="T43" fmla="*/ 366 h 487"/>
                <a:gd name="T44" fmla="*/ 395 w 489"/>
                <a:gd name="T45" fmla="*/ 352 h 487"/>
                <a:gd name="T46" fmla="*/ 369 w 489"/>
                <a:gd name="T47" fmla="*/ 377 h 487"/>
                <a:gd name="T48" fmla="*/ 361 w 489"/>
                <a:gd name="T49" fmla="*/ 387 h 487"/>
                <a:gd name="T50" fmla="*/ 378 w 489"/>
                <a:gd name="T51" fmla="*/ 454 h 487"/>
                <a:gd name="T52" fmla="*/ 314 w 489"/>
                <a:gd name="T53" fmla="*/ 483 h 487"/>
                <a:gd name="T54" fmla="*/ 275 w 489"/>
                <a:gd name="T55" fmla="*/ 427 h 487"/>
                <a:gd name="T56" fmla="*/ 242 w 489"/>
                <a:gd name="T57" fmla="*/ 426 h 487"/>
                <a:gd name="T58" fmla="*/ 226 w 489"/>
                <a:gd name="T59" fmla="*/ 428 h 487"/>
                <a:gd name="T60" fmla="*/ 189 w 489"/>
                <a:gd name="T61" fmla="*/ 486 h 487"/>
                <a:gd name="T62" fmla="*/ 124 w 489"/>
                <a:gd name="T63" fmla="*/ 462 h 487"/>
                <a:gd name="T64" fmla="*/ 136 w 489"/>
                <a:gd name="T65" fmla="*/ 394 h 487"/>
                <a:gd name="T66" fmla="*/ 104 w 489"/>
                <a:gd name="T67" fmla="*/ 362 h 487"/>
                <a:gd name="T68" fmla="*/ 38 w 489"/>
                <a:gd name="T69" fmla="*/ 378 h 487"/>
                <a:gd name="T70" fmla="*/ 5 w 489"/>
                <a:gd name="T71" fmla="*/ 313 h 487"/>
                <a:gd name="T72" fmla="*/ 61 w 489"/>
                <a:gd name="T73" fmla="*/ 273 h 487"/>
                <a:gd name="T74" fmla="*/ 62 w 489"/>
                <a:gd name="T75" fmla="*/ 232 h 487"/>
                <a:gd name="T76" fmla="*/ 4 w 489"/>
                <a:gd name="T77" fmla="*/ 194 h 487"/>
                <a:gd name="T78" fmla="*/ 2 w 489"/>
                <a:gd name="T79" fmla="*/ 187 h 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89" h="487">
                  <a:moveTo>
                    <a:pt x="2" y="187"/>
                  </a:moveTo>
                  <a:cubicBezTo>
                    <a:pt x="4" y="184"/>
                    <a:pt x="4" y="182"/>
                    <a:pt x="5" y="179"/>
                  </a:cubicBezTo>
                  <a:cubicBezTo>
                    <a:pt x="12" y="161"/>
                    <a:pt x="19" y="143"/>
                    <a:pt x="26" y="125"/>
                  </a:cubicBezTo>
                  <a:cubicBezTo>
                    <a:pt x="27" y="121"/>
                    <a:pt x="27" y="121"/>
                    <a:pt x="31" y="122"/>
                  </a:cubicBezTo>
                  <a:cubicBezTo>
                    <a:pt x="52" y="127"/>
                    <a:pt x="74" y="131"/>
                    <a:pt x="95" y="136"/>
                  </a:cubicBezTo>
                  <a:cubicBezTo>
                    <a:pt x="96" y="136"/>
                    <a:pt x="97" y="136"/>
                    <a:pt x="98" y="135"/>
                  </a:cubicBezTo>
                  <a:cubicBezTo>
                    <a:pt x="106" y="123"/>
                    <a:pt x="115" y="113"/>
                    <a:pt x="126" y="104"/>
                  </a:cubicBezTo>
                  <a:cubicBezTo>
                    <a:pt x="127" y="103"/>
                    <a:pt x="127" y="102"/>
                    <a:pt x="127" y="101"/>
                  </a:cubicBezTo>
                  <a:cubicBezTo>
                    <a:pt x="121" y="80"/>
                    <a:pt x="115" y="58"/>
                    <a:pt x="109" y="37"/>
                  </a:cubicBezTo>
                  <a:cubicBezTo>
                    <a:pt x="108" y="34"/>
                    <a:pt x="108" y="34"/>
                    <a:pt x="111" y="33"/>
                  </a:cubicBezTo>
                  <a:cubicBezTo>
                    <a:pt x="130" y="24"/>
                    <a:pt x="149" y="16"/>
                    <a:pt x="168" y="7"/>
                  </a:cubicBezTo>
                  <a:cubicBezTo>
                    <a:pt x="171" y="6"/>
                    <a:pt x="173" y="5"/>
                    <a:pt x="175" y="4"/>
                  </a:cubicBezTo>
                  <a:cubicBezTo>
                    <a:pt x="177" y="3"/>
                    <a:pt x="178" y="4"/>
                    <a:pt x="179" y="5"/>
                  </a:cubicBezTo>
                  <a:cubicBezTo>
                    <a:pt x="187" y="17"/>
                    <a:pt x="195" y="29"/>
                    <a:pt x="202" y="41"/>
                  </a:cubicBezTo>
                  <a:cubicBezTo>
                    <a:pt x="206" y="48"/>
                    <a:pt x="211" y="54"/>
                    <a:pt x="215" y="61"/>
                  </a:cubicBezTo>
                  <a:cubicBezTo>
                    <a:pt x="216" y="62"/>
                    <a:pt x="217" y="63"/>
                    <a:pt x="219" y="63"/>
                  </a:cubicBezTo>
                  <a:cubicBezTo>
                    <a:pt x="230" y="61"/>
                    <a:pt x="240" y="60"/>
                    <a:pt x="250" y="61"/>
                  </a:cubicBezTo>
                  <a:cubicBezTo>
                    <a:pt x="253" y="61"/>
                    <a:pt x="256" y="61"/>
                    <a:pt x="259" y="62"/>
                  </a:cubicBezTo>
                  <a:cubicBezTo>
                    <a:pt x="261" y="62"/>
                    <a:pt x="262" y="62"/>
                    <a:pt x="263" y="60"/>
                  </a:cubicBezTo>
                  <a:cubicBezTo>
                    <a:pt x="267" y="52"/>
                    <a:pt x="271" y="44"/>
                    <a:pt x="276" y="36"/>
                  </a:cubicBezTo>
                  <a:cubicBezTo>
                    <a:pt x="282" y="25"/>
                    <a:pt x="289" y="13"/>
                    <a:pt x="295" y="2"/>
                  </a:cubicBezTo>
                  <a:cubicBezTo>
                    <a:pt x="296" y="0"/>
                    <a:pt x="297" y="1"/>
                    <a:pt x="299" y="1"/>
                  </a:cubicBezTo>
                  <a:cubicBezTo>
                    <a:pt x="315" y="7"/>
                    <a:pt x="331" y="13"/>
                    <a:pt x="347" y="19"/>
                  </a:cubicBezTo>
                  <a:cubicBezTo>
                    <a:pt x="352" y="21"/>
                    <a:pt x="358" y="23"/>
                    <a:pt x="364" y="25"/>
                  </a:cubicBezTo>
                  <a:cubicBezTo>
                    <a:pt x="367" y="26"/>
                    <a:pt x="367" y="26"/>
                    <a:pt x="366" y="29"/>
                  </a:cubicBezTo>
                  <a:cubicBezTo>
                    <a:pt x="363" y="46"/>
                    <a:pt x="359" y="62"/>
                    <a:pt x="356" y="79"/>
                  </a:cubicBezTo>
                  <a:cubicBezTo>
                    <a:pt x="355" y="84"/>
                    <a:pt x="354" y="89"/>
                    <a:pt x="353" y="93"/>
                  </a:cubicBezTo>
                  <a:cubicBezTo>
                    <a:pt x="352" y="95"/>
                    <a:pt x="353" y="96"/>
                    <a:pt x="354" y="98"/>
                  </a:cubicBezTo>
                  <a:cubicBezTo>
                    <a:pt x="364" y="106"/>
                    <a:pt x="374" y="114"/>
                    <a:pt x="382" y="124"/>
                  </a:cubicBezTo>
                  <a:cubicBezTo>
                    <a:pt x="385" y="127"/>
                    <a:pt x="387" y="127"/>
                    <a:pt x="390" y="126"/>
                  </a:cubicBezTo>
                  <a:cubicBezTo>
                    <a:pt x="411" y="120"/>
                    <a:pt x="431" y="115"/>
                    <a:pt x="451" y="109"/>
                  </a:cubicBezTo>
                  <a:cubicBezTo>
                    <a:pt x="453" y="108"/>
                    <a:pt x="454" y="109"/>
                    <a:pt x="455" y="111"/>
                  </a:cubicBezTo>
                  <a:cubicBezTo>
                    <a:pt x="465" y="132"/>
                    <a:pt x="474" y="153"/>
                    <a:pt x="484" y="175"/>
                  </a:cubicBezTo>
                  <a:cubicBezTo>
                    <a:pt x="485" y="177"/>
                    <a:pt x="485" y="178"/>
                    <a:pt x="483" y="179"/>
                  </a:cubicBezTo>
                  <a:cubicBezTo>
                    <a:pt x="464" y="190"/>
                    <a:pt x="446" y="202"/>
                    <a:pt x="428" y="214"/>
                  </a:cubicBezTo>
                  <a:cubicBezTo>
                    <a:pt x="426" y="215"/>
                    <a:pt x="425" y="216"/>
                    <a:pt x="425" y="218"/>
                  </a:cubicBezTo>
                  <a:cubicBezTo>
                    <a:pt x="426" y="230"/>
                    <a:pt x="427" y="242"/>
                    <a:pt x="427" y="254"/>
                  </a:cubicBezTo>
                  <a:cubicBezTo>
                    <a:pt x="427" y="255"/>
                    <a:pt x="427" y="255"/>
                    <a:pt x="427" y="256"/>
                  </a:cubicBezTo>
                  <a:cubicBezTo>
                    <a:pt x="425" y="260"/>
                    <a:pt x="427" y="262"/>
                    <a:pt x="431" y="264"/>
                  </a:cubicBezTo>
                  <a:cubicBezTo>
                    <a:pt x="449" y="274"/>
                    <a:pt x="467" y="284"/>
                    <a:pt x="486" y="294"/>
                  </a:cubicBezTo>
                  <a:cubicBezTo>
                    <a:pt x="489" y="296"/>
                    <a:pt x="489" y="296"/>
                    <a:pt x="487" y="299"/>
                  </a:cubicBezTo>
                  <a:cubicBezTo>
                    <a:pt x="481" y="317"/>
                    <a:pt x="474" y="335"/>
                    <a:pt x="467" y="353"/>
                  </a:cubicBezTo>
                  <a:cubicBezTo>
                    <a:pt x="465" y="357"/>
                    <a:pt x="464" y="361"/>
                    <a:pt x="463" y="365"/>
                  </a:cubicBezTo>
                  <a:cubicBezTo>
                    <a:pt x="463" y="367"/>
                    <a:pt x="462" y="367"/>
                    <a:pt x="460" y="366"/>
                  </a:cubicBezTo>
                  <a:cubicBezTo>
                    <a:pt x="447" y="364"/>
                    <a:pt x="435" y="361"/>
                    <a:pt x="422" y="358"/>
                  </a:cubicBezTo>
                  <a:cubicBezTo>
                    <a:pt x="413" y="356"/>
                    <a:pt x="404" y="354"/>
                    <a:pt x="395" y="352"/>
                  </a:cubicBezTo>
                  <a:cubicBezTo>
                    <a:pt x="393" y="351"/>
                    <a:pt x="392" y="352"/>
                    <a:pt x="391" y="353"/>
                  </a:cubicBezTo>
                  <a:cubicBezTo>
                    <a:pt x="385" y="362"/>
                    <a:pt x="377" y="370"/>
                    <a:pt x="369" y="377"/>
                  </a:cubicBezTo>
                  <a:cubicBezTo>
                    <a:pt x="367" y="379"/>
                    <a:pt x="365" y="381"/>
                    <a:pt x="362" y="383"/>
                  </a:cubicBezTo>
                  <a:cubicBezTo>
                    <a:pt x="361" y="384"/>
                    <a:pt x="361" y="385"/>
                    <a:pt x="361" y="387"/>
                  </a:cubicBezTo>
                  <a:cubicBezTo>
                    <a:pt x="367" y="408"/>
                    <a:pt x="373" y="429"/>
                    <a:pt x="380" y="450"/>
                  </a:cubicBezTo>
                  <a:cubicBezTo>
                    <a:pt x="380" y="452"/>
                    <a:pt x="380" y="453"/>
                    <a:pt x="378" y="454"/>
                  </a:cubicBezTo>
                  <a:cubicBezTo>
                    <a:pt x="363" y="460"/>
                    <a:pt x="349" y="467"/>
                    <a:pt x="335" y="474"/>
                  </a:cubicBezTo>
                  <a:cubicBezTo>
                    <a:pt x="328" y="477"/>
                    <a:pt x="321" y="480"/>
                    <a:pt x="314" y="483"/>
                  </a:cubicBezTo>
                  <a:cubicBezTo>
                    <a:pt x="312" y="484"/>
                    <a:pt x="311" y="484"/>
                    <a:pt x="310" y="483"/>
                  </a:cubicBezTo>
                  <a:cubicBezTo>
                    <a:pt x="298" y="464"/>
                    <a:pt x="286" y="446"/>
                    <a:pt x="275" y="427"/>
                  </a:cubicBezTo>
                  <a:cubicBezTo>
                    <a:pt x="274" y="425"/>
                    <a:pt x="273" y="424"/>
                    <a:pt x="270" y="425"/>
                  </a:cubicBezTo>
                  <a:cubicBezTo>
                    <a:pt x="261" y="426"/>
                    <a:pt x="251" y="426"/>
                    <a:pt x="242" y="426"/>
                  </a:cubicBezTo>
                  <a:cubicBezTo>
                    <a:pt x="238" y="426"/>
                    <a:pt x="234" y="426"/>
                    <a:pt x="229" y="426"/>
                  </a:cubicBezTo>
                  <a:cubicBezTo>
                    <a:pt x="228" y="426"/>
                    <a:pt x="227" y="426"/>
                    <a:pt x="226" y="428"/>
                  </a:cubicBezTo>
                  <a:cubicBezTo>
                    <a:pt x="215" y="447"/>
                    <a:pt x="204" y="466"/>
                    <a:pt x="194" y="485"/>
                  </a:cubicBezTo>
                  <a:cubicBezTo>
                    <a:pt x="192" y="487"/>
                    <a:pt x="191" y="487"/>
                    <a:pt x="189" y="486"/>
                  </a:cubicBezTo>
                  <a:cubicBezTo>
                    <a:pt x="173" y="480"/>
                    <a:pt x="157" y="474"/>
                    <a:pt x="141" y="469"/>
                  </a:cubicBezTo>
                  <a:cubicBezTo>
                    <a:pt x="135" y="466"/>
                    <a:pt x="129" y="464"/>
                    <a:pt x="124" y="462"/>
                  </a:cubicBezTo>
                  <a:cubicBezTo>
                    <a:pt x="122" y="462"/>
                    <a:pt x="121" y="461"/>
                    <a:pt x="122" y="459"/>
                  </a:cubicBezTo>
                  <a:cubicBezTo>
                    <a:pt x="127" y="437"/>
                    <a:pt x="131" y="416"/>
                    <a:pt x="136" y="394"/>
                  </a:cubicBezTo>
                  <a:cubicBezTo>
                    <a:pt x="137" y="393"/>
                    <a:pt x="137" y="392"/>
                    <a:pt x="135" y="391"/>
                  </a:cubicBezTo>
                  <a:cubicBezTo>
                    <a:pt x="123" y="383"/>
                    <a:pt x="114" y="372"/>
                    <a:pt x="104" y="362"/>
                  </a:cubicBezTo>
                  <a:cubicBezTo>
                    <a:pt x="103" y="360"/>
                    <a:pt x="102" y="360"/>
                    <a:pt x="100" y="360"/>
                  </a:cubicBezTo>
                  <a:cubicBezTo>
                    <a:pt x="80" y="366"/>
                    <a:pt x="59" y="372"/>
                    <a:pt x="38" y="378"/>
                  </a:cubicBezTo>
                  <a:cubicBezTo>
                    <a:pt x="35" y="379"/>
                    <a:pt x="35" y="380"/>
                    <a:pt x="34" y="376"/>
                  </a:cubicBezTo>
                  <a:cubicBezTo>
                    <a:pt x="24" y="355"/>
                    <a:pt x="15" y="334"/>
                    <a:pt x="5" y="313"/>
                  </a:cubicBezTo>
                  <a:cubicBezTo>
                    <a:pt x="4" y="310"/>
                    <a:pt x="4" y="310"/>
                    <a:pt x="7" y="308"/>
                  </a:cubicBezTo>
                  <a:cubicBezTo>
                    <a:pt x="25" y="297"/>
                    <a:pt x="43" y="285"/>
                    <a:pt x="61" y="273"/>
                  </a:cubicBezTo>
                  <a:cubicBezTo>
                    <a:pt x="63" y="272"/>
                    <a:pt x="63" y="271"/>
                    <a:pt x="63" y="269"/>
                  </a:cubicBezTo>
                  <a:cubicBezTo>
                    <a:pt x="61" y="257"/>
                    <a:pt x="61" y="245"/>
                    <a:pt x="62" y="232"/>
                  </a:cubicBezTo>
                  <a:cubicBezTo>
                    <a:pt x="63" y="226"/>
                    <a:pt x="63" y="226"/>
                    <a:pt x="57" y="223"/>
                  </a:cubicBezTo>
                  <a:cubicBezTo>
                    <a:pt x="39" y="213"/>
                    <a:pt x="22" y="204"/>
                    <a:pt x="4" y="194"/>
                  </a:cubicBezTo>
                  <a:cubicBezTo>
                    <a:pt x="2" y="193"/>
                    <a:pt x="1" y="192"/>
                    <a:pt x="0" y="192"/>
                  </a:cubicBezTo>
                  <a:cubicBezTo>
                    <a:pt x="1" y="190"/>
                    <a:pt x="1" y="188"/>
                    <a:pt x="2" y="187"/>
                  </a:cubicBezTo>
                  <a:close/>
                </a:path>
              </a:pathLst>
            </a:custGeom>
            <a:solidFill>
              <a:srgbClr val="82B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73"/>
            <p:cNvSpPr>
              <a:spLocks/>
            </p:cNvSpPr>
            <p:nvPr/>
          </p:nvSpPr>
          <p:spPr bwMode="auto">
            <a:xfrm>
              <a:off x="3540127" y="3471863"/>
              <a:ext cx="509588" cy="509588"/>
            </a:xfrm>
            <a:custGeom>
              <a:avLst/>
              <a:gdLst>
                <a:gd name="T0" fmla="*/ 87 w 356"/>
                <a:gd name="T1" fmla="*/ 328 h 356"/>
                <a:gd name="T2" fmla="*/ 59 w 356"/>
                <a:gd name="T3" fmla="*/ 306 h 356"/>
                <a:gd name="T4" fmla="*/ 79 w 356"/>
                <a:gd name="T5" fmla="*/ 262 h 356"/>
                <a:gd name="T6" fmla="*/ 59 w 356"/>
                <a:gd name="T7" fmla="*/ 236 h 356"/>
                <a:gd name="T8" fmla="*/ 11 w 356"/>
                <a:gd name="T9" fmla="*/ 235 h 356"/>
                <a:gd name="T10" fmla="*/ 2 w 356"/>
                <a:gd name="T11" fmla="*/ 184 h 356"/>
                <a:gd name="T12" fmla="*/ 49 w 356"/>
                <a:gd name="T13" fmla="*/ 165 h 356"/>
                <a:gd name="T14" fmla="*/ 52 w 356"/>
                <a:gd name="T15" fmla="*/ 133 h 356"/>
                <a:gd name="T16" fmla="*/ 19 w 356"/>
                <a:gd name="T17" fmla="*/ 99 h 356"/>
                <a:gd name="T18" fmla="*/ 50 w 356"/>
                <a:gd name="T19" fmla="*/ 58 h 356"/>
                <a:gd name="T20" fmla="*/ 95 w 356"/>
                <a:gd name="T21" fmla="*/ 77 h 356"/>
                <a:gd name="T22" fmla="*/ 121 w 356"/>
                <a:gd name="T23" fmla="*/ 58 h 356"/>
                <a:gd name="T24" fmla="*/ 120 w 356"/>
                <a:gd name="T25" fmla="*/ 9 h 356"/>
                <a:gd name="T26" fmla="*/ 173 w 356"/>
                <a:gd name="T27" fmla="*/ 3 h 356"/>
                <a:gd name="T28" fmla="*/ 191 w 356"/>
                <a:gd name="T29" fmla="*/ 48 h 356"/>
                <a:gd name="T30" fmla="*/ 223 w 356"/>
                <a:gd name="T31" fmla="*/ 51 h 356"/>
                <a:gd name="T32" fmla="*/ 257 w 356"/>
                <a:gd name="T33" fmla="*/ 18 h 356"/>
                <a:gd name="T34" fmla="*/ 298 w 356"/>
                <a:gd name="T35" fmla="*/ 50 h 356"/>
                <a:gd name="T36" fmla="*/ 279 w 356"/>
                <a:gd name="T37" fmla="*/ 90 h 356"/>
                <a:gd name="T38" fmla="*/ 293 w 356"/>
                <a:gd name="T39" fmla="*/ 114 h 356"/>
                <a:gd name="T40" fmla="*/ 299 w 356"/>
                <a:gd name="T41" fmla="*/ 120 h 356"/>
                <a:gd name="T42" fmla="*/ 346 w 356"/>
                <a:gd name="T43" fmla="*/ 120 h 356"/>
                <a:gd name="T44" fmla="*/ 354 w 356"/>
                <a:gd name="T45" fmla="*/ 171 h 356"/>
                <a:gd name="T46" fmla="*/ 308 w 356"/>
                <a:gd name="T47" fmla="*/ 189 h 356"/>
                <a:gd name="T48" fmla="*/ 304 w 356"/>
                <a:gd name="T49" fmla="*/ 221 h 356"/>
                <a:gd name="T50" fmla="*/ 338 w 356"/>
                <a:gd name="T51" fmla="*/ 256 h 356"/>
                <a:gd name="T52" fmla="*/ 306 w 356"/>
                <a:gd name="T53" fmla="*/ 297 h 356"/>
                <a:gd name="T54" fmla="*/ 265 w 356"/>
                <a:gd name="T55" fmla="*/ 277 h 356"/>
                <a:gd name="T56" fmla="*/ 237 w 356"/>
                <a:gd name="T57" fmla="*/ 294 h 356"/>
                <a:gd name="T58" fmla="*/ 239 w 356"/>
                <a:gd name="T59" fmla="*/ 342 h 356"/>
                <a:gd name="T60" fmla="*/ 194 w 356"/>
                <a:gd name="T61" fmla="*/ 354 h 356"/>
                <a:gd name="T62" fmla="*/ 185 w 356"/>
                <a:gd name="T63" fmla="*/ 354 h 356"/>
                <a:gd name="T64" fmla="*/ 170 w 356"/>
                <a:gd name="T65" fmla="*/ 310 h 356"/>
                <a:gd name="T66" fmla="*/ 140 w 356"/>
                <a:gd name="T67" fmla="*/ 302 h 356"/>
                <a:gd name="T68" fmla="*/ 103 w 356"/>
                <a:gd name="T69" fmla="*/ 338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6" h="356">
                  <a:moveTo>
                    <a:pt x="101" y="338"/>
                  </a:moveTo>
                  <a:cubicBezTo>
                    <a:pt x="97" y="334"/>
                    <a:pt x="92" y="331"/>
                    <a:pt x="87" y="328"/>
                  </a:cubicBezTo>
                  <a:cubicBezTo>
                    <a:pt x="78" y="322"/>
                    <a:pt x="69" y="316"/>
                    <a:pt x="60" y="310"/>
                  </a:cubicBezTo>
                  <a:cubicBezTo>
                    <a:pt x="58" y="309"/>
                    <a:pt x="58" y="308"/>
                    <a:pt x="59" y="306"/>
                  </a:cubicBezTo>
                  <a:cubicBezTo>
                    <a:pt x="65" y="292"/>
                    <a:pt x="72" y="278"/>
                    <a:pt x="79" y="264"/>
                  </a:cubicBezTo>
                  <a:cubicBezTo>
                    <a:pt x="79" y="263"/>
                    <a:pt x="79" y="263"/>
                    <a:pt x="79" y="262"/>
                  </a:cubicBezTo>
                  <a:cubicBezTo>
                    <a:pt x="72" y="254"/>
                    <a:pt x="68" y="246"/>
                    <a:pt x="63" y="238"/>
                  </a:cubicBezTo>
                  <a:cubicBezTo>
                    <a:pt x="62" y="236"/>
                    <a:pt x="61" y="236"/>
                    <a:pt x="59" y="236"/>
                  </a:cubicBezTo>
                  <a:cubicBezTo>
                    <a:pt x="44" y="236"/>
                    <a:pt x="29" y="237"/>
                    <a:pt x="14" y="237"/>
                  </a:cubicBezTo>
                  <a:cubicBezTo>
                    <a:pt x="12" y="237"/>
                    <a:pt x="11" y="237"/>
                    <a:pt x="11" y="235"/>
                  </a:cubicBezTo>
                  <a:cubicBezTo>
                    <a:pt x="7" y="219"/>
                    <a:pt x="4" y="203"/>
                    <a:pt x="1" y="187"/>
                  </a:cubicBezTo>
                  <a:cubicBezTo>
                    <a:pt x="0" y="185"/>
                    <a:pt x="1" y="184"/>
                    <a:pt x="2" y="184"/>
                  </a:cubicBezTo>
                  <a:cubicBezTo>
                    <a:pt x="17" y="179"/>
                    <a:pt x="31" y="174"/>
                    <a:pt x="45" y="169"/>
                  </a:cubicBezTo>
                  <a:cubicBezTo>
                    <a:pt x="47" y="168"/>
                    <a:pt x="48" y="167"/>
                    <a:pt x="49" y="165"/>
                  </a:cubicBezTo>
                  <a:cubicBezTo>
                    <a:pt x="49" y="156"/>
                    <a:pt x="51" y="147"/>
                    <a:pt x="54" y="139"/>
                  </a:cubicBezTo>
                  <a:cubicBezTo>
                    <a:pt x="55" y="136"/>
                    <a:pt x="54" y="135"/>
                    <a:pt x="52" y="133"/>
                  </a:cubicBezTo>
                  <a:cubicBezTo>
                    <a:pt x="41" y="123"/>
                    <a:pt x="31" y="113"/>
                    <a:pt x="20" y="104"/>
                  </a:cubicBezTo>
                  <a:cubicBezTo>
                    <a:pt x="18" y="102"/>
                    <a:pt x="18" y="101"/>
                    <a:pt x="19" y="99"/>
                  </a:cubicBezTo>
                  <a:cubicBezTo>
                    <a:pt x="28" y="86"/>
                    <a:pt x="37" y="72"/>
                    <a:pt x="46" y="59"/>
                  </a:cubicBezTo>
                  <a:cubicBezTo>
                    <a:pt x="47" y="57"/>
                    <a:pt x="48" y="57"/>
                    <a:pt x="50" y="58"/>
                  </a:cubicBezTo>
                  <a:cubicBezTo>
                    <a:pt x="64" y="64"/>
                    <a:pt x="78" y="71"/>
                    <a:pt x="92" y="77"/>
                  </a:cubicBezTo>
                  <a:cubicBezTo>
                    <a:pt x="93" y="78"/>
                    <a:pt x="94" y="78"/>
                    <a:pt x="95" y="77"/>
                  </a:cubicBezTo>
                  <a:cubicBezTo>
                    <a:pt x="102" y="71"/>
                    <a:pt x="110" y="67"/>
                    <a:pt x="118" y="62"/>
                  </a:cubicBezTo>
                  <a:cubicBezTo>
                    <a:pt x="120" y="61"/>
                    <a:pt x="121" y="60"/>
                    <a:pt x="121" y="58"/>
                  </a:cubicBezTo>
                  <a:cubicBezTo>
                    <a:pt x="120" y="42"/>
                    <a:pt x="119" y="27"/>
                    <a:pt x="118" y="12"/>
                  </a:cubicBezTo>
                  <a:cubicBezTo>
                    <a:pt x="118" y="10"/>
                    <a:pt x="119" y="10"/>
                    <a:pt x="120" y="9"/>
                  </a:cubicBezTo>
                  <a:cubicBezTo>
                    <a:pt x="137" y="7"/>
                    <a:pt x="153" y="3"/>
                    <a:pt x="169" y="0"/>
                  </a:cubicBezTo>
                  <a:cubicBezTo>
                    <a:pt x="171" y="0"/>
                    <a:pt x="172" y="1"/>
                    <a:pt x="173" y="3"/>
                  </a:cubicBezTo>
                  <a:cubicBezTo>
                    <a:pt x="177" y="17"/>
                    <a:pt x="182" y="31"/>
                    <a:pt x="187" y="45"/>
                  </a:cubicBezTo>
                  <a:cubicBezTo>
                    <a:pt x="188" y="47"/>
                    <a:pt x="189" y="48"/>
                    <a:pt x="191" y="48"/>
                  </a:cubicBezTo>
                  <a:cubicBezTo>
                    <a:pt x="200" y="49"/>
                    <a:pt x="208" y="50"/>
                    <a:pt x="216" y="53"/>
                  </a:cubicBezTo>
                  <a:cubicBezTo>
                    <a:pt x="219" y="54"/>
                    <a:pt x="221" y="53"/>
                    <a:pt x="223" y="51"/>
                  </a:cubicBezTo>
                  <a:cubicBezTo>
                    <a:pt x="233" y="40"/>
                    <a:pt x="243" y="29"/>
                    <a:pt x="252" y="19"/>
                  </a:cubicBezTo>
                  <a:cubicBezTo>
                    <a:pt x="254" y="17"/>
                    <a:pt x="255" y="17"/>
                    <a:pt x="257" y="18"/>
                  </a:cubicBezTo>
                  <a:cubicBezTo>
                    <a:pt x="270" y="27"/>
                    <a:pt x="284" y="36"/>
                    <a:pt x="297" y="45"/>
                  </a:cubicBezTo>
                  <a:cubicBezTo>
                    <a:pt x="300" y="47"/>
                    <a:pt x="299" y="47"/>
                    <a:pt x="298" y="50"/>
                  </a:cubicBezTo>
                  <a:cubicBezTo>
                    <a:pt x="294" y="59"/>
                    <a:pt x="289" y="69"/>
                    <a:pt x="285" y="78"/>
                  </a:cubicBezTo>
                  <a:cubicBezTo>
                    <a:pt x="283" y="82"/>
                    <a:pt x="281" y="86"/>
                    <a:pt x="279" y="90"/>
                  </a:cubicBezTo>
                  <a:cubicBezTo>
                    <a:pt x="278" y="92"/>
                    <a:pt x="278" y="93"/>
                    <a:pt x="279" y="95"/>
                  </a:cubicBezTo>
                  <a:cubicBezTo>
                    <a:pt x="284" y="101"/>
                    <a:pt x="289" y="107"/>
                    <a:pt x="293" y="114"/>
                  </a:cubicBezTo>
                  <a:cubicBezTo>
                    <a:pt x="293" y="115"/>
                    <a:pt x="293" y="116"/>
                    <a:pt x="294" y="116"/>
                  </a:cubicBezTo>
                  <a:cubicBezTo>
                    <a:pt x="295" y="120"/>
                    <a:pt x="295" y="120"/>
                    <a:pt x="299" y="120"/>
                  </a:cubicBezTo>
                  <a:cubicBezTo>
                    <a:pt x="314" y="119"/>
                    <a:pt x="329" y="118"/>
                    <a:pt x="343" y="118"/>
                  </a:cubicBezTo>
                  <a:cubicBezTo>
                    <a:pt x="345" y="118"/>
                    <a:pt x="346" y="118"/>
                    <a:pt x="346" y="120"/>
                  </a:cubicBezTo>
                  <a:cubicBezTo>
                    <a:pt x="349" y="136"/>
                    <a:pt x="353" y="152"/>
                    <a:pt x="356" y="168"/>
                  </a:cubicBezTo>
                  <a:cubicBezTo>
                    <a:pt x="356" y="169"/>
                    <a:pt x="356" y="170"/>
                    <a:pt x="354" y="171"/>
                  </a:cubicBezTo>
                  <a:cubicBezTo>
                    <a:pt x="340" y="176"/>
                    <a:pt x="325" y="182"/>
                    <a:pt x="311" y="187"/>
                  </a:cubicBezTo>
                  <a:cubicBezTo>
                    <a:pt x="309" y="187"/>
                    <a:pt x="309" y="188"/>
                    <a:pt x="308" y="189"/>
                  </a:cubicBezTo>
                  <a:cubicBezTo>
                    <a:pt x="307" y="199"/>
                    <a:pt x="306" y="208"/>
                    <a:pt x="303" y="217"/>
                  </a:cubicBezTo>
                  <a:cubicBezTo>
                    <a:pt x="302" y="219"/>
                    <a:pt x="303" y="220"/>
                    <a:pt x="304" y="221"/>
                  </a:cubicBezTo>
                  <a:cubicBezTo>
                    <a:pt x="315" y="231"/>
                    <a:pt x="326" y="242"/>
                    <a:pt x="337" y="252"/>
                  </a:cubicBezTo>
                  <a:cubicBezTo>
                    <a:pt x="339" y="253"/>
                    <a:pt x="339" y="254"/>
                    <a:pt x="338" y="256"/>
                  </a:cubicBezTo>
                  <a:cubicBezTo>
                    <a:pt x="329" y="270"/>
                    <a:pt x="320" y="283"/>
                    <a:pt x="311" y="296"/>
                  </a:cubicBezTo>
                  <a:cubicBezTo>
                    <a:pt x="309" y="299"/>
                    <a:pt x="309" y="299"/>
                    <a:pt x="306" y="297"/>
                  </a:cubicBezTo>
                  <a:cubicBezTo>
                    <a:pt x="298" y="293"/>
                    <a:pt x="289" y="289"/>
                    <a:pt x="280" y="285"/>
                  </a:cubicBezTo>
                  <a:cubicBezTo>
                    <a:pt x="275" y="282"/>
                    <a:pt x="270" y="280"/>
                    <a:pt x="265" y="277"/>
                  </a:cubicBezTo>
                  <a:cubicBezTo>
                    <a:pt x="264" y="277"/>
                    <a:pt x="263" y="277"/>
                    <a:pt x="262" y="278"/>
                  </a:cubicBezTo>
                  <a:cubicBezTo>
                    <a:pt x="254" y="284"/>
                    <a:pt x="246" y="289"/>
                    <a:pt x="237" y="294"/>
                  </a:cubicBezTo>
                  <a:cubicBezTo>
                    <a:pt x="236" y="294"/>
                    <a:pt x="236" y="295"/>
                    <a:pt x="236" y="296"/>
                  </a:cubicBezTo>
                  <a:cubicBezTo>
                    <a:pt x="237" y="312"/>
                    <a:pt x="238" y="327"/>
                    <a:pt x="239" y="342"/>
                  </a:cubicBezTo>
                  <a:cubicBezTo>
                    <a:pt x="239" y="345"/>
                    <a:pt x="239" y="345"/>
                    <a:pt x="236" y="346"/>
                  </a:cubicBezTo>
                  <a:cubicBezTo>
                    <a:pt x="222" y="349"/>
                    <a:pt x="208" y="351"/>
                    <a:pt x="194" y="354"/>
                  </a:cubicBezTo>
                  <a:cubicBezTo>
                    <a:pt x="192" y="354"/>
                    <a:pt x="190" y="355"/>
                    <a:pt x="188" y="355"/>
                  </a:cubicBezTo>
                  <a:cubicBezTo>
                    <a:pt x="186" y="356"/>
                    <a:pt x="185" y="356"/>
                    <a:pt x="185" y="354"/>
                  </a:cubicBezTo>
                  <a:cubicBezTo>
                    <a:pt x="182" y="346"/>
                    <a:pt x="179" y="338"/>
                    <a:pt x="176" y="330"/>
                  </a:cubicBezTo>
                  <a:cubicBezTo>
                    <a:pt x="174" y="323"/>
                    <a:pt x="172" y="316"/>
                    <a:pt x="170" y="310"/>
                  </a:cubicBezTo>
                  <a:cubicBezTo>
                    <a:pt x="169" y="309"/>
                    <a:pt x="169" y="308"/>
                    <a:pt x="167" y="308"/>
                  </a:cubicBezTo>
                  <a:cubicBezTo>
                    <a:pt x="158" y="307"/>
                    <a:pt x="149" y="305"/>
                    <a:pt x="140" y="302"/>
                  </a:cubicBezTo>
                  <a:cubicBezTo>
                    <a:pt x="138" y="301"/>
                    <a:pt x="136" y="301"/>
                    <a:pt x="135" y="303"/>
                  </a:cubicBezTo>
                  <a:cubicBezTo>
                    <a:pt x="124" y="315"/>
                    <a:pt x="114" y="327"/>
                    <a:pt x="103" y="338"/>
                  </a:cubicBezTo>
                  <a:cubicBezTo>
                    <a:pt x="102" y="338"/>
                    <a:pt x="102" y="338"/>
                    <a:pt x="101" y="338"/>
                  </a:cubicBezTo>
                  <a:close/>
                </a:path>
              </a:pathLst>
            </a:custGeom>
            <a:solidFill>
              <a:srgbClr val="82B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74"/>
            <p:cNvSpPr>
              <a:spLocks/>
            </p:cNvSpPr>
            <p:nvPr/>
          </p:nvSpPr>
          <p:spPr bwMode="auto">
            <a:xfrm>
              <a:off x="3479802" y="2644775"/>
              <a:ext cx="571500" cy="569913"/>
            </a:xfrm>
            <a:custGeom>
              <a:avLst/>
              <a:gdLst>
                <a:gd name="T0" fmla="*/ 44 w 398"/>
                <a:gd name="T1" fmla="*/ 240 h 398"/>
                <a:gd name="T2" fmla="*/ 2 w 398"/>
                <a:gd name="T3" fmla="*/ 232 h 398"/>
                <a:gd name="T4" fmla="*/ 3 w 398"/>
                <a:gd name="T5" fmla="*/ 173 h 398"/>
                <a:gd name="T6" fmla="*/ 57 w 398"/>
                <a:gd name="T7" fmla="*/ 161 h 398"/>
                <a:gd name="T8" fmla="*/ 67 w 398"/>
                <a:gd name="T9" fmla="*/ 126 h 398"/>
                <a:gd name="T10" fmla="*/ 36 w 398"/>
                <a:gd name="T11" fmla="*/ 83 h 398"/>
                <a:gd name="T12" fmla="*/ 81 w 398"/>
                <a:gd name="T13" fmla="*/ 44 h 398"/>
                <a:gd name="T14" fmla="*/ 125 w 398"/>
                <a:gd name="T15" fmla="*/ 73 h 398"/>
                <a:gd name="T16" fmla="*/ 157 w 398"/>
                <a:gd name="T17" fmla="*/ 57 h 398"/>
                <a:gd name="T18" fmla="*/ 166 w 398"/>
                <a:gd name="T19" fmla="*/ 2 h 398"/>
                <a:gd name="T20" fmla="*/ 225 w 398"/>
                <a:gd name="T21" fmla="*/ 4 h 398"/>
                <a:gd name="T22" fmla="*/ 237 w 398"/>
                <a:gd name="T23" fmla="*/ 57 h 398"/>
                <a:gd name="T24" fmla="*/ 266 w 398"/>
                <a:gd name="T25" fmla="*/ 69 h 398"/>
                <a:gd name="T26" fmla="*/ 311 w 398"/>
                <a:gd name="T27" fmla="*/ 37 h 398"/>
                <a:gd name="T28" fmla="*/ 355 w 398"/>
                <a:gd name="T29" fmla="*/ 74 h 398"/>
                <a:gd name="T30" fmla="*/ 326 w 398"/>
                <a:gd name="T31" fmla="*/ 122 h 398"/>
                <a:gd name="T32" fmla="*/ 339 w 398"/>
                <a:gd name="T33" fmla="*/ 155 h 398"/>
                <a:gd name="T34" fmla="*/ 393 w 398"/>
                <a:gd name="T35" fmla="*/ 164 h 398"/>
                <a:gd name="T36" fmla="*/ 398 w 398"/>
                <a:gd name="T37" fmla="*/ 222 h 398"/>
                <a:gd name="T38" fmla="*/ 344 w 398"/>
                <a:gd name="T39" fmla="*/ 234 h 398"/>
                <a:gd name="T40" fmla="*/ 334 w 398"/>
                <a:gd name="T41" fmla="*/ 256 h 398"/>
                <a:gd name="T42" fmla="*/ 329 w 398"/>
                <a:gd name="T43" fmla="*/ 271 h 398"/>
                <a:gd name="T44" fmla="*/ 362 w 398"/>
                <a:gd name="T45" fmla="*/ 316 h 398"/>
                <a:gd name="T46" fmla="*/ 324 w 398"/>
                <a:gd name="T47" fmla="*/ 356 h 398"/>
                <a:gd name="T48" fmla="*/ 277 w 398"/>
                <a:gd name="T49" fmla="*/ 326 h 398"/>
                <a:gd name="T50" fmla="*/ 253 w 398"/>
                <a:gd name="T51" fmla="*/ 336 h 398"/>
                <a:gd name="T52" fmla="*/ 241 w 398"/>
                <a:gd name="T53" fmla="*/ 342 h 398"/>
                <a:gd name="T54" fmla="*/ 231 w 398"/>
                <a:gd name="T55" fmla="*/ 396 h 398"/>
                <a:gd name="T56" fmla="*/ 173 w 398"/>
                <a:gd name="T57" fmla="*/ 396 h 398"/>
                <a:gd name="T58" fmla="*/ 161 w 398"/>
                <a:gd name="T59" fmla="*/ 341 h 398"/>
                <a:gd name="T60" fmla="*/ 132 w 398"/>
                <a:gd name="T61" fmla="*/ 330 h 398"/>
                <a:gd name="T62" fmla="*/ 96 w 398"/>
                <a:gd name="T63" fmla="*/ 355 h 398"/>
                <a:gd name="T64" fmla="*/ 83 w 398"/>
                <a:gd name="T65" fmla="*/ 362 h 398"/>
                <a:gd name="T66" fmla="*/ 42 w 398"/>
                <a:gd name="T67" fmla="*/ 320 h 398"/>
                <a:gd name="T68" fmla="*/ 72 w 398"/>
                <a:gd name="T69" fmla="*/ 273 h 398"/>
                <a:gd name="T70" fmla="*/ 57 w 398"/>
                <a:gd name="T71" fmla="*/ 241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98" h="398">
                  <a:moveTo>
                    <a:pt x="57" y="241"/>
                  </a:moveTo>
                  <a:cubicBezTo>
                    <a:pt x="53" y="241"/>
                    <a:pt x="48" y="240"/>
                    <a:pt x="44" y="240"/>
                  </a:cubicBezTo>
                  <a:cubicBezTo>
                    <a:pt x="31" y="238"/>
                    <a:pt x="18" y="237"/>
                    <a:pt x="5" y="235"/>
                  </a:cubicBezTo>
                  <a:cubicBezTo>
                    <a:pt x="2" y="235"/>
                    <a:pt x="2" y="234"/>
                    <a:pt x="2" y="232"/>
                  </a:cubicBezTo>
                  <a:cubicBezTo>
                    <a:pt x="1" y="213"/>
                    <a:pt x="1" y="195"/>
                    <a:pt x="0" y="177"/>
                  </a:cubicBezTo>
                  <a:cubicBezTo>
                    <a:pt x="0" y="175"/>
                    <a:pt x="1" y="174"/>
                    <a:pt x="3" y="173"/>
                  </a:cubicBezTo>
                  <a:cubicBezTo>
                    <a:pt x="20" y="170"/>
                    <a:pt x="37" y="167"/>
                    <a:pt x="53" y="164"/>
                  </a:cubicBezTo>
                  <a:cubicBezTo>
                    <a:pt x="56" y="164"/>
                    <a:pt x="56" y="163"/>
                    <a:pt x="57" y="161"/>
                  </a:cubicBezTo>
                  <a:cubicBezTo>
                    <a:pt x="59" y="151"/>
                    <a:pt x="63" y="143"/>
                    <a:pt x="68" y="134"/>
                  </a:cubicBezTo>
                  <a:cubicBezTo>
                    <a:pt x="70" y="130"/>
                    <a:pt x="70" y="130"/>
                    <a:pt x="67" y="126"/>
                  </a:cubicBezTo>
                  <a:cubicBezTo>
                    <a:pt x="57" y="113"/>
                    <a:pt x="46" y="100"/>
                    <a:pt x="36" y="87"/>
                  </a:cubicBezTo>
                  <a:cubicBezTo>
                    <a:pt x="35" y="86"/>
                    <a:pt x="34" y="85"/>
                    <a:pt x="36" y="83"/>
                  </a:cubicBezTo>
                  <a:cubicBezTo>
                    <a:pt x="48" y="71"/>
                    <a:pt x="60" y="58"/>
                    <a:pt x="72" y="45"/>
                  </a:cubicBezTo>
                  <a:cubicBezTo>
                    <a:pt x="77" y="41"/>
                    <a:pt x="76" y="41"/>
                    <a:pt x="81" y="44"/>
                  </a:cubicBezTo>
                  <a:cubicBezTo>
                    <a:pt x="94" y="54"/>
                    <a:pt x="108" y="63"/>
                    <a:pt x="121" y="73"/>
                  </a:cubicBezTo>
                  <a:cubicBezTo>
                    <a:pt x="122" y="74"/>
                    <a:pt x="124" y="74"/>
                    <a:pt x="125" y="73"/>
                  </a:cubicBezTo>
                  <a:cubicBezTo>
                    <a:pt x="134" y="67"/>
                    <a:pt x="144" y="63"/>
                    <a:pt x="154" y="60"/>
                  </a:cubicBezTo>
                  <a:cubicBezTo>
                    <a:pt x="156" y="59"/>
                    <a:pt x="156" y="58"/>
                    <a:pt x="157" y="57"/>
                  </a:cubicBezTo>
                  <a:cubicBezTo>
                    <a:pt x="159" y="39"/>
                    <a:pt x="161" y="22"/>
                    <a:pt x="163" y="4"/>
                  </a:cubicBezTo>
                  <a:cubicBezTo>
                    <a:pt x="163" y="2"/>
                    <a:pt x="164" y="2"/>
                    <a:pt x="166" y="2"/>
                  </a:cubicBezTo>
                  <a:cubicBezTo>
                    <a:pt x="184" y="1"/>
                    <a:pt x="203" y="1"/>
                    <a:pt x="221" y="1"/>
                  </a:cubicBezTo>
                  <a:cubicBezTo>
                    <a:pt x="224" y="0"/>
                    <a:pt x="224" y="1"/>
                    <a:pt x="225" y="4"/>
                  </a:cubicBezTo>
                  <a:cubicBezTo>
                    <a:pt x="228" y="21"/>
                    <a:pt x="231" y="37"/>
                    <a:pt x="234" y="54"/>
                  </a:cubicBezTo>
                  <a:cubicBezTo>
                    <a:pt x="234" y="56"/>
                    <a:pt x="235" y="57"/>
                    <a:pt x="237" y="57"/>
                  </a:cubicBezTo>
                  <a:cubicBezTo>
                    <a:pt x="245" y="60"/>
                    <a:pt x="253" y="62"/>
                    <a:pt x="260" y="66"/>
                  </a:cubicBezTo>
                  <a:cubicBezTo>
                    <a:pt x="262" y="67"/>
                    <a:pt x="264" y="68"/>
                    <a:pt x="266" y="69"/>
                  </a:cubicBezTo>
                  <a:cubicBezTo>
                    <a:pt x="268" y="70"/>
                    <a:pt x="269" y="70"/>
                    <a:pt x="270" y="69"/>
                  </a:cubicBezTo>
                  <a:cubicBezTo>
                    <a:pt x="284" y="58"/>
                    <a:pt x="297" y="48"/>
                    <a:pt x="311" y="37"/>
                  </a:cubicBezTo>
                  <a:cubicBezTo>
                    <a:pt x="313" y="36"/>
                    <a:pt x="314" y="36"/>
                    <a:pt x="315" y="37"/>
                  </a:cubicBezTo>
                  <a:cubicBezTo>
                    <a:pt x="329" y="50"/>
                    <a:pt x="342" y="62"/>
                    <a:pt x="355" y="74"/>
                  </a:cubicBezTo>
                  <a:cubicBezTo>
                    <a:pt x="357" y="76"/>
                    <a:pt x="357" y="77"/>
                    <a:pt x="356" y="79"/>
                  </a:cubicBezTo>
                  <a:cubicBezTo>
                    <a:pt x="346" y="93"/>
                    <a:pt x="336" y="107"/>
                    <a:pt x="326" y="122"/>
                  </a:cubicBezTo>
                  <a:cubicBezTo>
                    <a:pt x="325" y="123"/>
                    <a:pt x="325" y="124"/>
                    <a:pt x="326" y="125"/>
                  </a:cubicBezTo>
                  <a:cubicBezTo>
                    <a:pt x="331" y="135"/>
                    <a:pt x="336" y="145"/>
                    <a:pt x="339" y="155"/>
                  </a:cubicBezTo>
                  <a:cubicBezTo>
                    <a:pt x="339" y="157"/>
                    <a:pt x="340" y="157"/>
                    <a:pt x="342" y="157"/>
                  </a:cubicBezTo>
                  <a:cubicBezTo>
                    <a:pt x="359" y="159"/>
                    <a:pt x="376" y="162"/>
                    <a:pt x="393" y="164"/>
                  </a:cubicBezTo>
                  <a:cubicBezTo>
                    <a:pt x="396" y="164"/>
                    <a:pt x="396" y="164"/>
                    <a:pt x="396" y="168"/>
                  </a:cubicBezTo>
                  <a:cubicBezTo>
                    <a:pt x="397" y="186"/>
                    <a:pt x="397" y="204"/>
                    <a:pt x="398" y="222"/>
                  </a:cubicBezTo>
                  <a:cubicBezTo>
                    <a:pt x="398" y="224"/>
                    <a:pt x="397" y="225"/>
                    <a:pt x="395" y="226"/>
                  </a:cubicBezTo>
                  <a:cubicBezTo>
                    <a:pt x="378" y="228"/>
                    <a:pt x="361" y="231"/>
                    <a:pt x="344" y="234"/>
                  </a:cubicBezTo>
                  <a:cubicBezTo>
                    <a:pt x="342" y="234"/>
                    <a:pt x="341" y="235"/>
                    <a:pt x="341" y="237"/>
                  </a:cubicBezTo>
                  <a:cubicBezTo>
                    <a:pt x="339" y="243"/>
                    <a:pt x="337" y="250"/>
                    <a:pt x="334" y="256"/>
                  </a:cubicBezTo>
                  <a:cubicBezTo>
                    <a:pt x="333" y="260"/>
                    <a:pt x="331" y="263"/>
                    <a:pt x="329" y="267"/>
                  </a:cubicBezTo>
                  <a:cubicBezTo>
                    <a:pt x="328" y="268"/>
                    <a:pt x="328" y="269"/>
                    <a:pt x="329" y="271"/>
                  </a:cubicBezTo>
                  <a:cubicBezTo>
                    <a:pt x="340" y="284"/>
                    <a:pt x="351" y="298"/>
                    <a:pt x="362" y="311"/>
                  </a:cubicBezTo>
                  <a:cubicBezTo>
                    <a:pt x="363" y="313"/>
                    <a:pt x="363" y="314"/>
                    <a:pt x="362" y="316"/>
                  </a:cubicBezTo>
                  <a:cubicBezTo>
                    <a:pt x="351" y="327"/>
                    <a:pt x="340" y="339"/>
                    <a:pt x="329" y="350"/>
                  </a:cubicBezTo>
                  <a:cubicBezTo>
                    <a:pt x="327" y="352"/>
                    <a:pt x="325" y="354"/>
                    <a:pt x="324" y="356"/>
                  </a:cubicBezTo>
                  <a:cubicBezTo>
                    <a:pt x="323" y="358"/>
                    <a:pt x="322" y="358"/>
                    <a:pt x="320" y="357"/>
                  </a:cubicBezTo>
                  <a:cubicBezTo>
                    <a:pt x="306" y="347"/>
                    <a:pt x="291" y="337"/>
                    <a:pt x="277" y="326"/>
                  </a:cubicBezTo>
                  <a:cubicBezTo>
                    <a:pt x="276" y="325"/>
                    <a:pt x="275" y="325"/>
                    <a:pt x="273" y="326"/>
                  </a:cubicBezTo>
                  <a:cubicBezTo>
                    <a:pt x="267" y="330"/>
                    <a:pt x="260" y="333"/>
                    <a:pt x="253" y="336"/>
                  </a:cubicBezTo>
                  <a:cubicBezTo>
                    <a:pt x="250" y="337"/>
                    <a:pt x="247" y="338"/>
                    <a:pt x="244" y="339"/>
                  </a:cubicBezTo>
                  <a:cubicBezTo>
                    <a:pt x="242" y="339"/>
                    <a:pt x="241" y="341"/>
                    <a:pt x="241" y="342"/>
                  </a:cubicBezTo>
                  <a:cubicBezTo>
                    <a:pt x="239" y="359"/>
                    <a:pt x="237" y="376"/>
                    <a:pt x="235" y="393"/>
                  </a:cubicBezTo>
                  <a:cubicBezTo>
                    <a:pt x="235" y="396"/>
                    <a:pt x="235" y="396"/>
                    <a:pt x="231" y="396"/>
                  </a:cubicBezTo>
                  <a:cubicBezTo>
                    <a:pt x="213" y="397"/>
                    <a:pt x="195" y="398"/>
                    <a:pt x="176" y="398"/>
                  </a:cubicBezTo>
                  <a:cubicBezTo>
                    <a:pt x="174" y="398"/>
                    <a:pt x="174" y="398"/>
                    <a:pt x="173" y="396"/>
                  </a:cubicBezTo>
                  <a:cubicBezTo>
                    <a:pt x="170" y="379"/>
                    <a:pt x="167" y="362"/>
                    <a:pt x="165" y="345"/>
                  </a:cubicBezTo>
                  <a:cubicBezTo>
                    <a:pt x="164" y="343"/>
                    <a:pt x="163" y="342"/>
                    <a:pt x="161" y="341"/>
                  </a:cubicBezTo>
                  <a:cubicBezTo>
                    <a:pt x="155" y="340"/>
                    <a:pt x="149" y="338"/>
                    <a:pt x="144" y="335"/>
                  </a:cubicBezTo>
                  <a:cubicBezTo>
                    <a:pt x="140" y="333"/>
                    <a:pt x="136" y="332"/>
                    <a:pt x="132" y="330"/>
                  </a:cubicBezTo>
                  <a:cubicBezTo>
                    <a:pt x="130" y="329"/>
                    <a:pt x="129" y="329"/>
                    <a:pt x="127" y="330"/>
                  </a:cubicBezTo>
                  <a:cubicBezTo>
                    <a:pt x="117" y="339"/>
                    <a:pt x="106" y="347"/>
                    <a:pt x="96" y="355"/>
                  </a:cubicBezTo>
                  <a:cubicBezTo>
                    <a:pt x="93" y="357"/>
                    <a:pt x="90" y="359"/>
                    <a:pt x="87" y="362"/>
                  </a:cubicBezTo>
                  <a:cubicBezTo>
                    <a:pt x="85" y="363"/>
                    <a:pt x="84" y="363"/>
                    <a:pt x="83" y="362"/>
                  </a:cubicBezTo>
                  <a:cubicBezTo>
                    <a:pt x="69" y="349"/>
                    <a:pt x="55" y="336"/>
                    <a:pt x="42" y="324"/>
                  </a:cubicBezTo>
                  <a:cubicBezTo>
                    <a:pt x="40" y="322"/>
                    <a:pt x="40" y="321"/>
                    <a:pt x="42" y="320"/>
                  </a:cubicBezTo>
                  <a:cubicBezTo>
                    <a:pt x="52" y="306"/>
                    <a:pt x="62" y="292"/>
                    <a:pt x="72" y="278"/>
                  </a:cubicBezTo>
                  <a:cubicBezTo>
                    <a:pt x="73" y="276"/>
                    <a:pt x="73" y="275"/>
                    <a:pt x="72" y="273"/>
                  </a:cubicBezTo>
                  <a:cubicBezTo>
                    <a:pt x="66" y="264"/>
                    <a:pt x="62" y="254"/>
                    <a:pt x="59" y="243"/>
                  </a:cubicBezTo>
                  <a:cubicBezTo>
                    <a:pt x="58" y="242"/>
                    <a:pt x="58" y="241"/>
                    <a:pt x="57" y="241"/>
                  </a:cubicBezTo>
                  <a:close/>
                </a:path>
              </a:pathLst>
            </a:custGeom>
            <a:solidFill>
              <a:srgbClr val="82B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37" name="Group 36"/>
          <p:cNvGrpSpPr/>
          <p:nvPr userDrawn="1"/>
        </p:nvGrpSpPr>
        <p:grpSpPr>
          <a:xfrm>
            <a:off x="2242471" y="3639820"/>
            <a:ext cx="1474788" cy="1266825"/>
            <a:chOff x="4592639" y="2665413"/>
            <a:chExt cx="1474788" cy="1266825"/>
          </a:xfrm>
        </p:grpSpPr>
        <p:sp>
          <p:nvSpPr>
            <p:cNvPr id="38" name="Freeform 75"/>
            <p:cNvSpPr>
              <a:spLocks/>
            </p:cNvSpPr>
            <p:nvPr/>
          </p:nvSpPr>
          <p:spPr bwMode="auto">
            <a:xfrm>
              <a:off x="4592639" y="2665413"/>
              <a:ext cx="1474788" cy="1027113"/>
            </a:xfrm>
            <a:custGeom>
              <a:avLst/>
              <a:gdLst>
                <a:gd name="T0" fmla="*/ 952 w 1029"/>
                <a:gd name="T1" fmla="*/ 142 h 718"/>
                <a:gd name="T2" fmla="*/ 952 w 1029"/>
                <a:gd name="T3" fmla="*/ 143 h 718"/>
                <a:gd name="T4" fmla="*/ 254 w 1029"/>
                <a:gd name="T5" fmla="*/ 150 h 718"/>
                <a:gd name="T6" fmla="*/ 199 w 1029"/>
                <a:gd name="T7" fmla="*/ 7 h 718"/>
                <a:gd name="T8" fmla="*/ 198 w 1029"/>
                <a:gd name="T9" fmla="*/ 4 h 718"/>
                <a:gd name="T10" fmla="*/ 193 w 1029"/>
                <a:gd name="T11" fmla="*/ 1 h 718"/>
                <a:gd name="T12" fmla="*/ 76 w 1029"/>
                <a:gd name="T13" fmla="*/ 1 h 718"/>
                <a:gd name="T14" fmla="*/ 4 w 1029"/>
                <a:gd name="T15" fmla="*/ 0 h 718"/>
                <a:gd name="T16" fmla="*/ 0 w 1029"/>
                <a:gd name="T17" fmla="*/ 0 h 718"/>
                <a:gd name="T18" fmla="*/ 0 w 1029"/>
                <a:gd name="T19" fmla="*/ 95 h 718"/>
                <a:gd name="T20" fmla="*/ 131 w 1029"/>
                <a:gd name="T21" fmla="*/ 95 h 718"/>
                <a:gd name="T22" fmla="*/ 135 w 1029"/>
                <a:gd name="T23" fmla="*/ 99 h 718"/>
                <a:gd name="T24" fmla="*/ 203 w 1029"/>
                <a:gd name="T25" fmla="*/ 277 h 718"/>
                <a:gd name="T26" fmla="*/ 357 w 1029"/>
                <a:gd name="T27" fmla="*/ 679 h 718"/>
                <a:gd name="T28" fmla="*/ 364 w 1029"/>
                <a:gd name="T29" fmla="*/ 704 h 718"/>
                <a:gd name="T30" fmla="*/ 369 w 1029"/>
                <a:gd name="T31" fmla="*/ 707 h 718"/>
                <a:gd name="T32" fmla="*/ 721 w 1029"/>
                <a:gd name="T33" fmla="*/ 713 h 718"/>
                <a:gd name="T34" fmla="*/ 974 w 1029"/>
                <a:gd name="T35" fmla="*/ 718 h 718"/>
                <a:gd name="T36" fmla="*/ 979 w 1029"/>
                <a:gd name="T37" fmla="*/ 718 h 718"/>
                <a:gd name="T38" fmla="*/ 978 w 1029"/>
                <a:gd name="T39" fmla="*/ 715 h 718"/>
                <a:gd name="T40" fmla="*/ 965 w 1029"/>
                <a:gd name="T41" fmla="*/ 665 h 718"/>
                <a:gd name="T42" fmla="*/ 960 w 1029"/>
                <a:gd name="T43" fmla="*/ 662 h 718"/>
                <a:gd name="T44" fmla="*/ 838 w 1029"/>
                <a:gd name="T45" fmla="*/ 654 h 718"/>
                <a:gd name="T46" fmla="*/ 666 w 1029"/>
                <a:gd name="T47" fmla="*/ 643 h 718"/>
                <a:gd name="T48" fmla="*/ 562 w 1029"/>
                <a:gd name="T49" fmla="*/ 637 h 718"/>
                <a:gd name="T50" fmla="*/ 442 w 1029"/>
                <a:gd name="T51" fmla="*/ 629 h 718"/>
                <a:gd name="T52" fmla="*/ 438 w 1029"/>
                <a:gd name="T53" fmla="*/ 627 h 718"/>
                <a:gd name="T54" fmla="*/ 402 w 1029"/>
                <a:gd name="T55" fmla="*/ 535 h 718"/>
                <a:gd name="T56" fmla="*/ 402 w 1029"/>
                <a:gd name="T57" fmla="*/ 533 h 718"/>
                <a:gd name="T58" fmla="*/ 408 w 1029"/>
                <a:gd name="T59" fmla="*/ 533 h 718"/>
                <a:gd name="T60" fmla="*/ 977 w 1029"/>
                <a:gd name="T61" fmla="*/ 533 h 718"/>
                <a:gd name="T62" fmla="*/ 984 w 1029"/>
                <a:gd name="T63" fmla="*/ 527 h 718"/>
                <a:gd name="T64" fmla="*/ 999 w 1029"/>
                <a:gd name="T65" fmla="*/ 399 h 718"/>
                <a:gd name="T66" fmla="*/ 1013 w 1029"/>
                <a:gd name="T67" fmla="*/ 275 h 718"/>
                <a:gd name="T68" fmla="*/ 1028 w 1029"/>
                <a:gd name="T69" fmla="*/ 147 h 718"/>
                <a:gd name="T70" fmla="*/ 1029 w 1029"/>
                <a:gd name="T71" fmla="*/ 142 h 718"/>
                <a:gd name="T72" fmla="*/ 952 w 1029"/>
                <a:gd name="T73" fmla="*/ 142 h 7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29" h="718">
                  <a:moveTo>
                    <a:pt x="952" y="142"/>
                  </a:moveTo>
                  <a:cubicBezTo>
                    <a:pt x="952" y="142"/>
                    <a:pt x="952" y="143"/>
                    <a:pt x="952" y="143"/>
                  </a:cubicBezTo>
                  <a:cubicBezTo>
                    <a:pt x="254" y="150"/>
                    <a:pt x="254" y="150"/>
                    <a:pt x="254" y="150"/>
                  </a:cubicBezTo>
                  <a:cubicBezTo>
                    <a:pt x="236" y="103"/>
                    <a:pt x="217" y="55"/>
                    <a:pt x="199" y="7"/>
                  </a:cubicBezTo>
                  <a:cubicBezTo>
                    <a:pt x="198" y="6"/>
                    <a:pt x="198" y="5"/>
                    <a:pt x="198" y="4"/>
                  </a:cubicBezTo>
                  <a:cubicBezTo>
                    <a:pt x="197" y="1"/>
                    <a:pt x="196" y="1"/>
                    <a:pt x="193" y="1"/>
                  </a:cubicBezTo>
                  <a:cubicBezTo>
                    <a:pt x="154" y="1"/>
                    <a:pt x="115" y="1"/>
                    <a:pt x="76" y="1"/>
                  </a:cubicBezTo>
                  <a:cubicBezTo>
                    <a:pt x="52" y="1"/>
                    <a:pt x="28" y="0"/>
                    <a:pt x="4" y="0"/>
                  </a:cubicBezTo>
                  <a:cubicBezTo>
                    <a:pt x="3" y="0"/>
                    <a:pt x="1" y="0"/>
                    <a:pt x="0" y="0"/>
                  </a:cubicBezTo>
                  <a:cubicBezTo>
                    <a:pt x="0" y="32"/>
                    <a:pt x="0" y="64"/>
                    <a:pt x="0" y="95"/>
                  </a:cubicBezTo>
                  <a:cubicBezTo>
                    <a:pt x="44" y="95"/>
                    <a:pt x="87" y="95"/>
                    <a:pt x="131" y="95"/>
                  </a:cubicBezTo>
                  <a:cubicBezTo>
                    <a:pt x="134" y="95"/>
                    <a:pt x="135" y="97"/>
                    <a:pt x="135" y="99"/>
                  </a:cubicBezTo>
                  <a:cubicBezTo>
                    <a:pt x="158" y="159"/>
                    <a:pt x="181" y="218"/>
                    <a:pt x="203" y="277"/>
                  </a:cubicBezTo>
                  <a:cubicBezTo>
                    <a:pt x="255" y="411"/>
                    <a:pt x="306" y="545"/>
                    <a:pt x="357" y="679"/>
                  </a:cubicBezTo>
                  <a:cubicBezTo>
                    <a:pt x="360" y="687"/>
                    <a:pt x="362" y="696"/>
                    <a:pt x="364" y="704"/>
                  </a:cubicBezTo>
                  <a:cubicBezTo>
                    <a:pt x="365" y="707"/>
                    <a:pt x="366" y="707"/>
                    <a:pt x="369" y="707"/>
                  </a:cubicBezTo>
                  <a:cubicBezTo>
                    <a:pt x="486" y="709"/>
                    <a:pt x="604" y="711"/>
                    <a:pt x="721" y="713"/>
                  </a:cubicBezTo>
                  <a:cubicBezTo>
                    <a:pt x="805" y="715"/>
                    <a:pt x="890" y="717"/>
                    <a:pt x="974" y="718"/>
                  </a:cubicBezTo>
                  <a:cubicBezTo>
                    <a:pt x="975" y="718"/>
                    <a:pt x="977" y="718"/>
                    <a:pt x="979" y="718"/>
                  </a:cubicBezTo>
                  <a:cubicBezTo>
                    <a:pt x="978" y="717"/>
                    <a:pt x="978" y="716"/>
                    <a:pt x="978" y="715"/>
                  </a:cubicBezTo>
                  <a:cubicBezTo>
                    <a:pt x="973" y="698"/>
                    <a:pt x="969" y="682"/>
                    <a:pt x="965" y="665"/>
                  </a:cubicBezTo>
                  <a:cubicBezTo>
                    <a:pt x="964" y="663"/>
                    <a:pt x="963" y="662"/>
                    <a:pt x="960" y="662"/>
                  </a:cubicBezTo>
                  <a:cubicBezTo>
                    <a:pt x="919" y="659"/>
                    <a:pt x="879" y="657"/>
                    <a:pt x="838" y="654"/>
                  </a:cubicBezTo>
                  <a:cubicBezTo>
                    <a:pt x="781" y="651"/>
                    <a:pt x="723" y="647"/>
                    <a:pt x="666" y="643"/>
                  </a:cubicBezTo>
                  <a:cubicBezTo>
                    <a:pt x="631" y="641"/>
                    <a:pt x="597" y="639"/>
                    <a:pt x="562" y="637"/>
                  </a:cubicBezTo>
                  <a:cubicBezTo>
                    <a:pt x="522" y="634"/>
                    <a:pt x="482" y="632"/>
                    <a:pt x="442" y="629"/>
                  </a:cubicBezTo>
                  <a:cubicBezTo>
                    <a:pt x="440" y="629"/>
                    <a:pt x="438" y="628"/>
                    <a:pt x="438" y="627"/>
                  </a:cubicBezTo>
                  <a:cubicBezTo>
                    <a:pt x="426" y="596"/>
                    <a:pt x="414" y="565"/>
                    <a:pt x="402" y="535"/>
                  </a:cubicBezTo>
                  <a:cubicBezTo>
                    <a:pt x="402" y="534"/>
                    <a:pt x="402" y="534"/>
                    <a:pt x="402" y="533"/>
                  </a:cubicBezTo>
                  <a:cubicBezTo>
                    <a:pt x="404" y="533"/>
                    <a:pt x="406" y="533"/>
                    <a:pt x="408" y="533"/>
                  </a:cubicBezTo>
                  <a:cubicBezTo>
                    <a:pt x="598" y="533"/>
                    <a:pt x="787" y="533"/>
                    <a:pt x="977" y="533"/>
                  </a:cubicBezTo>
                  <a:cubicBezTo>
                    <a:pt x="984" y="533"/>
                    <a:pt x="983" y="534"/>
                    <a:pt x="984" y="527"/>
                  </a:cubicBezTo>
                  <a:cubicBezTo>
                    <a:pt x="989" y="484"/>
                    <a:pt x="994" y="442"/>
                    <a:pt x="999" y="399"/>
                  </a:cubicBezTo>
                  <a:cubicBezTo>
                    <a:pt x="1004" y="358"/>
                    <a:pt x="1008" y="317"/>
                    <a:pt x="1013" y="275"/>
                  </a:cubicBezTo>
                  <a:cubicBezTo>
                    <a:pt x="1018" y="232"/>
                    <a:pt x="1023" y="190"/>
                    <a:pt x="1028" y="147"/>
                  </a:cubicBezTo>
                  <a:cubicBezTo>
                    <a:pt x="1028" y="145"/>
                    <a:pt x="1028" y="144"/>
                    <a:pt x="1029" y="142"/>
                  </a:cubicBezTo>
                  <a:cubicBezTo>
                    <a:pt x="1003" y="142"/>
                    <a:pt x="978" y="142"/>
                    <a:pt x="952" y="142"/>
                  </a:cubicBezTo>
                  <a:close/>
                </a:path>
              </a:pathLst>
            </a:custGeom>
            <a:solidFill>
              <a:srgbClr val="82B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76"/>
            <p:cNvSpPr>
              <a:spLocks/>
            </p:cNvSpPr>
            <p:nvPr/>
          </p:nvSpPr>
          <p:spPr bwMode="auto">
            <a:xfrm>
              <a:off x="4983164" y="3705225"/>
              <a:ext cx="236538" cy="227013"/>
            </a:xfrm>
            <a:custGeom>
              <a:avLst/>
              <a:gdLst>
                <a:gd name="T0" fmla="*/ 82 w 165"/>
                <a:gd name="T1" fmla="*/ 1 h 158"/>
                <a:gd name="T2" fmla="*/ 3 w 165"/>
                <a:gd name="T3" fmla="*/ 71 h 158"/>
                <a:gd name="T4" fmla="*/ 70 w 165"/>
                <a:gd name="T5" fmla="*/ 157 h 158"/>
                <a:gd name="T6" fmla="*/ 77 w 165"/>
                <a:gd name="T7" fmla="*/ 158 h 158"/>
                <a:gd name="T8" fmla="*/ 85 w 165"/>
                <a:gd name="T9" fmla="*/ 158 h 158"/>
                <a:gd name="T10" fmla="*/ 108 w 165"/>
                <a:gd name="T11" fmla="*/ 153 h 158"/>
                <a:gd name="T12" fmla="*/ 159 w 165"/>
                <a:gd name="T13" fmla="*/ 67 h 158"/>
                <a:gd name="T14" fmla="*/ 82 w 165"/>
                <a:gd name="T15" fmla="*/ 1 h 1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5" h="158">
                  <a:moveTo>
                    <a:pt x="82" y="1"/>
                  </a:moveTo>
                  <a:cubicBezTo>
                    <a:pt x="41" y="0"/>
                    <a:pt x="7" y="31"/>
                    <a:pt x="3" y="71"/>
                  </a:cubicBezTo>
                  <a:cubicBezTo>
                    <a:pt x="0" y="113"/>
                    <a:pt x="28" y="150"/>
                    <a:pt x="70" y="157"/>
                  </a:cubicBezTo>
                  <a:cubicBezTo>
                    <a:pt x="72" y="157"/>
                    <a:pt x="74" y="157"/>
                    <a:pt x="77" y="158"/>
                  </a:cubicBezTo>
                  <a:cubicBezTo>
                    <a:pt x="80" y="158"/>
                    <a:pt x="82" y="158"/>
                    <a:pt x="85" y="158"/>
                  </a:cubicBezTo>
                  <a:cubicBezTo>
                    <a:pt x="93" y="156"/>
                    <a:pt x="101" y="155"/>
                    <a:pt x="108" y="153"/>
                  </a:cubicBezTo>
                  <a:cubicBezTo>
                    <a:pt x="143" y="140"/>
                    <a:pt x="165" y="103"/>
                    <a:pt x="159" y="67"/>
                  </a:cubicBezTo>
                  <a:cubicBezTo>
                    <a:pt x="152" y="29"/>
                    <a:pt x="120" y="1"/>
                    <a:pt x="82" y="1"/>
                  </a:cubicBezTo>
                  <a:close/>
                </a:path>
              </a:pathLst>
            </a:custGeom>
            <a:solidFill>
              <a:srgbClr val="82B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77"/>
            <p:cNvSpPr>
              <a:spLocks/>
            </p:cNvSpPr>
            <p:nvPr/>
          </p:nvSpPr>
          <p:spPr bwMode="auto">
            <a:xfrm>
              <a:off x="5805489" y="3730625"/>
              <a:ext cx="212725" cy="201613"/>
            </a:xfrm>
            <a:custGeom>
              <a:avLst/>
              <a:gdLst>
                <a:gd name="T0" fmla="*/ 71 w 148"/>
                <a:gd name="T1" fmla="*/ 1 h 141"/>
                <a:gd name="T2" fmla="*/ 5 w 148"/>
                <a:gd name="T3" fmla="*/ 63 h 141"/>
                <a:gd name="T4" fmla="*/ 67 w 148"/>
                <a:gd name="T5" fmla="*/ 140 h 141"/>
                <a:gd name="T6" fmla="*/ 69 w 148"/>
                <a:gd name="T7" fmla="*/ 141 h 141"/>
                <a:gd name="T8" fmla="*/ 78 w 148"/>
                <a:gd name="T9" fmla="*/ 141 h 141"/>
                <a:gd name="T10" fmla="*/ 92 w 148"/>
                <a:gd name="T11" fmla="*/ 138 h 141"/>
                <a:gd name="T12" fmla="*/ 143 w 148"/>
                <a:gd name="T13" fmla="*/ 61 h 141"/>
                <a:gd name="T14" fmla="*/ 71 w 148"/>
                <a:gd name="T15" fmla="*/ 1 h 1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8" h="141">
                  <a:moveTo>
                    <a:pt x="71" y="1"/>
                  </a:moveTo>
                  <a:cubicBezTo>
                    <a:pt x="37" y="2"/>
                    <a:pt x="8" y="29"/>
                    <a:pt x="5" y="63"/>
                  </a:cubicBezTo>
                  <a:cubicBezTo>
                    <a:pt x="0" y="102"/>
                    <a:pt x="28" y="136"/>
                    <a:pt x="67" y="140"/>
                  </a:cubicBezTo>
                  <a:cubicBezTo>
                    <a:pt x="68" y="140"/>
                    <a:pt x="68" y="140"/>
                    <a:pt x="69" y="141"/>
                  </a:cubicBezTo>
                  <a:cubicBezTo>
                    <a:pt x="72" y="141"/>
                    <a:pt x="75" y="141"/>
                    <a:pt x="78" y="141"/>
                  </a:cubicBezTo>
                  <a:cubicBezTo>
                    <a:pt x="83" y="140"/>
                    <a:pt x="88" y="139"/>
                    <a:pt x="92" y="138"/>
                  </a:cubicBezTo>
                  <a:cubicBezTo>
                    <a:pt x="126" y="129"/>
                    <a:pt x="148" y="95"/>
                    <a:pt x="143" y="61"/>
                  </a:cubicBezTo>
                  <a:cubicBezTo>
                    <a:pt x="138" y="25"/>
                    <a:pt x="108" y="0"/>
                    <a:pt x="71" y="1"/>
                  </a:cubicBezTo>
                  <a:close/>
                </a:path>
              </a:pathLst>
            </a:custGeom>
            <a:solidFill>
              <a:srgbClr val="82B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41" name="Group 40"/>
          <p:cNvGrpSpPr/>
          <p:nvPr userDrawn="1"/>
        </p:nvGrpSpPr>
        <p:grpSpPr>
          <a:xfrm>
            <a:off x="3061621" y="5154295"/>
            <a:ext cx="1473200" cy="1266825"/>
            <a:chOff x="5411789" y="4179888"/>
            <a:chExt cx="1473200" cy="1266825"/>
          </a:xfrm>
        </p:grpSpPr>
        <p:sp>
          <p:nvSpPr>
            <p:cNvPr id="42" name="Freeform 78"/>
            <p:cNvSpPr>
              <a:spLocks/>
            </p:cNvSpPr>
            <p:nvPr/>
          </p:nvSpPr>
          <p:spPr bwMode="auto">
            <a:xfrm>
              <a:off x="5411789" y="4179888"/>
              <a:ext cx="1473200" cy="1027113"/>
            </a:xfrm>
            <a:custGeom>
              <a:avLst/>
              <a:gdLst>
                <a:gd name="T0" fmla="*/ 0 w 1028"/>
                <a:gd name="T1" fmla="*/ 96 h 718"/>
                <a:gd name="T2" fmla="*/ 130 w 1028"/>
                <a:gd name="T3" fmla="*/ 95 h 718"/>
                <a:gd name="T4" fmla="*/ 135 w 1028"/>
                <a:gd name="T5" fmla="*/ 99 h 718"/>
                <a:gd name="T6" fmla="*/ 203 w 1028"/>
                <a:gd name="T7" fmla="*/ 277 h 718"/>
                <a:gd name="T8" fmla="*/ 357 w 1028"/>
                <a:gd name="T9" fmla="*/ 680 h 718"/>
                <a:gd name="T10" fmla="*/ 364 w 1028"/>
                <a:gd name="T11" fmla="*/ 704 h 718"/>
                <a:gd name="T12" fmla="*/ 368 w 1028"/>
                <a:gd name="T13" fmla="*/ 708 h 718"/>
                <a:gd name="T14" fmla="*/ 721 w 1028"/>
                <a:gd name="T15" fmla="*/ 714 h 718"/>
                <a:gd name="T16" fmla="*/ 974 w 1028"/>
                <a:gd name="T17" fmla="*/ 718 h 718"/>
                <a:gd name="T18" fmla="*/ 978 w 1028"/>
                <a:gd name="T19" fmla="*/ 718 h 718"/>
                <a:gd name="T20" fmla="*/ 978 w 1028"/>
                <a:gd name="T21" fmla="*/ 715 h 718"/>
                <a:gd name="T22" fmla="*/ 964 w 1028"/>
                <a:gd name="T23" fmla="*/ 666 h 718"/>
                <a:gd name="T24" fmla="*/ 960 w 1028"/>
                <a:gd name="T25" fmla="*/ 662 h 718"/>
                <a:gd name="T26" fmla="*/ 838 w 1028"/>
                <a:gd name="T27" fmla="*/ 654 h 718"/>
                <a:gd name="T28" fmla="*/ 666 w 1028"/>
                <a:gd name="T29" fmla="*/ 643 h 718"/>
                <a:gd name="T30" fmla="*/ 562 w 1028"/>
                <a:gd name="T31" fmla="*/ 637 h 718"/>
                <a:gd name="T32" fmla="*/ 441 w 1028"/>
                <a:gd name="T33" fmla="*/ 629 h 718"/>
                <a:gd name="T34" fmla="*/ 438 w 1028"/>
                <a:gd name="T35" fmla="*/ 627 h 718"/>
                <a:gd name="T36" fmla="*/ 402 w 1028"/>
                <a:gd name="T37" fmla="*/ 535 h 718"/>
                <a:gd name="T38" fmla="*/ 402 w 1028"/>
                <a:gd name="T39" fmla="*/ 533 h 718"/>
                <a:gd name="T40" fmla="*/ 408 w 1028"/>
                <a:gd name="T41" fmla="*/ 533 h 718"/>
                <a:gd name="T42" fmla="*/ 977 w 1028"/>
                <a:gd name="T43" fmla="*/ 533 h 718"/>
                <a:gd name="T44" fmla="*/ 984 w 1028"/>
                <a:gd name="T45" fmla="*/ 527 h 718"/>
                <a:gd name="T46" fmla="*/ 999 w 1028"/>
                <a:gd name="T47" fmla="*/ 399 h 718"/>
                <a:gd name="T48" fmla="*/ 1013 w 1028"/>
                <a:gd name="T49" fmla="*/ 275 h 718"/>
                <a:gd name="T50" fmla="*/ 1028 w 1028"/>
                <a:gd name="T51" fmla="*/ 147 h 718"/>
                <a:gd name="T52" fmla="*/ 1028 w 1028"/>
                <a:gd name="T53" fmla="*/ 142 h 718"/>
                <a:gd name="T54" fmla="*/ 952 w 1028"/>
                <a:gd name="T55" fmla="*/ 142 h 718"/>
                <a:gd name="T56" fmla="*/ 950 w 1028"/>
                <a:gd name="T57" fmla="*/ 159 h 718"/>
                <a:gd name="T58" fmla="*/ 932 w 1028"/>
                <a:gd name="T59" fmla="*/ 312 h 718"/>
                <a:gd name="T60" fmla="*/ 916 w 1028"/>
                <a:gd name="T61" fmla="*/ 449 h 718"/>
                <a:gd name="T62" fmla="*/ 907 w 1028"/>
                <a:gd name="T63" fmla="*/ 457 h 718"/>
                <a:gd name="T64" fmla="*/ 379 w 1028"/>
                <a:gd name="T65" fmla="*/ 457 h 718"/>
                <a:gd name="T66" fmla="*/ 369 w 1028"/>
                <a:gd name="T67" fmla="*/ 450 h 718"/>
                <a:gd name="T68" fmla="*/ 198 w 1028"/>
                <a:gd name="T69" fmla="*/ 7 h 718"/>
                <a:gd name="T70" fmla="*/ 197 w 1028"/>
                <a:gd name="T71" fmla="*/ 4 h 718"/>
                <a:gd name="T72" fmla="*/ 192 w 1028"/>
                <a:gd name="T73" fmla="*/ 1 h 718"/>
                <a:gd name="T74" fmla="*/ 76 w 1028"/>
                <a:gd name="T75" fmla="*/ 1 h 718"/>
                <a:gd name="T76" fmla="*/ 4 w 1028"/>
                <a:gd name="T77" fmla="*/ 1 h 718"/>
                <a:gd name="T78" fmla="*/ 0 w 1028"/>
                <a:gd name="T79" fmla="*/ 0 h 718"/>
                <a:gd name="T80" fmla="*/ 0 w 1028"/>
                <a:gd name="T81" fmla="*/ 96 h 7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28" h="718">
                  <a:moveTo>
                    <a:pt x="0" y="96"/>
                  </a:moveTo>
                  <a:cubicBezTo>
                    <a:pt x="43" y="96"/>
                    <a:pt x="87" y="96"/>
                    <a:pt x="130" y="95"/>
                  </a:cubicBezTo>
                  <a:cubicBezTo>
                    <a:pt x="134" y="95"/>
                    <a:pt x="134" y="97"/>
                    <a:pt x="135" y="99"/>
                  </a:cubicBezTo>
                  <a:cubicBezTo>
                    <a:pt x="158" y="159"/>
                    <a:pt x="180" y="218"/>
                    <a:pt x="203" y="277"/>
                  </a:cubicBezTo>
                  <a:cubicBezTo>
                    <a:pt x="254" y="411"/>
                    <a:pt x="306" y="545"/>
                    <a:pt x="357" y="680"/>
                  </a:cubicBezTo>
                  <a:cubicBezTo>
                    <a:pt x="360" y="687"/>
                    <a:pt x="362" y="696"/>
                    <a:pt x="364" y="704"/>
                  </a:cubicBezTo>
                  <a:cubicBezTo>
                    <a:pt x="364" y="707"/>
                    <a:pt x="365" y="707"/>
                    <a:pt x="368" y="708"/>
                  </a:cubicBezTo>
                  <a:cubicBezTo>
                    <a:pt x="486" y="710"/>
                    <a:pt x="603" y="712"/>
                    <a:pt x="721" y="714"/>
                  </a:cubicBezTo>
                  <a:cubicBezTo>
                    <a:pt x="805" y="715"/>
                    <a:pt x="889" y="717"/>
                    <a:pt x="974" y="718"/>
                  </a:cubicBezTo>
                  <a:cubicBezTo>
                    <a:pt x="975" y="718"/>
                    <a:pt x="976" y="718"/>
                    <a:pt x="978" y="718"/>
                  </a:cubicBezTo>
                  <a:cubicBezTo>
                    <a:pt x="978" y="717"/>
                    <a:pt x="978" y="716"/>
                    <a:pt x="978" y="715"/>
                  </a:cubicBezTo>
                  <a:cubicBezTo>
                    <a:pt x="973" y="698"/>
                    <a:pt x="969" y="682"/>
                    <a:pt x="964" y="666"/>
                  </a:cubicBezTo>
                  <a:cubicBezTo>
                    <a:pt x="963" y="663"/>
                    <a:pt x="962" y="662"/>
                    <a:pt x="960" y="662"/>
                  </a:cubicBezTo>
                  <a:cubicBezTo>
                    <a:pt x="919" y="659"/>
                    <a:pt x="878" y="657"/>
                    <a:pt x="838" y="654"/>
                  </a:cubicBezTo>
                  <a:cubicBezTo>
                    <a:pt x="780" y="651"/>
                    <a:pt x="723" y="647"/>
                    <a:pt x="666" y="643"/>
                  </a:cubicBezTo>
                  <a:cubicBezTo>
                    <a:pt x="631" y="641"/>
                    <a:pt x="596" y="639"/>
                    <a:pt x="562" y="637"/>
                  </a:cubicBezTo>
                  <a:cubicBezTo>
                    <a:pt x="521" y="635"/>
                    <a:pt x="481" y="632"/>
                    <a:pt x="441" y="629"/>
                  </a:cubicBezTo>
                  <a:cubicBezTo>
                    <a:pt x="440" y="629"/>
                    <a:pt x="438" y="628"/>
                    <a:pt x="438" y="627"/>
                  </a:cubicBezTo>
                  <a:cubicBezTo>
                    <a:pt x="426" y="596"/>
                    <a:pt x="414" y="565"/>
                    <a:pt x="402" y="535"/>
                  </a:cubicBezTo>
                  <a:cubicBezTo>
                    <a:pt x="402" y="534"/>
                    <a:pt x="402" y="534"/>
                    <a:pt x="402" y="533"/>
                  </a:cubicBezTo>
                  <a:cubicBezTo>
                    <a:pt x="404" y="533"/>
                    <a:pt x="406" y="533"/>
                    <a:pt x="408" y="533"/>
                  </a:cubicBezTo>
                  <a:cubicBezTo>
                    <a:pt x="597" y="533"/>
                    <a:pt x="787" y="533"/>
                    <a:pt x="977" y="533"/>
                  </a:cubicBezTo>
                  <a:cubicBezTo>
                    <a:pt x="983" y="533"/>
                    <a:pt x="983" y="535"/>
                    <a:pt x="984" y="527"/>
                  </a:cubicBezTo>
                  <a:cubicBezTo>
                    <a:pt x="989" y="484"/>
                    <a:pt x="994" y="442"/>
                    <a:pt x="999" y="399"/>
                  </a:cubicBezTo>
                  <a:cubicBezTo>
                    <a:pt x="1003" y="358"/>
                    <a:pt x="1008" y="317"/>
                    <a:pt x="1013" y="275"/>
                  </a:cubicBezTo>
                  <a:cubicBezTo>
                    <a:pt x="1018" y="233"/>
                    <a:pt x="1023" y="190"/>
                    <a:pt x="1028" y="147"/>
                  </a:cubicBezTo>
                  <a:cubicBezTo>
                    <a:pt x="1028" y="145"/>
                    <a:pt x="1028" y="144"/>
                    <a:pt x="1028" y="142"/>
                  </a:cubicBezTo>
                  <a:cubicBezTo>
                    <a:pt x="1003" y="142"/>
                    <a:pt x="977" y="142"/>
                    <a:pt x="952" y="142"/>
                  </a:cubicBezTo>
                  <a:cubicBezTo>
                    <a:pt x="951" y="148"/>
                    <a:pt x="950" y="154"/>
                    <a:pt x="950" y="159"/>
                  </a:cubicBezTo>
                  <a:cubicBezTo>
                    <a:pt x="944" y="210"/>
                    <a:pt x="938" y="261"/>
                    <a:pt x="932" y="312"/>
                  </a:cubicBezTo>
                  <a:cubicBezTo>
                    <a:pt x="926" y="358"/>
                    <a:pt x="921" y="403"/>
                    <a:pt x="916" y="449"/>
                  </a:cubicBezTo>
                  <a:cubicBezTo>
                    <a:pt x="915" y="458"/>
                    <a:pt x="917" y="457"/>
                    <a:pt x="907" y="457"/>
                  </a:cubicBezTo>
                  <a:cubicBezTo>
                    <a:pt x="731" y="457"/>
                    <a:pt x="555" y="457"/>
                    <a:pt x="379" y="457"/>
                  </a:cubicBezTo>
                  <a:cubicBezTo>
                    <a:pt x="370" y="457"/>
                    <a:pt x="372" y="458"/>
                    <a:pt x="369" y="450"/>
                  </a:cubicBezTo>
                  <a:cubicBezTo>
                    <a:pt x="312" y="303"/>
                    <a:pt x="255" y="155"/>
                    <a:pt x="198" y="7"/>
                  </a:cubicBezTo>
                  <a:cubicBezTo>
                    <a:pt x="198" y="6"/>
                    <a:pt x="197" y="5"/>
                    <a:pt x="197" y="4"/>
                  </a:cubicBezTo>
                  <a:cubicBezTo>
                    <a:pt x="197" y="1"/>
                    <a:pt x="195" y="1"/>
                    <a:pt x="192" y="1"/>
                  </a:cubicBezTo>
                  <a:cubicBezTo>
                    <a:pt x="154" y="1"/>
                    <a:pt x="115" y="1"/>
                    <a:pt x="76" y="1"/>
                  </a:cubicBezTo>
                  <a:cubicBezTo>
                    <a:pt x="52" y="1"/>
                    <a:pt x="28" y="1"/>
                    <a:pt x="4" y="1"/>
                  </a:cubicBezTo>
                  <a:cubicBezTo>
                    <a:pt x="3" y="1"/>
                    <a:pt x="1" y="0"/>
                    <a:pt x="0" y="0"/>
                  </a:cubicBezTo>
                  <a:cubicBezTo>
                    <a:pt x="0" y="32"/>
                    <a:pt x="0" y="64"/>
                    <a:pt x="0" y="96"/>
                  </a:cubicBezTo>
                  <a:close/>
                </a:path>
              </a:pathLst>
            </a:custGeom>
            <a:solidFill>
              <a:srgbClr val="82B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79"/>
            <p:cNvSpPr>
              <a:spLocks/>
            </p:cNvSpPr>
            <p:nvPr/>
          </p:nvSpPr>
          <p:spPr bwMode="auto">
            <a:xfrm>
              <a:off x="5800727" y="5219700"/>
              <a:ext cx="236538" cy="227013"/>
            </a:xfrm>
            <a:custGeom>
              <a:avLst/>
              <a:gdLst>
                <a:gd name="T0" fmla="*/ 86 w 165"/>
                <a:gd name="T1" fmla="*/ 158 h 158"/>
                <a:gd name="T2" fmla="*/ 108 w 165"/>
                <a:gd name="T3" fmla="*/ 153 h 158"/>
                <a:gd name="T4" fmla="*/ 159 w 165"/>
                <a:gd name="T5" fmla="*/ 67 h 158"/>
                <a:gd name="T6" fmla="*/ 83 w 165"/>
                <a:gd name="T7" fmla="*/ 1 h 158"/>
                <a:gd name="T8" fmla="*/ 4 w 165"/>
                <a:gd name="T9" fmla="*/ 71 h 158"/>
                <a:gd name="T10" fmla="*/ 70 w 165"/>
                <a:gd name="T11" fmla="*/ 157 h 158"/>
                <a:gd name="T12" fmla="*/ 77 w 165"/>
                <a:gd name="T13" fmla="*/ 158 h 158"/>
                <a:gd name="T14" fmla="*/ 86 w 165"/>
                <a:gd name="T15" fmla="*/ 158 h 1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5" h="158">
                  <a:moveTo>
                    <a:pt x="86" y="158"/>
                  </a:moveTo>
                  <a:cubicBezTo>
                    <a:pt x="93" y="156"/>
                    <a:pt x="101" y="155"/>
                    <a:pt x="108" y="153"/>
                  </a:cubicBezTo>
                  <a:cubicBezTo>
                    <a:pt x="144" y="140"/>
                    <a:pt x="165" y="104"/>
                    <a:pt x="159" y="67"/>
                  </a:cubicBezTo>
                  <a:cubicBezTo>
                    <a:pt x="153" y="29"/>
                    <a:pt x="121" y="1"/>
                    <a:pt x="83" y="1"/>
                  </a:cubicBezTo>
                  <a:cubicBezTo>
                    <a:pt x="42" y="0"/>
                    <a:pt x="7" y="31"/>
                    <a:pt x="4" y="71"/>
                  </a:cubicBezTo>
                  <a:cubicBezTo>
                    <a:pt x="0" y="114"/>
                    <a:pt x="29" y="150"/>
                    <a:pt x="70" y="157"/>
                  </a:cubicBezTo>
                  <a:cubicBezTo>
                    <a:pt x="73" y="157"/>
                    <a:pt x="75" y="157"/>
                    <a:pt x="77" y="158"/>
                  </a:cubicBezTo>
                  <a:cubicBezTo>
                    <a:pt x="80" y="158"/>
                    <a:pt x="83" y="158"/>
                    <a:pt x="86" y="158"/>
                  </a:cubicBezTo>
                  <a:close/>
                </a:path>
              </a:pathLst>
            </a:custGeom>
            <a:solidFill>
              <a:srgbClr val="82B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80"/>
            <p:cNvSpPr>
              <a:spLocks/>
            </p:cNvSpPr>
            <p:nvPr/>
          </p:nvSpPr>
          <p:spPr bwMode="auto">
            <a:xfrm>
              <a:off x="6624639" y="5245100"/>
              <a:ext cx="212725" cy="201613"/>
            </a:xfrm>
            <a:custGeom>
              <a:avLst/>
              <a:gdLst>
                <a:gd name="T0" fmla="*/ 78 w 148"/>
                <a:gd name="T1" fmla="*/ 141 h 141"/>
                <a:gd name="T2" fmla="*/ 92 w 148"/>
                <a:gd name="T3" fmla="*/ 138 h 141"/>
                <a:gd name="T4" fmla="*/ 143 w 148"/>
                <a:gd name="T5" fmla="*/ 61 h 141"/>
                <a:gd name="T6" fmla="*/ 71 w 148"/>
                <a:gd name="T7" fmla="*/ 1 h 141"/>
                <a:gd name="T8" fmla="*/ 4 w 148"/>
                <a:gd name="T9" fmla="*/ 63 h 141"/>
                <a:gd name="T10" fmla="*/ 66 w 148"/>
                <a:gd name="T11" fmla="*/ 140 h 141"/>
                <a:gd name="T12" fmla="*/ 69 w 148"/>
                <a:gd name="T13" fmla="*/ 141 h 141"/>
                <a:gd name="T14" fmla="*/ 78 w 148"/>
                <a:gd name="T15" fmla="*/ 141 h 1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8" h="141">
                  <a:moveTo>
                    <a:pt x="78" y="141"/>
                  </a:moveTo>
                  <a:cubicBezTo>
                    <a:pt x="82" y="140"/>
                    <a:pt x="87" y="139"/>
                    <a:pt x="92" y="138"/>
                  </a:cubicBezTo>
                  <a:cubicBezTo>
                    <a:pt x="126" y="129"/>
                    <a:pt x="148" y="95"/>
                    <a:pt x="143" y="61"/>
                  </a:cubicBezTo>
                  <a:cubicBezTo>
                    <a:pt x="137" y="26"/>
                    <a:pt x="107" y="0"/>
                    <a:pt x="71" y="1"/>
                  </a:cubicBezTo>
                  <a:cubicBezTo>
                    <a:pt x="37" y="2"/>
                    <a:pt x="8" y="29"/>
                    <a:pt x="4" y="63"/>
                  </a:cubicBezTo>
                  <a:cubicBezTo>
                    <a:pt x="0" y="102"/>
                    <a:pt x="28" y="136"/>
                    <a:pt x="66" y="140"/>
                  </a:cubicBezTo>
                  <a:cubicBezTo>
                    <a:pt x="67" y="140"/>
                    <a:pt x="68" y="141"/>
                    <a:pt x="69" y="141"/>
                  </a:cubicBezTo>
                  <a:cubicBezTo>
                    <a:pt x="72" y="141"/>
                    <a:pt x="75" y="141"/>
                    <a:pt x="78" y="141"/>
                  </a:cubicBezTo>
                  <a:close/>
                </a:path>
              </a:pathLst>
            </a:custGeom>
            <a:solidFill>
              <a:srgbClr val="82B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45" name="Group 44"/>
          <p:cNvGrpSpPr/>
          <p:nvPr userDrawn="1"/>
        </p:nvGrpSpPr>
        <p:grpSpPr>
          <a:xfrm>
            <a:off x="4092109" y="3627120"/>
            <a:ext cx="973138" cy="1276350"/>
            <a:chOff x="6423027" y="2652713"/>
            <a:chExt cx="973138" cy="1276350"/>
          </a:xfrm>
        </p:grpSpPr>
        <p:sp>
          <p:nvSpPr>
            <p:cNvPr id="46" name="Freeform 81"/>
            <p:cNvSpPr>
              <a:spLocks/>
            </p:cNvSpPr>
            <p:nvPr/>
          </p:nvSpPr>
          <p:spPr bwMode="auto">
            <a:xfrm>
              <a:off x="6478589" y="2652713"/>
              <a:ext cx="863600" cy="207963"/>
            </a:xfrm>
            <a:custGeom>
              <a:avLst/>
              <a:gdLst>
                <a:gd name="T0" fmla="*/ 602 w 602"/>
                <a:gd name="T1" fmla="*/ 30 h 145"/>
                <a:gd name="T2" fmla="*/ 572 w 602"/>
                <a:gd name="T3" fmla="*/ 0 h 145"/>
                <a:gd name="T4" fmla="*/ 30 w 602"/>
                <a:gd name="T5" fmla="*/ 0 h 145"/>
                <a:gd name="T6" fmla="*/ 0 w 602"/>
                <a:gd name="T7" fmla="*/ 30 h 145"/>
                <a:gd name="T8" fmla="*/ 0 w 602"/>
                <a:gd name="T9" fmla="*/ 145 h 145"/>
                <a:gd name="T10" fmla="*/ 602 w 602"/>
                <a:gd name="T11" fmla="*/ 145 h 145"/>
                <a:gd name="T12" fmla="*/ 602 w 602"/>
                <a:gd name="T13" fmla="*/ 30 h 145"/>
              </a:gdLst>
              <a:ahLst/>
              <a:cxnLst>
                <a:cxn ang="0">
                  <a:pos x="T0" y="T1"/>
                </a:cxn>
                <a:cxn ang="0">
                  <a:pos x="T2" y="T3"/>
                </a:cxn>
                <a:cxn ang="0">
                  <a:pos x="T4" y="T5"/>
                </a:cxn>
                <a:cxn ang="0">
                  <a:pos x="T6" y="T7"/>
                </a:cxn>
                <a:cxn ang="0">
                  <a:pos x="T8" y="T9"/>
                </a:cxn>
                <a:cxn ang="0">
                  <a:pos x="T10" y="T11"/>
                </a:cxn>
                <a:cxn ang="0">
                  <a:pos x="T12" y="T13"/>
                </a:cxn>
              </a:cxnLst>
              <a:rect l="0" t="0" r="r" b="b"/>
              <a:pathLst>
                <a:path w="602" h="145">
                  <a:moveTo>
                    <a:pt x="602" y="30"/>
                  </a:moveTo>
                  <a:cubicBezTo>
                    <a:pt x="602" y="13"/>
                    <a:pt x="588" y="0"/>
                    <a:pt x="572" y="0"/>
                  </a:cubicBezTo>
                  <a:cubicBezTo>
                    <a:pt x="30" y="0"/>
                    <a:pt x="30" y="0"/>
                    <a:pt x="30" y="0"/>
                  </a:cubicBezTo>
                  <a:cubicBezTo>
                    <a:pt x="13" y="0"/>
                    <a:pt x="0" y="13"/>
                    <a:pt x="0" y="30"/>
                  </a:cubicBezTo>
                  <a:cubicBezTo>
                    <a:pt x="0" y="145"/>
                    <a:pt x="0" y="145"/>
                    <a:pt x="0" y="145"/>
                  </a:cubicBezTo>
                  <a:cubicBezTo>
                    <a:pt x="602" y="145"/>
                    <a:pt x="602" y="145"/>
                    <a:pt x="602" y="145"/>
                  </a:cubicBezTo>
                  <a:lnTo>
                    <a:pt x="602" y="30"/>
                  </a:lnTo>
                  <a:close/>
                </a:path>
              </a:pathLst>
            </a:custGeom>
            <a:solidFill>
              <a:srgbClr val="82B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Freeform 82"/>
            <p:cNvSpPr>
              <a:spLocks noEditPoints="1"/>
            </p:cNvSpPr>
            <p:nvPr/>
          </p:nvSpPr>
          <p:spPr bwMode="auto">
            <a:xfrm>
              <a:off x="6423027" y="2895600"/>
              <a:ext cx="973138" cy="1033463"/>
            </a:xfrm>
            <a:custGeom>
              <a:avLst/>
              <a:gdLst>
                <a:gd name="T0" fmla="*/ 589 w 613"/>
                <a:gd name="T1" fmla="*/ 0 h 651"/>
                <a:gd name="T2" fmla="*/ 568 w 613"/>
                <a:gd name="T3" fmla="*/ 160 h 651"/>
                <a:gd name="T4" fmla="*/ 546 w 613"/>
                <a:gd name="T5" fmla="*/ 0 h 651"/>
                <a:gd name="T6" fmla="*/ 400 w 613"/>
                <a:gd name="T7" fmla="*/ 160 h 651"/>
                <a:gd name="T8" fmla="*/ 379 w 613"/>
                <a:gd name="T9" fmla="*/ 0 h 651"/>
                <a:gd name="T10" fmla="*/ 233 w 613"/>
                <a:gd name="T11" fmla="*/ 160 h 651"/>
                <a:gd name="T12" fmla="*/ 212 w 613"/>
                <a:gd name="T13" fmla="*/ 0 h 651"/>
                <a:gd name="T14" fmla="*/ 66 w 613"/>
                <a:gd name="T15" fmla="*/ 160 h 651"/>
                <a:gd name="T16" fmla="*/ 47 w 613"/>
                <a:gd name="T17" fmla="*/ 0 h 651"/>
                <a:gd name="T18" fmla="*/ 25 w 613"/>
                <a:gd name="T19" fmla="*/ 564 h 651"/>
                <a:gd name="T20" fmla="*/ 0 w 613"/>
                <a:gd name="T21" fmla="*/ 651 h 651"/>
                <a:gd name="T22" fmla="*/ 613 w 613"/>
                <a:gd name="T23" fmla="*/ 564 h 651"/>
                <a:gd name="T24" fmla="*/ 47 w 613"/>
                <a:gd name="T25" fmla="*/ 189 h 651"/>
                <a:gd name="T26" fmla="*/ 568 w 613"/>
                <a:gd name="T27" fmla="*/ 348 h 651"/>
                <a:gd name="T28" fmla="*/ 546 w 613"/>
                <a:gd name="T29" fmla="*/ 210 h 651"/>
                <a:gd name="T30" fmla="*/ 400 w 613"/>
                <a:gd name="T31" fmla="*/ 348 h 651"/>
                <a:gd name="T32" fmla="*/ 379 w 613"/>
                <a:gd name="T33" fmla="*/ 210 h 651"/>
                <a:gd name="T34" fmla="*/ 233 w 613"/>
                <a:gd name="T35" fmla="*/ 348 h 651"/>
                <a:gd name="T36" fmla="*/ 212 w 613"/>
                <a:gd name="T37" fmla="*/ 210 h 651"/>
                <a:gd name="T38" fmla="*/ 66 w 613"/>
                <a:gd name="T39" fmla="*/ 348 h 651"/>
                <a:gd name="T40" fmla="*/ 47 w 613"/>
                <a:gd name="T41" fmla="*/ 189 h 651"/>
                <a:gd name="T42" fmla="*/ 568 w 613"/>
                <a:gd name="T43" fmla="*/ 376 h 651"/>
                <a:gd name="T44" fmla="*/ 546 w 613"/>
                <a:gd name="T45" fmla="*/ 536 h 651"/>
                <a:gd name="T46" fmla="*/ 400 w 613"/>
                <a:gd name="T47" fmla="*/ 396 h 651"/>
                <a:gd name="T48" fmla="*/ 379 w 613"/>
                <a:gd name="T49" fmla="*/ 536 h 651"/>
                <a:gd name="T50" fmla="*/ 233 w 613"/>
                <a:gd name="T51" fmla="*/ 396 h 651"/>
                <a:gd name="T52" fmla="*/ 212 w 613"/>
                <a:gd name="T53" fmla="*/ 536 h 651"/>
                <a:gd name="T54" fmla="*/ 66 w 613"/>
                <a:gd name="T55" fmla="*/ 396 h 651"/>
                <a:gd name="T56" fmla="*/ 47 w 613"/>
                <a:gd name="T57" fmla="*/ 536 h 651"/>
                <a:gd name="T58" fmla="*/ 291 w 613"/>
                <a:gd name="T59" fmla="*/ 634 h 651"/>
                <a:gd name="T60" fmla="*/ 25 w 613"/>
                <a:gd name="T61" fmla="*/ 582 h 651"/>
                <a:gd name="T62" fmla="*/ 291 w 613"/>
                <a:gd name="T63" fmla="*/ 634 h 651"/>
                <a:gd name="T64" fmla="*/ 321 w 613"/>
                <a:gd name="T65" fmla="*/ 634 h 651"/>
                <a:gd name="T66" fmla="*/ 589 w 613"/>
                <a:gd name="T67" fmla="*/ 582 h 6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13" h="651">
                  <a:moveTo>
                    <a:pt x="589" y="564"/>
                  </a:moveTo>
                  <a:lnTo>
                    <a:pt x="589" y="0"/>
                  </a:lnTo>
                  <a:lnTo>
                    <a:pt x="568" y="0"/>
                  </a:lnTo>
                  <a:lnTo>
                    <a:pt x="568" y="160"/>
                  </a:lnTo>
                  <a:lnTo>
                    <a:pt x="546" y="160"/>
                  </a:lnTo>
                  <a:lnTo>
                    <a:pt x="546" y="0"/>
                  </a:lnTo>
                  <a:lnTo>
                    <a:pt x="400" y="0"/>
                  </a:lnTo>
                  <a:lnTo>
                    <a:pt x="400" y="160"/>
                  </a:lnTo>
                  <a:lnTo>
                    <a:pt x="379" y="160"/>
                  </a:lnTo>
                  <a:lnTo>
                    <a:pt x="379" y="0"/>
                  </a:lnTo>
                  <a:lnTo>
                    <a:pt x="233" y="0"/>
                  </a:lnTo>
                  <a:lnTo>
                    <a:pt x="233" y="160"/>
                  </a:lnTo>
                  <a:lnTo>
                    <a:pt x="212" y="160"/>
                  </a:lnTo>
                  <a:lnTo>
                    <a:pt x="212" y="0"/>
                  </a:lnTo>
                  <a:lnTo>
                    <a:pt x="66" y="0"/>
                  </a:lnTo>
                  <a:lnTo>
                    <a:pt x="66" y="160"/>
                  </a:lnTo>
                  <a:lnTo>
                    <a:pt x="47" y="160"/>
                  </a:lnTo>
                  <a:lnTo>
                    <a:pt x="47" y="0"/>
                  </a:lnTo>
                  <a:lnTo>
                    <a:pt x="25" y="0"/>
                  </a:lnTo>
                  <a:lnTo>
                    <a:pt x="25" y="564"/>
                  </a:lnTo>
                  <a:lnTo>
                    <a:pt x="0" y="564"/>
                  </a:lnTo>
                  <a:lnTo>
                    <a:pt x="0" y="651"/>
                  </a:lnTo>
                  <a:lnTo>
                    <a:pt x="613" y="651"/>
                  </a:lnTo>
                  <a:lnTo>
                    <a:pt x="613" y="564"/>
                  </a:lnTo>
                  <a:lnTo>
                    <a:pt x="589" y="564"/>
                  </a:lnTo>
                  <a:close/>
                  <a:moveTo>
                    <a:pt x="47" y="189"/>
                  </a:moveTo>
                  <a:lnTo>
                    <a:pt x="568" y="189"/>
                  </a:lnTo>
                  <a:lnTo>
                    <a:pt x="568" y="348"/>
                  </a:lnTo>
                  <a:lnTo>
                    <a:pt x="546" y="348"/>
                  </a:lnTo>
                  <a:lnTo>
                    <a:pt x="546" y="210"/>
                  </a:lnTo>
                  <a:lnTo>
                    <a:pt x="400" y="210"/>
                  </a:lnTo>
                  <a:lnTo>
                    <a:pt x="400" y="348"/>
                  </a:lnTo>
                  <a:lnTo>
                    <a:pt x="379" y="348"/>
                  </a:lnTo>
                  <a:lnTo>
                    <a:pt x="379" y="210"/>
                  </a:lnTo>
                  <a:lnTo>
                    <a:pt x="233" y="210"/>
                  </a:lnTo>
                  <a:lnTo>
                    <a:pt x="233" y="348"/>
                  </a:lnTo>
                  <a:lnTo>
                    <a:pt x="212" y="348"/>
                  </a:lnTo>
                  <a:lnTo>
                    <a:pt x="212" y="210"/>
                  </a:lnTo>
                  <a:lnTo>
                    <a:pt x="66" y="210"/>
                  </a:lnTo>
                  <a:lnTo>
                    <a:pt x="66" y="348"/>
                  </a:lnTo>
                  <a:lnTo>
                    <a:pt x="47" y="348"/>
                  </a:lnTo>
                  <a:lnTo>
                    <a:pt x="47" y="189"/>
                  </a:lnTo>
                  <a:close/>
                  <a:moveTo>
                    <a:pt x="47" y="376"/>
                  </a:moveTo>
                  <a:lnTo>
                    <a:pt x="568" y="376"/>
                  </a:lnTo>
                  <a:lnTo>
                    <a:pt x="568" y="536"/>
                  </a:lnTo>
                  <a:lnTo>
                    <a:pt x="546" y="536"/>
                  </a:lnTo>
                  <a:lnTo>
                    <a:pt x="546" y="396"/>
                  </a:lnTo>
                  <a:lnTo>
                    <a:pt x="400" y="396"/>
                  </a:lnTo>
                  <a:lnTo>
                    <a:pt x="400" y="536"/>
                  </a:lnTo>
                  <a:lnTo>
                    <a:pt x="379" y="536"/>
                  </a:lnTo>
                  <a:lnTo>
                    <a:pt x="379" y="396"/>
                  </a:lnTo>
                  <a:lnTo>
                    <a:pt x="233" y="396"/>
                  </a:lnTo>
                  <a:lnTo>
                    <a:pt x="233" y="536"/>
                  </a:lnTo>
                  <a:lnTo>
                    <a:pt x="212" y="536"/>
                  </a:lnTo>
                  <a:lnTo>
                    <a:pt x="212" y="396"/>
                  </a:lnTo>
                  <a:lnTo>
                    <a:pt x="66" y="396"/>
                  </a:lnTo>
                  <a:lnTo>
                    <a:pt x="66" y="536"/>
                  </a:lnTo>
                  <a:lnTo>
                    <a:pt x="47" y="536"/>
                  </a:lnTo>
                  <a:lnTo>
                    <a:pt x="47" y="376"/>
                  </a:lnTo>
                  <a:close/>
                  <a:moveTo>
                    <a:pt x="291" y="634"/>
                  </a:moveTo>
                  <a:lnTo>
                    <a:pt x="25" y="634"/>
                  </a:lnTo>
                  <a:lnTo>
                    <a:pt x="25" y="582"/>
                  </a:lnTo>
                  <a:lnTo>
                    <a:pt x="291" y="582"/>
                  </a:lnTo>
                  <a:lnTo>
                    <a:pt x="291" y="634"/>
                  </a:lnTo>
                  <a:close/>
                  <a:moveTo>
                    <a:pt x="589" y="634"/>
                  </a:moveTo>
                  <a:lnTo>
                    <a:pt x="321" y="634"/>
                  </a:lnTo>
                  <a:lnTo>
                    <a:pt x="321" y="582"/>
                  </a:lnTo>
                  <a:lnTo>
                    <a:pt x="589" y="582"/>
                  </a:lnTo>
                  <a:lnTo>
                    <a:pt x="589" y="634"/>
                  </a:lnTo>
                  <a:close/>
                </a:path>
              </a:pathLst>
            </a:custGeom>
            <a:solidFill>
              <a:srgbClr val="82B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48" name="Group 47"/>
          <p:cNvGrpSpPr/>
          <p:nvPr userDrawn="1"/>
        </p:nvGrpSpPr>
        <p:grpSpPr>
          <a:xfrm>
            <a:off x="4788820" y="5011420"/>
            <a:ext cx="1368425" cy="1409700"/>
            <a:chOff x="7829552" y="2540000"/>
            <a:chExt cx="1368425" cy="1409700"/>
          </a:xfrm>
        </p:grpSpPr>
        <p:sp>
          <p:nvSpPr>
            <p:cNvPr id="49" name="Freeform 83"/>
            <p:cNvSpPr>
              <a:spLocks noEditPoints="1"/>
            </p:cNvSpPr>
            <p:nvPr/>
          </p:nvSpPr>
          <p:spPr bwMode="auto">
            <a:xfrm>
              <a:off x="8150227" y="2852738"/>
              <a:ext cx="719138" cy="838200"/>
            </a:xfrm>
            <a:custGeom>
              <a:avLst/>
              <a:gdLst>
                <a:gd name="T0" fmla="*/ 251 w 501"/>
                <a:gd name="T1" fmla="*/ 586 h 586"/>
                <a:gd name="T2" fmla="*/ 141 w 501"/>
                <a:gd name="T3" fmla="*/ 586 h 586"/>
                <a:gd name="T4" fmla="*/ 115 w 501"/>
                <a:gd name="T5" fmla="*/ 559 h 586"/>
                <a:gd name="T6" fmla="*/ 87 w 501"/>
                <a:gd name="T7" fmla="*/ 468 h 586"/>
                <a:gd name="T8" fmla="*/ 36 w 501"/>
                <a:gd name="T9" fmla="*/ 382 h 586"/>
                <a:gd name="T10" fmla="*/ 3 w 501"/>
                <a:gd name="T11" fmla="*/ 247 h 586"/>
                <a:gd name="T12" fmla="*/ 64 w 501"/>
                <a:gd name="T13" fmla="*/ 95 h 586"/>
                <a:gd name="T14" fmla="*/ 188 w 501"/>
                <a:gd name="T15" fmla="*/ 20 h 586"/>
                <a:gd name="T16" fmla="*/ 406 w 501"/>
                <a:gd name="T17" fmla="*/ 68 h 586"/>
                <a:gd name="T18" fmla="*/ 494 w 501"/>
                <a:gd name="T19" fmla="*/ 222 h 586"/>
                <a:gd name="T20" fmla="*/ 476 w 501"/>
                <a:gd name="T21" fmla="*/ 349 h 586"/>
                <a:gd name="T22" fmla="*/ 424 w 501"/>
                <a:gd name="T23" fmla="*/ 448 h 586"/>
                <a:gd name="T24" fmla="*/ 399 w 501"/>
                <a:gd name="T25" fmla="*/ 498 h 586"/>
                <a:gd name="T26" fmla="*/ 388 w 501"/>
                <a:gd name="T27" fmla="*/ 561 h 586"/>
                <a:gd name="T28" fmla="*/ 363 w 501"/>
                <a:gd name="T29" fmla="*/ 586 h 586"/>
                <a:gd name="T30" fmla="*/ 359 w 501"/>
                <a:gd name="T31" fmla="*/ 586 h 586"/>
                <a:gd name="T32" fmla="*/ 251 w 501"/>
                <a:gd name="T33" fmla="*/ 586 h 586"/>
                <a:gd name="T34" fmla="*/ 251 w 501"/>
                <a:gd name="T35" fmla="*/ 541 h 586"/>
                <a:gd name="T36" fmla="*/ 331 w 501"/>
                <a:gd name="T37" fmla="*/ 540 h 586"/>
                <a:gd name="T38" fmla="*/ 344 w 501"/>
                <a:gd name="T39" fmla="*/ 528 h 586"/>
                <a:gd name="T40" fmla="*/ 345 w 501"/>
                <a:gd name="T41" fmla="*/ 524 h 586"/>
                <a:gd name="T42" fmla="*/ 376 w 501"/>
                <a:gd name="T43" fmla="*/ 440 h 586"/>
                <a:gd name="T44" fmla="*/ 427 w 501"/>
                <a:gd name="T45" fmla="*/ 347 h 586"/>
                <a:gd name="T46" fmla="*/ 450 w 501"/>
                <a:gd name="T47" fmla="*/ 245 h 586"/>
                <a:gd name="T48" fmla="*/ 375 w 501"/>
                <a:gd name="T49" fmla="*/ 101 h 586"/>
                <a:gd name="T50" fmla="*/ 195 w 501"/>
                <a:gd name="T51" fmla="*/ 65 h 586"/>
                <a:gd name="T52" fmla="*/ 48 w 501"/>
                <a:gd name="T53" fmla="*/ 252 h 586"/>
                <a:gd name="T54" fmla="*/ 80 w 501"/>
                <a:gd name="T55" fmla="*/ 369 h 586"/>
                <a:gd name="T56" fmla="*/ 129 w 501"/>
                <a:gd name="T57" fmla="*/ 451 h 586"/>
                <a:gd name="T58" fmla="*/ 159 w 501"/>
                <a:gd name="T59" fmla="*/ 535 h 586"/>
                <a:gd name="T60" fmla="*/ 167 w 501"/>
                <a:gd name="T61" fmla="*/ 541 h 586"/>
                <a:gd name="T62" fmla="*/ 251 w 501"/>
                <a:gd name="T63" fmla="*/ 541 h 5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01" h="586">
                  <a:moveTo>
                    <a:pt x="251" y="586"/>
                  </a:moveTo>
                  <a:cubicBezTo>
                    <a:pt x="214" y="586"/>
                    <a:pt x="178" y="586"/>
                    <a:pt x="141" y="586"/>
                  </a:cubicBezTo>
                  <a:cubicBezTo>
                    <a:pt x="123" y="586"/>
                    <a:pt x="114" y="577"/>
                    <a:pt x="115" y="559"/>
                  </a:cubicBezTo>
                  <a:cubicBezTo>
                    <a:pt x="116" y="526"/>
                    <a:pt x="103" y="497"/>
                    <a:pt x="87" y="468"/>
                  </a:cubicBezTo>
                  <a:cubicBezTo>
                    <a:pt x="70" y="440"/>
                    <a:pt x="51" y="412"/>
                    <a:pt x="36" y="382"/>
                  </a:cubicBezTo>
                  <a:cubicBezTo>
                    <a:pt x="13" y="340"/>
                    <a:pt x="0" y="295"/>
                    <a:pt x="3" y="247"/>
                  </a:cubicBezTo>
                  <a:cubicBezTo>
                    <a:pt x="6" y="189"/>
                    <a:pt x="26" y="139"/>
                    <a:pt x="64" y="95"/>
                  </a:cubicBezTo>
                  <a:cubicBezTo>
                    <a:pt x="98" y="58"/>
                    <a:pt x="139" y="32"/>
                    <a:pt x="188" y="20"/>
                  </a:cubicBezTo>
                  <a:cubicBezTo>
                    <a:pt x="269" y="0"/>
                    <a:pt x="342" y="16"/>
                    <a:pt x="406" y="68"/>
                  </a:cubicBezTo>
                  <a:cubicBezTo>
                    <a:pt x="455" y="108"/>
                    <a:pt x="484" y="160"/>
                    <a:pt x="494" y="222"/>
                  </a:cubicBezTo>
                  <a:cubicBezTo>
                    <a:pt x="501" y="266"/>
                    <a:pt x="494" y="308"/>
                    <a:pt x="476" y="349"/>
                  </a:cubicBezTo>
                  <a:cubicBezTo>
                    <a:pt x="462" y="383"/>
                    <a:pt x="442" y="415"/>
                    <a:pt x="424" y="448"/>
                  </a:cubicBezTo>
                  <a:cubicBezTo>
                    <a:pt x="414" y="464"/>
                    <a:pt x="406" y="481"/>
                    <a:pt x="399" y="498"/>
                  </a:cubicBezTo>
                  <a:cubicBezTo>
                    <a:pt x="391" y="518"/>
                    <a:pt x="388" y="539"/>
                    <a:pt x="388" y="561"/>
                  </a:cubicBezTo>
                  <a:cubicBezTo>
                    <a:pt x="389" y="577"/>
                    <a:pt x="379" y="586"/>
                    <a:pt x="363" y="586"/>
                  </a:cubicBezTo>
                  <a:cubicBezTo>
                    <a:pt x="362" y="586"/>
                    <a:pt x="360" y="586"/>
                    <a:pt x="359" y="586"/>
                  </a:cubicBezTo>
                  <a:cubicBezTo>
                    <a:pt x="323" y="586"/>
                    <a:pt x="287" y="586"/>
                    <a:pt x="251" y="586"/>
                  </a:cubicBezTo>
                  <a:close/>
                  <a:moveTo>
                    <a:pt x="251" y="541"/>
                  </a:moveTo>
                  <a:cubicBezTo>
                    <a:pt x="278" y="541"/>
                    <a:pt x="304" y="541"/>
                    <a:pt x="331" y="540"/>
                  </a:cubicBezTo>
                  <a:cubicBezTo>
                    <a:pt x="343" y="540"/>
                    <a:pt x="343" y="543"/>
                    <a:pt x="344" y="528"/>
                  </a:cubicBezTo>
                  <a:cubicBezTo>
                    <a:pt x="345" y="527"/>
                    <a:pt x="345" y="525"/>
                    <a:pt x="345" y="524"/>
                  </a:cubicBezTo>
                  <a:cubicBezTo>
                    <a:pt x="350" y="494"/>
                    <a:pt x="362" y="467"/>
                    <a:pt x="376" y="440"/>
                  </a:cubicBezTo>
                  <a:cubicBezTo>
                    <a:pt x="393" y="409"/>
                    <a:pt x="412" y="379"/>
                    <a:pt x="427" y="347"/>
                  </a:cubicBezTo>
                  <a:cubicBezTo>
                    <a:pt x="443" y="315"/>
                    <a:pt x="453" y="282"/>
                    <a:pt x="450" y="245"/>
                  </a:cubicBezTo>
                  <a:cubicBezTo>
                    <a:pt x="446" y="186"/>
                    <a:pt x="421" y="137"/>
                    <a:pt x="375" y="101"/>
                  </a:cubicBezTo>
                  <a:cubicBezTo>
                    <a:pt x="321" y="59"/>
                    <a:pt x="260" y="47"/>
                    <a:pt x="195" y="65"/>
                  </a:cubicBezTo>
                  <a:cubicBezTo>
                    <a:pt x="113" y="87"/>
                    <a:pt x="51" y="161"/>
                    <a:pt x="48" y="252"/>
                  </a:cubicBezTo>
                  <a:cubicBezTo>
                    <a:pt x="47" y="294"/>
                    <a:pt x="60" y="332"/>
                    <a:pt x="80" y="369"/>
                  </a:cubicBezTo>
                  <a:cubicBezTo>
                    <a:pt x="95" y="397"/>
                    <a:pt x="113" y="423"/>
                    <a:pt x="129" y="451"/>
                  </a:cubicBezTo>
                  <a:cubicBezTo>
                    <a:pt x="144" y="477"/>
                    <a:pt x="156" y="504"/>
                    <a:pt x="159" y="535"/>
                  </a:cubicBezTo>
                  <a:cubicBezTo>
                    <a:pt x="160" y="540"/>
                    <a:pt x="162" y="541"/>
                    <a:pt x="167" y="541"/>
                  </a:cubicBezTo>
                  <a:cubicBezTo>
                    <a:pt x="195" y="540"/>
                    <a:pt x="223" y="541"/>
                    <a:pt x="251" y="541"/>
                  </a:cubicBezTo>
                  <a:close/>
                </a:path>
              </a:pathLst>
            </a:custGeom>
            <a:solidFill>
              <a:srgbClr val="82B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84"/>
            <p:cNvSpPr>
              <a:spLocks/>
            </p:cNvSpPr>
            <p:nvPr/>
          </p:nvSpPr>
          <p:spPr bwMode="auto">
            <a:xfrm>
              <a:off x="8334377" y="3757613"/>
              <a:ext cx="349250" cy="65088"/>
            </a:xfrm>
            <a:custGeom>
              <a:avLst/>
              <a:gdLst>
                <a:gd name="T0" fmla="*/ 124 w 244"/>
                <a:gd name="T1" fmla="*/ 46 h 46"/>
                <a:gd name="T2" fmla="*/ 29 w 244"/>
                <a:gd name="T3" fmla="*/ 46 h 46"/>
                <a:gd name="T4" fmla="*/ 4 w 244"/>
                <a:gd name="T5" fmla="*/ 29 h 46"/>
                <a:gd name="T6" fmla="*/ 19 w 244"/>
                <a:gd name="T7" fmla="*/ 1 h 46"/>
                <a:gd name="T8" fmla="*/ 32 w 244"/>
                <a:gd name="T9" fmla="*/ 0 h 46"/>
                <a:gd name="T10" fmla="*/ 215 w 244"/>
                <a:gd name="T11" fmla="*/ 0 h 46"/>
                <a:gd name="T12" fmla="*/ 226 w 244"/>
                <a:gd name="T13" fmla="*/ 1 h 46"/>
                <a:gd name="T14" fmla="*/ 244 w 244"/>
                <a:gd name="T15" fmla="*/ 23 h 46"/>
                <a:gd name="T16" fmla="*/ 227 w 244"/>
                <a:gd name="T17" fmla="*/ 45 h 46"/>
                <a:gd name="T18" fmla="*/ 215 w 244"/>
                <a:gd name="T19" fmla="*/ 46 h 46"/>
                <a:gd name="T20" fmla="*/ 124 w 244"/>
                <a:gd name="T21"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4" h="46">
                  <a:moveTo>
                    <a:pt x="124" y="46"/>
                  </a:moveTo>
                  <a:cubicBezTo>
                    <a:pt x="92" y="46"/>
                    <a:pt x="61" y="46"/>
                    <a:pt x="29" y="46"/>
                  </a:cubicBezTo>
                  <a:cubicBezTo>
                    <a:pt x="16" y="46"/>
                    <a:pt x="6" y="40"/>
                    <a:pt x="4" y="29"/>
                  </a:cubicBezTo>
                  <a:cubicBezTo>
                    <a:pt x="0" y="17"/>
                    <a:pt x="7" y="5"/>
                    <a:pt x="19" y="1"/>
                  </a:cubicBezTo>
                  <a:cubicBezTo>
                    <a:pt x="23" y="0"/>
                    <a:pt x="27" y="0"/>
                    <a:pt x="32" y="0"/>
                  </a:cubicBezTo>
                  <a:cubicBezTo>
                    <a:pt x="93" y="0"/>
                    <a:pt x="154" y="0"/>
                    <a:pt x="215" y="0"/>
                  </a:cubicBezTo>
                  <a:cubicBezTo>
                    <a:pt x="219" y="0"/>
                    <a:pt x="223" y="0"/>
                    <a:pt x="226" y="1"/>
                  </a:cubicBezTo>
                  <a:cubicBezTo>
                    <a:pt x="237" y="3"/>
                    <a:pt x="244" y="12"/>
                    <a:pt x="244" y="23"/>
                  </a:cubicBezTo>
                  <a:cubicBezTo>
                    <a:pt x="244" y="33"/>
                    <a:pt x="237" y="42"/>
                    <a:pt x="227" y="45"/>
                  </a:cubicBezTo>
                  <a:cubicBezTo>
                    <a:pt x="223" y="46"/>
                    <a:pt x="219" y="46"/>
                    <a:pt x="215" y="46"/>
                  </a:cubicBezTo>
                  <a:cubicBezTo>
                    <a:pt x="185" y="46"/>
                    <a:pt x="154" y="46"/>
                    <a:pt x="124" y="46"/>
                  </a:cubicBezTo>
                  <a:close/>
                </a:path>
              </a:pathLst>
            </a:custGeom>
            <a:solidFill>
              <a:srgbClr val="82B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85"/>
            <p:cNvSpPr>
              <a:spLocks/>
            </p:cNvSpPr>
            <p:nvPr/>
          </p:nvSpPr>
          <p:spPr bwMode="auto">
            <a:xfrm>
              <a:off x="8391527" y="3883025"/>
              <a:ext cx="246063" cy="66675"/>
            </a:xfrm>
            <a:custGeom>
              <a:avLst/>
              <a:gdLst>
                <a:gd name="T0" fmla="*/ 83 w 171"/>
                <a:gd name="T1" fmla="*/ 46 h 46"/>
                <a:gd name="T2" fmla="*/ 29 w 171"/>
                <a:gd name="T3" fmla="*/ 46 h 46"/>
                <a:gd name="T4" fmla="*/ 11 w 171"/>
                <a:gd name="T5" fmla="*/ 41 h 46"/>
                <a:gd name="T6" fmla="*/ 2 w 171"/>
                <a:gd name="T7" fmla="*/ 19 h 46"/>
                <a:gd name="T8" fmla="*/ 18 w 171"/>
                <a:gd name="T9" fmla="*/ 1 h 46"/>
                <a:gd name="T10" fmla="*/ 27 w 171"/>
                <a:gd name="T11" fmla="*/ 0 h 46"/>
                <a:gd name="T12" fmla="*/ 139 w 171"/>
                <a:gd name="T13" fmla="*/ 0 h 46"/>
                <a:gd name="T14" fmla="*/ 159 w 171"/>
                <a:gd name="T15" fmla="*/ 6 h 46"/>
                <a:gd name="T16" fmla="*/ 150 w 171"/>
                <a:gd name="T17" fmla="*/ 44 h 46"/>
                <a:gd name="T18" fmla="*/ 138 w 171"/>
                <a:gd name="T19" fmla="*/ 46 h 46"/>
                <a:gd name="T20" fmla="*/ 136 w 171"/>
                <a:gd name="T21" fmla="*/ 46 h 46"/>
                <a:gd name="T22" fmla="*/ 83 w 171"/>
                <a:gd name="T23"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1" h="46">
                  <a:moveTo>
                    <a:pt x="83" y="46"/>
                  </a:moveTo>
                  <a:cubicBezTo>
                    <a:pt x="65" y="46"/>
                    <a:pt x="47" y="46"/>
                    <a:pt x="29" y="46"/>
                  </a:cubicBezTo>
                  <a:cubicBezTo>
                    <a:pt x="23" y="46"/>
                    <a:pt x="17" y="45"/>
                    <a:pt x="11" y="41"/>
                  </a:cubicBezTo>
                  <a:cubicBezTo>
                    <a:pt x="4" y="36"/>
                    <a:pt x="0" y="28"/>
                    <a:pt x="2" y="19"/>
                  </a:cubicBezTo>
                  <a:cubicBezTo>
                    <a:pt x="3" y="9"/>
                    <a:pt x="9" y="3"/>
                    <a:pt x="18" y="1"/>
                  </a:cubicBezTo>
                  <a:cubicBezTo>
                    <a:pt x="21" y="0"/>
                    <a:pt x="24" y="0"/>
                    <a:pt x="27" y="0"/>
                  </a:cubicBezTo>
                  <a:cubicBezTo>
                    <a:pt x="65" y="0"/>
                    <a:pt x="102" y="0"/>
                    <a:pt x="139" y="0"/>
                  </a:cubicBezTo>
                  <a:cubicBezTo>
                    <a:pt x="146" y="0"/>
                    <a:pt x="153" y="1"/>
                    <a:pt x="159" y="6"/>
                  </a:cubicBezTo>
                  <a:cubicBezTo>
                    <a:pt x="171" y="19"/>
                    <a:pt x="166" y="39"/>
                    <a:pt x="150" y="44"/>
                  </a:cubicBezTo>
                  <a:cubicBezTo>
                    <a:pt x="146" y="45"/>
                    <a:pt x="142" y="46"/>
                    <a:pt x="138" y="46"/>
                  </a:cubicBezTo>
                  <a:cubicBezTo>
                    <a:pt x="137" y="46"/>
                    <a:pt x="137" y="46"/>
                    <a:pt x="136" y="46"/>
                  </a:cubicBezTo>
                  <a:cubicBezTo>
                    <a:pt x="119" y="46"/>
                    <a:pt x="101" y="46"/>
                    <a:pt x="83" y="46"/>
                  </a:cubicBezTo>
                  <a:close/>
                </a:path>
              </a:pathLst>
            </a:custGeom>
            <a:solidFill>
              <a:srgbClr val="82B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86"/>
            <p:cNvSpPr>
              <a:spLocks/>
            </p:cNvSpPr>
            <p:nvPr/>
          </p:nvSpPr>
          <p:spPr bwMode="auto">
            <a:xfrm>
              <a:off x="8005764" y="3536950"/>
              <a:ext cx="185738" cy="193675"/>
            </a:xfrm>
            <a:custGeom>
              <a:avLst/>
              <a:gdLst>
                <a:gd name="T0" fmla="*/ 129 w 129"/>
                <a:gd name="T1" fmla="*/ 25 h 135"/>
                <a:gd name="T2" fmla="*/ 122 w 129"/>
                <a:gd name="T3" fmla="*/ 40 h 135"/>
                <a:gd name="T4" fmla="*/ 42 w 129"/>
                <a:gd name="T5" fmla="*/ 125 h 135"/>
                <a:gd name="T6" fmla="*/ 10 w 129"/>
                <a:gd name="T7" fmla="*/ 126 h 135"/>
                <a:gd name="T8" fmla="*/ 9 w 129"/>
                <a:gd name="T9" fmla="*/ 93 h 135"/>
                <a:gd name="T10" fmla="*/ 89 w 129"/>
                <a:gd name="T11" fmla="*/ 10 h 135"/>
                <a:gd name="T12" fmla="*/ 115 w 129"/>
                <a:gd name="T13" fmla="*/ 4 h 135"/>
                <a:gd name="T14" fmla="*/ 129 w 129"/>
                <a:gd name="T15" fmla="*/ 25 h 1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9" h="135">
                  <a:moveTo>
                    <a:pt x="129" y="25"/>
                  </a:moveTo>
                  <a:cubicBezTo>
                    <a:pt x="129" y="31"/>
                    <a:pt x="126" y="36"/>
                    <a:pt x="122" y="40"/>
                  </a:cubicBezTo>
                  <a:cubicBezTo>
                    <a:pt x="96" y="68"/>
                    <a:pt x="69" y="97"/>
                    <a:pt x="42" y="125"/>
                  </a:cubicBezTo>
                  <a:cubicBezTo>
                    <a:pt x="32" y="134"/>
                    <a:pt x="19" y="135"/>
                    <a:pt x="10" y="126"/>
                  </a:cubicBezTo>
                  <a:cubicBezTo>
                    <a:pt x="0" y="117"/>
                    <a:pt x="0" y="103"/>
                    <a:pt x="9" y="93"/>
                  </a:cubicBezTo>
                  <a:cubicBezTo>
                    <a:pt x="36" y="65"/>
                    <a:pt x="62" y="38"/>
                    <a:pt x="89" y="10"/>
                  </a:cubicBezTo>
                  <a:cubicBezTo>
                    <a:pt x="97" y="2"/>
                    <a:pt x="106" y="0"/>
                    <a:pt x="115" y="4"/>
                  </a:cubicBezTo>
                  <a:cubicBezTo>
                    <a:pt x="123" y="8"/>
                    <a:pt x="129" y="16"/>
                    <a:pt x="129" y="25"/>
                  </a:cubicBezTo>
                  <a:close/>
                </a:path>
              </a:pathLst>
            </a:custGeom>
            <a:solidFill>
              <a:srgbClr val="82B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87"/>
            <p:cNvSpPr>
              <a:spLocks/>
            </p:cNvSpPr>
            <p:nvPr/>
          </p:nvSpPr>
          <p:spPr bwMode="auto">
            <a:xfrm>
              <a:off x="8832852" y="2714625"/>
              <a:ext cx="184150" cy="188913"/>
            </a:xfrm>
            <a:custGeom>
              <a:avLst/>
              <a:gdLst>
                <a:gd name="T0" fmla="*/ 0 w 129"/>
                <a:gd name="T1" fmla="*/ 104 h 131"/>
                <a:gd name="T2" fmla="*/ 7 w 129"/>
                <a:gd name="T3" fmla="*/ 90 h 131"/>
                <a:gd name="T4" fmla="*/ 88 w 129"/>
                <a:gd name="T5" fmla="*/ 9 h 131"/>
                <a:gd name="T6" fmla="*/ 120 w 129"/>
                <a:gd name="T7" fmla="*/ 9 h 131"/>
                <a:gd name="T8" fmla="*/ 120 w 129"/>
                <a:gd name="T9" fmla="*/ 41 h 131"/>
                <a:gd name="T10" fmla="*/ 38 w 129"/>
                <a:gd name="T11" fmla="*/ 122 h 131"/>
                <a:gd name="T12" fmla="*/ 14 w 129"/>
                <a:gd name="T13" fmla="*/ 127 h 131"/>
                <a:gd name="T14" fmla="*/ 0 w 129"/>
                <a:gd name="T15" fmla="*/ 104 h 1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9" h="131">
                  <a:moveTo>
                    <a:pt x="0" y="104"/>
                  </a:moveTo>
                  <a:cubicBezTo>
                    <a:pt x="0" y="100"/>
                    <a:pt x="3" y="94"/>
                    <a:pt x="7" y="90"/>
                  </a:cubicBezTo>
                  <a:cubicBezTo>
                    <a:pt x="34" y="63"/>
                    <a:pt x="61" y="36"/>
                    <a:pt x="88" y="9"/>
                  </a:cubicBezTo>
                  <a:cubicBezTo>
                    <a:pt x="97" y="0"/>
                    <a:pt x="111" y="1"/>
                    <a:pt x="120" y="9"/>
                  </a:cubicBezTo>
                  <a:cubicBezTo>
                    <a:pt x="128" y="18"/>
                    <a:pt x="129" y="32"/>
                    <a:pt x="120" y="41"/>
                  </a:cubicBezTo>
                  <a:cubicBezTo>
                    <a:pt x="93" y="68"/>
                    <a:pt x="65" y="95"/>
                    <a:pt x="38" y="122"/>
                  </a:cubicBezTo>
                  <a:cubicBezTo>
                    <a:pt x="31" y="129"/>
                    <a:pt x="23" y="131"/>
                    <a:pt x="14" y="127"/>
                  </a:cubicBezTo>
                  <a:cubicBezTo>
                    <a:pt x="5" y="123"/>
                    <a:pt x="1" y="116"/>
                    <a:pt x="0" y="104"/>
                  </a:cubicBezTo>
                  <a:close/>
                </a:path>
              </a:pathLst>
            </a:custGeom>
            <a:solidFill>
              <a:srgbClr val="82B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Freeform 88"/>
            <p:cNvSpPr>
              <a:spLocks/>
            </p:cNvSpPr>
            <p:nvPr/>
          </p:nvSpPr>
          <p:spPr bwMode="auto">
            <a:xfrm>
              <a:off x="8012114" y="2725738"/>
              <a:ext cx="176213" cy="184150"/>
            </a:xfrm>
            <a:custGeom>
              <a:avLst/>
              <a:gdLst>
                <a:gd name="T0" fmla="*/ 123 w 123"/>
                <a:gd name="T1" fmla="*/ 101 h 129"/>
                <a:gd name="T2" fmla="*/ 90 w 123"/>
                <a:gd name="T3" fmla="*/ 121 h 129"/>
                <a:gd name="T4" fmla="*/ 81 w 123"/>
                <a:gd name="T5" fmla="*/ 114 h 129"/>
                <a:gd name="T6" fmla="*/ 10 w 123"/>
                <a:gd name="T7" fmla="*/ 43 h 129"/>
                <a:gd name="T8" fmla="*/ 1 w 123"/>
                <a:gd name="T9" fmla="*/ 22 h 129"/>
                <a:gd name="T10" fmla="*/ 15 w 123"/>
                <a:gd name="T11" fmla="*/ 3 h 129"/>
                <a:gd name="T12" fmla="*/ 38 w 123"/>
                <a:gd name="T13" fmla="*/ 7 h 129"/>
                <a:gd name="T14" fmla="*/ 54 w 123"/>
                <a:gd name="T15" fmla="*/ 22 h 129"/>
                <a:gd name="T16" fmla="*/ 114 w 123"/>
                <a:gd name="T17" fmla="*/ 83 h 129"/>
                <a:gd name="T18" fmla="*/ 123 w 123"/>
                <a:gd name="T19" fmla="*/ 101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3" h="129">
                  <a:moveTo>
                    <a:pt x="123" y="101"/>
                  </a:moveTo>
                  <a:cubicBezTo>
                    <a:pt x="123" y="118"/>
                    <a:pt x="105" y="129"/>
                    <a:pt x="90" y="121"/>
                  </a:cubicBezTo>
                  <a:cubicBezTo>
                    <a:pt x="87" y="119"/>
                    <a:pt x="84" y="117"/>
                    <a:pt x="81" y="114"/>
                  </a:cubicBezTo>
                  <a:cubicBezTo>
                    <a:pt x="57" y="90"/>
                    <a:pt x="33" y="66"/>
                    <a:pt x="10" y="43"/>
                  </a:cubicBezTo>
                  <a:cubicBezTo>
                    <a:pt x="4" y="37"/>
                    <a:pt x="0" y="30"/>
                    <a:pt x="1" y="22"/>
                  </a:cubicBezTo>
                  <a:cubicBezTo>
                    <a:pt x="2" y="13"/>
                    <a:pt x="7" y="6"/>
                    <a:pt x="15" y="3"/>
                  </a:cubicBezTo>
                  <a:cubicBezTo>
                    <a:pt x="24" y="0"/>
                    <a:pt x="32" y="1"/>
                    <a:pt x="38" y="7"/>
                  </a:cubicBezTo>
                  <a:cubicBezTo>
                    <a:pt x="44" y="12"/>
                    <a:pt x="49" y="17"/>
                    <a:pt x="54" y="22"/>
                  </a:cubicBezTo>
                  <a:cubicBezTo>
                    <a:pt x="74" y="42"/>
                    <a:pt x="94" y="63"/>
                    <a:pt x="114" y="83"/>
                  </a:cubicBezTo>
                  <a:cubicBezTo>
                    <a:pt x="119" y="88"/>
                    <a:pt x="123" y="94"/>
                    <a:pt x="123" y="101"/>
                  </a:cubicBezTo>
                  <a:close/>
                </a:path>
              </a:pathLst>
            </a:custGeom>
            <a:solidFill>
              <a:srgbClr val="82B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Freeform 89"/>
            <p:cNvSpPr>
              <a:spLocks/>
            </p:cNvSpPr>
            <p:nvPr/>
          </p:nvSpPr>
          <p:spPr bwMode="auto">
            <a:xfrm>
              <a:off x="8475664" y="2540000"/>
              <a:ext cx="65088" cy="222250"/>
            </a:xfrm>
            <a:custGeom>
              <a:avLst/>
              <a:gdLst>
                <a:gd name="T0" fmla="*/ 45 w 45"/>
                <a:gd name="T1" fmla="*/ 78 h 156"/>
                <a:gd name="T2" fmla="*/ 45 w 45"/>
                <a:gd name="T3" fmla="*/ 131 h 156"/>
                <a:gd name="T4" fmla="*/ 24 w 45"/>
                <a:gd name="T5" fmla="*/ 155 h 156"/>
                <a:gd name="T6" fmla="*/ 0 w 45"/>
                <a:gd name="T7" fmla="*/ 134 h 156"/>
                <a:gd name="T8" fmla="*/ 0 w 45"/>
                <a:gd name="T9" fmla="*/ 127 h 156"/>
                <a:gd name="T10" fmla="*/ 0 w 45"/>
                <a:gd name="T11" fmla="*/ 28 h 156"/>
                <a:gd name="T12" fmla="*/ 1 w 45"/>
                <a:gd name="T13" fmla="*/ 18 h 156"/>
                <a:gd name="T14" fmla="*/ 25 w 45"/>
                <a:gd name="T15" fmla="*/ 1 h 156"/>
                <a:gd name="T16" fmla="*/ 45 w 45"/>
                <a:gd name="T17" fmla="*/ 22 h 156"/>
                <a:gd name="T18" fmla="*/ 45 w 45"/>
                <a:gd name="T19" fmla="*/ 78 h 156"/>
                <a:gd name="T20" fmla="*/ 45 w 45"/>
                <a:gd name="T21" fmla="*/ 78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5" h="156">
                  <a:moveTo>
                    <a:pt x="45" y="78"/>
                  </a:moveTo>
                  <a:cubicBezTo>
                    <a:pt x="45" y="96"/>
                    <a:pt x="45" y="113"/>
                    <a:pt x="45" y="131"/>
                  </a:cubicBezTo>
                  <a:cubicBezTo>
                    <a:pt x="45" y="145"/>
                    <a:pt x="36" y="155"/>
                    <a:pt x="24" y="155"/>
                  </a:cubicBezTo>
                  <a:cubicBezTo>
                    <a:pt x="12" y="156"/>
                    <a:pt x="2" y="147"/>
                    <a:pt x="0" y="134"/>
                  </a:cubicBezTo>
                  <a:cubicBezTo>
                    <a:pt x="0" y="131"/>
                    <a:pt x="0" y="129"/>
                    <a:pt x="0" y="127"/>
                  </a:cubicBezTo>
                  <a:cubicBezTo>
                    <a:pt x="0" y="94"/>
                    <a:pt x="0" y="61"/>
                    <a:pt x="0" y="28"/>
                  </a:cubicBezTo>
                  <a:cubicBezTo>
                    <a:pt x="0" y="25"/>
                    <a:pt x="0" y="21"/>
                    <a:pt x="1" y="18"/>
                  </a:cubicBezTo>
                  <a:cubicBezTo>
                    <a:pt x="3" y="7"/>
                    <a:pt x="13" y="0"/>
                    <a:pt x="25" y="1"/>
                  </a:cubicBezTo>
                  <a:cubicBezTo>
                    <a:pt x="36" y="2"/>
                    <a:pt x="45" y="11"/>
                    <a:pt x="45" y="22"/>
                  </a:cubicBezTo>
                  <a:cubicBezTo>
                    <a:pt x="45" y="41"/>
                    <a:pt x="45" y="59"/>
                    <a:pt x="45" y="78"/>
                  </a:cubicBezTo>
                  <a:cubicBezTo>
                    <a:pt x="45" y="78"/>
                    <a:pt x="45" y="78"/>
                    <a:pt x="45" y="78"/>
                  </a:cubicBezTo>
                  <a:close/>
                </a:path>
              </a:pathLst>
            </a:custGeom>
            <a:solidFill>
              <a:srgbClr val="82B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Freeform 90"/>
            <p:cNvSpPr>
              <a:spLocks/>
            </p:cNvSpPr>
            <p:nvPr/>
          </p:nvSpPr>
          <p:spPr bwMode="auto">
            <a:xfrm>
              <a:off x="8832852" y="3540125"/>
              <a:ext cx="177800" cy="179388"/>
            </a:xfrm>
            <a:custGeom>
              <a:avLst/>
              <a:gdLst>
                <a:gd name="T0" fmla="*/ 124 w 124"/>
                <a:gd name="T1" fmla="*/ 102 h 126"/>
                <a:gd name="T2" fmla="*/ 111 w 124"/>
                <a:gd name="T3" fmla="*/ 122 h 126"/>
                <a:gd name="T4" fmla="*/ 87 w 124"/>
                <a:gd name="T5" fmla="*/ 118 h 126"/>
                <a:gd name="T6" fmla="*/ 9 w 124"/>
                <a:gd name="T7" fmla="*/ 40 h 126"/>
                <a:gd name="T8" fmla="*/ 9 w 124"/>
                <a:gd name="T9" fmla="*/ 9 h 126"/>
                <a:gd name="T10" fmla="*/ 40 w 124"/>
                <a:gd name="T11" fmla="*/ 8 h 126"/>
                <a:gd name="T12" fmla="*/ 118 w 124"/>
                <a:gd name="T13" fmla="*/ 86 h 126"/>
                <a:gd name="T14" fmla="*/ 124 w 124"/>
                <a:gd name="T15" fmla="*/ 102 h 1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 h="126">
                  <a:moveTo>
                    <a:pt x="124" y="102"/>
                  </a:moveTo>
                  <a:cubicBezTo>
                    <a:pt x="124" y="111"/>
                    <a:pt x="120" y="118"/>
                    <a:pt x="111" y="122"/>
                  </a:cubicBezTo>
                  <a:cubicBezTo>
                    <a:pt x="102" y="126"/>
                    <a:pt x="94" y="125"/>
                    <a:pt x="87" y="118"/>
                  </a:cubicBezTo>
                  <a:cubicBezTo>
                    <a:pt x="60" y="92"/>
                    <a:pt x="34" y="66"/>
                    <a:pt x="9" y="40"/>
                  </a:cubicBezTo>
                  <a:cubicBezTo>
                    <a:pt x="0" y="31"/>
                    <a:pt x="0" y="18"/>
                    <a:pt x="9" y="9"/>
                  </a:cubicBezTo>
                  <a:cubicBezTo>
                    <a:pt x="17" y="0"/>
                    <a:pt x="31" y="0"/>
                    <a:pt x="40" y="8"/>
                  </a:cubicBezTo>
                  <a:cubicBezTo>
                    <a:pt x="66" y="34"/>
                    <a:pt x="92" y="60"/>
                    <a:pt x="118" y="86"/>
                  </a:cubicBezTo>
                  <a:cubicBezTo>
                    <a:pt x="122" y="90"/>
                    <a:pt x="124" y="96"/>
                    <a:pt x="124" y="102"/>
                  </a:cubicBezTo>
                  <a:close/>
                </a:path>
              </a:pathLst>
            </a:custGeom>
            <a:solidFill>
              <a:srgbClr val="82B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Freeform 91"/>
            <p:cNvSpPr>
              <a:spLocks/>
            </p:cNvSpPr>
            <p:nvPr/>
          </p:nvSpPr>
          <p:spPr bwMode="auto">
            <a:xfrm>
              <a:off x="8977314" y="3189288"/>
              <a:ext cx="220663" cy="65088"/>
            </a:xfrm>
            <a:custGeom>
              <a:avLst/>
              <a:gdLst>
                <a:gd name="T0" fmla="*/ 77 w 154"/>
                <a:gd name="T1" fmla="*/ 46 h 46"/>
                <a:gd name="T2" fmla="*/ 25 w 154"/>
                <a:gd name="T3" fmla="*/ 46 h 46"/>
                <a:gd name="T4" fmla="*/ 1 w 154"/>
                <a:gd name="T5" fmla="*/ 25 h 46"/>
                <a:gd name="T6" fmla="*/ 22 w 154"/>
                <a:gd name="T7" fmla="*/ 1 h 46"/>
                <a:gd name="T8" fmla="*/ 29 w 154"/>
                <a:gd name="T9" fmla="*/ 0 h 46"/>
                <a:gd name="T10" fmla="*/ 125 w 154"/>
                <a:gd name="T11" fmla="*/ 0 h 46"/>
                <a:gd name="T12" fmla="*/ 142 w 154"/>
                <a:gd name="T13" fmla="*/ 4 h 46"/>
                <a:gd name="T14" fmla="*/ 152 w 154"/>
                <a:gd name="T15" fmla="*/ 29 h 46"/>
                <a:gd name="T16" fmla="*/ 131 w 154"/>
                <a:gd name="T17" fmla="*/ 46 h 46"/>
                <a:gd name="T18" fmla="*/ 77 w 154"/>
                <a:gd name="T19" fmla="*/ 46 h 46"/>
                <a:gd name="T20" fmla="*/ 77 w 154"/>
                <a:gd name="T21"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4" h="46">
                  <a:moveTo>
                    <a:pt x="77" y="46"/>
                  </a:moveTo>
                  <a:cubicBezTo>
                    <a:pt x="59" y="46"/>
                    <a:pt x="42" y="46"/>
                    <a:pt x="25" y="46"/>
                  </a:cubicBezTo>
                  <a:cubicBezTo>
                    <a:pt x="12" y="46"/>
                    <a:pt x="2" y="37"/>
                    <a:pt x="1" y="25"/>
                  </a:cubicBezTo>
                  <a:cubicBezTo>
                    <a:pt x="0" y="13"/>
                    <a:pt x="9" y="3"/>
                    <a:pt x="22" y="1"/>
                  </a:cubicBezTo>
                  <a:cubicBezTo>
                    <a:pt x="24" y="1"/>
                    <a:pt x="27" y="0"/>
                    <a:pt x="29" y="0"/>
                  </a:cubicBezTo>
                  <a:cubicBezTo>
                    <a:pt x="61" y="0"/>
                    <a:pt x="93" y="0"/>
                    <a:pt x="125" y="0"/>
                  </a:cubicBezTo>
                  <a:cubicBezTo>
                    <a:pt x="131" y="0"/>
                    <a:pt x="137" y="1"/>
                    <a:pt x="142" y="4"/>
                  </a:cubicBezTo>
                  <a:cubicBezTo>
                    <a:pt x="150" y="10"/>
                    <a:pt x="154" y="20"/>
                    <a:pt x="152" y="29"/>
                  </a:cubicBezTo>
                  <a:cubicBezTo>
                    <a:pt x="149" y="38"/>
                    <a:pt x="140" y="46"/>
                    <a:pt x="131" y="46"/>
                  </a:cubicBezTo>
                  <a:cubicBezTo>
                    <a:pt x="113" y="46"/>
                    <a:pt x="95" y="46"/>
                    <a:pt x="77" y="46"/>
                  </a:cubicBezTo>
                  <a:cubicBezTo>
                    <a:pt x="77" y="46"/>
                    <a:pt x="77" y="46"/>
                    <a:pt x="77" y="46"/>
                  </a:cubicBezTo>
                  <a:close/>
                </a:path>
              </a:pathLst>
            </a:custGeom>
            <a:solidFill>
              <a:srgbClr val="82B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Freeform 92"/>
            <p:cNvSpPr>
              <a:spLocks/>
            </p:cNvSpPr>
            <p:nvPr/>
          </p:nvSpPr>
          <p:spPr bwMode="auto">
            <a:xfrm>
              <a:off x="7829552" y="3189288"/>
              <a:ext cx="214313" cy="65088"/>
            </a:xfrm>
            <a:custGeom>
              <a:avLst/>
              <a:gdLst>
                <a:gd name="T0" fmla="*/ 75 w 150"/>
                <a:gd name="T1" fmla="*/ 46 h 46"/>
                <a:gd name="T2" fmla="*/ 25 w 150"/>
                <a:gd name="T3" fmla="*/ 46 h 46"/>
                <a:gd name="T4" fmla="*/ 0 w 150"/>
                <a:gd name="T5" fmla="*/ 24 h 46"/>
                <a:gd name="T6" fmla="*/ 23 w 150"/>
                <a:gd name="T7" fmla="*/ 1 h 46"/>
                <a:gd name="T8" fmla="*/ 38 w 150"/>
                <a:gd name="T9" fmla="*/ 0 h 46"/>
                <a:gd name="T10" fmla="*/ 120 w 150"/>
                <a:gd name="T11" fmla="*/ 0 h 46"/>
                <a:gd name="T12" fmla="*/ 130 w 150"/>
                <a:gd name="T13" fmla="*/ 1 h 46"/>
                <a:gd name="T14" fmla="*/ 149 w 150"/>
                <a:gd name="T15" fmla="*/ 26 h 46"/>
                <a:gd name="T16" fmla="*/ 127 w 150"/>
                <a:gd name="T17" fmla="*/ 46 h 46"/>
                <a:gd name="T18" fmla="*/ 75 w 150"/>
                <a:gd name="T19"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0" h="46">
                  <a:moveTo>
                    <a:pt x="75" y="46"/>
                  </a:moveTo>
                  <a:cubicBezTo>
                    <a:pt x="58" y="46"/>
                    <a:pt x="41" y="46"/>
                    <a:pt x="25" y="46"/>
                  </a:cubicBezTo>
                  <a:cubicBezTo>
                    <a:pt x="11" y="46"/>
                    <a:pt x="1" y="37"/>
                    <a:pt x="0" y="24"/>
                  </a:cubicBezTo>
                  <a:cubicBezTo>
                    <a:pt x="0" y="12"/>
                    <a:pt x="9" y="2"/>
                    <a:pt x="23" y="1"/>
                  </a:cubicBezTo>
                  <a:cubicBezTo>
                    <a:pt x="28" y="0"/>
                    <a:pt x="33" y="0"/>
                    <a:pt x="38" y="0"/>
                  </a:cubicBezTo>
                  <a:cubicBezTo>
                    <a:pt x="65" y="0"/>
                    <a:pt x="93" y="0"/>
                    <a:pt x="120" y="0"/>
                  </a:cubicBezTo>
                  <a:cubicBezTo>
                    <a:pt x="124" y="0"/>
                    <a:pt x="127" y="1"/>
                    <a:pt x="130" y="1"/>
                  </a:cubicBezTo>
                  <a:cubicBezTo>
                    <a:pt x="143" y="3"/>
                    <a:pt x="150" y="13"/>
                    <a:pt x="149" y="26"/>
                  </a:cubicBezTo>
                  <a:cubicBezTo>
                    <a:pt x="149" y="37"/>
                    <a:pt x="139" y="46"/>
                    <a:pt x="127" y="46"/>
                  </a:cubicBezTo>
                  <a:cubicBezTo>
                    <a:pt x="110" y="46"/>
                    <a:pt x="92" y="46"/>
                    <a:pt x="75" y="46"/>
                  </a:cubicBezTo>
                  <a:close/>
                </a:path>
              </a:pathLst>
            </a:custGeom>
            <a:solidFill>
              <a:srgbClr val="82B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Freeform 93"/>
            <p:cNvSpPr>
              <a:spLocks/>
            </p:cNvSpPr>
            <p:nvPr/>
          </p:nvSpPr>
          <p:spPr bwMode="auto">
            <a:xfrm>
              <a:off x="8293102" y="2998788"/>
              <a:ext cx="381000" cy="385763"/>
            </a:xfrm>
            <a:custGeom>
              <a:avLst/>
              <a:gdLst>
                <a:gd name="T0" fmla="*/ 1 w 266"/>
                <a:gd name="T1" fmla="*/ 153 h 269"/>
                <a:gd name="T2" fmla="*/ 136 w 266"/>
                <a:gd name="T3" fmla="*/ 4 h 269"/>
                <a:gd name="T4" fmla="*/ 255 w 266"/>
                <a:gd name="T5" fmla="*/ 45 h 269"/>
                <a:gd name="T6" fmla="*/ 258 w 266"/>
                <a:gd name="T7" fmla="*/ 79 h 269"/>
                <a:gd name="T8" fmla="*/ 223 w 266"/>
                <a:gd name="T9" fmla="*/ 78 h 269"/>
                <a:gd name="T10" fmla="*/ 56 w 266"/>
                <a:gd name="T11" fmla="*/ 108 h 269"/>
                <a:gd name="T12" fmla="*/ 73 w 266"/>
                <a:gd name="T13" fmla="*/ 224 h 269"/>
                <a:gd name="T14" fmla="*/ 77 w 266"/>
                <a:gd name="T15" fmla="*/ 229 h 269"/>
                <a:gd name="T16" fmla="*/ 75 w 266"/>
                <a:gd name="T17" fmla="*/ 261 h 269"/>
                <a:gd name="T18" fmla="*/ 44 w 266"/>
                <a:gd name="T19" fmla="*/ 259 h 269"/>
                <a:gd name="T20" fmla="*/ 1 w 266"/>
                <a:gd name="T21" fmla="*/ 153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6" h="269">
                  <a:moveTo>
                    <a:pt x="1" y="153"/>
                  </a:moveTo>
                  <a:cubicBezTo>
                    <a:pt x="1" y="76"/>
                    <a:pt x="59" y="11"/>
                    <a:pt x="136" y="4"/>
                  </a:cubicBezTo>
                  <a:cubicBezTo>
                    <a:pt x="182" y="0"/>
                    <a:pt x="222" y="14"/>
                    <a:pt x="255" y="45"/>
                  </a:cubicBezTo>
                  <a:cubicBezTo>
                    <a:pt x="266" y="55"/>
                    <a:pt x="266" y="69"/>
                    <a:pt x="258" y="79"/>
                  </a:cubicBezTo>
                  <a:cubicBezTo>
                    <a:pt x="248" y="89"/>
                    <a:pt x="235" y="88"/>
                    <a:pt x="223" y="78"/>
                  </a:cubicBezTo>
                  <a:cubicBezTo>
                    <a:pt x="171" y="29"/>
                    <a:pt x="87" y="44"/>
                    <a:pt x="56" y="108"/>
                  </a:cubicBezTo>
                  <a:cubicBezTo>
                    <a:pt x="37" y="146"/>
                    <a:pt x="44" y="193"/>
                    <a:pt x="73" y="224"/>
                  </a:cubicBezTo>
                  <a:cubicBezTo>
                    <a:pt x="74" y="226"/>
                    <a:pt x="76" y="227"/>
                    <a:pt x="77" y="229"/>
                  </a:cubicBezTo>
                  <a:cubicBezTo>
                    <a:pt x="85" y="239"/>
                    <a:pt x="85" y="252"/>
                    <a:pt x="75" y="261"/>
                  </a:cubicBezTo>
                  <a:cubicBezTo>
                    <a:pt x="66" y="269"/>
                    <a:pt x="53" y="268"/>
                    <a:pt x="44" y="259"/>
                  </a:cubicBezTo>
                  <a:cubicBezTo>
                    <a:pt x="15" y="230"/>
                    <a:pt x="0" y="194"/>
                    <a:pt x="1" y="153"/>
                  </a:cubicBezTo>
                  <a:close/>
                </a:path>
              </a:pathLst>
            </a:custGeom>
            <a:solidFill>
              <a:srgbClr val="82B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60" name="Group 59"/>
          <p:cNvGrpSpPr/>
          <p:nvPr userDrawn="1"/>
        </p:nvGrpSpPr>
        <p:grpSpPr>
          <a:xfrm>
            <a:off x="1042321" y="5315601"/>
            <a:ext cx="1543051" cy="785813"/>
            <a:chOff x="3392489" y="4341194"/>
            <a:chExt cx="1543051" cy="785813"/>
          </a:xfrm>
        </p:grpSpPr>
        <p:sp>
          <p:nvSpPr>
            <p:cNvPr id="61" name="Freeform 94"/>
            <p:cNvSpPr>
              <a:spLocks/>
            </p:cNvSpPr>
            <p:nvPr/>
          </p:nvSpPr>
          <p:spPr bwMode="auto">
            <a:xfrm>
              <a:off x="3890964" y="4341194"/>
              <a:ext cx="1044575" cy="498475"/>
            </a:xfrm>
            <a:custGeom>
              <a:avLst/>
              <a:gdLst>
                <a:gd name="T0" fmla="*/ 728 w 728"/>
                <a:gd name="T1" fmla="*/ 1 h 349"/>
                <a:gd name="T2" fmla="*/ 728 w 728"/>
                <a:gd name="T3" fmla="*/ 349 h 349"/>
                <a:gd name="T4" fmla="*/ 717 w 728"/>
                <a:gd name="T5" fmla="*/ 349 h 349"/>
                <a:gd name="T6" fmla="*/ 11 w 728"/>
                <a:gd name="T7" fmla="*/ 349 h 349"/>
                <a:gd name="T8" fmla="*/ 0 w 728"/>
                <a:gd name="T9" fmla="*/ 338 h 349"/>
                <a:gd name="T10" fmla="*/ 0 w 728"/>
                <a:gd name="T11" fmla="*/ 10 h 349"/>
                <a:gd name="T12" fmla="*/ 9 w 728"/>
                <a:gd name="T13" fmla="*/ 0 h 349"/>
                <a:gd name="T14" fmla="*/ 720 w 728"/>
                <a:gd name="T15" fmla="*/ 0 h 349"/>
                <a:gd name="T16" fmla="*/ 728 w 728"/>
                <a:gd name="T17" fmla="*/ 1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8" h="349">
                  <a:moveTo>
                    <a:pt x="728" y="1"/>
                  </a:moveTo>
                  <a:cubicBezTo>
                    <a:pt x="728" y="117"/>
                    <a:pt x="728" y="233"/>
                    <a:pt x="728" y="349"/>
                  </a:cubicBezTo>
                  <a:cubicBezTo>
                    <a:pt x="724" y="349"/>
                    <a:pt x="720" y="349"/>
                    <a:pt x="717" y="349"/>
                  </a:cubicBezTo>
                  <a:cubicBezTo>
                    <a:pt x="481" y="349"/>
                    <a:pt x="246" y="349"/>
                    <a:pt x="11" y="349"/>
                  </a:cubicBezTo>
                  <a:cubicBezTo>
                    <a:pt x="0" y="349"/>
                    <a:pt x="0" y="349"/>
                    <a:pt x="0" y="338"/>
                  </a:cubicBezTo>
                  <a:cubicBezTo>
                    <a:pt x="0" y="229"/>
                    <a:pt x="0" y="119"/>
                    <a:pt x="0" y="10"/>
                  </a:cubicBezTo>
                  <a:cubicBezTo>
                    <a:pt x="0" y="0"/>
                    <a:pt x="0" y="0"/>
                    <a:pt x="9" y="0"/>
                  </a:cubicBezTo>
                  <a:cubicBezTo>
                    <a:pt x="246" y="0"/>
                    <a:pt x="483" y="0"/>
                    <a:pt x="720" y="0"/>
                  </a:cubicBezTo>
                  <a:cubicBezTo>
                    <a:pt x="723" y="0"/>
                    <a:pt x="725" y="0"/>
                    <a:pt x="728" y="1"/>
                  </a:cubicBezTo>
                  <a:close/>
                </a:path>
              </a:pathLst>
            </a:custGeom>
            <a:solidFill>
              <a:srgbClr val="82B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Freeform 95"/>
            <p:cNvSpPr>
              <a:spLocks/>
            </p:cNvSpPr>
            <p:nvPr/>
          </p:nvSpPr>
          <p:spPr bwMode="auto">
            <a:xfrm>
              <a:off x="3470277" y="4866657"/>
              <a:ext cx="276225" cy="260350"/>
            </a:xfrm>
            <a:custGeom>
              <a:avLst/>
              <a:gdLst>
                <a:gd name="T0" fmla="*/ 83 w 192"/>
                <a:gd name="T1" fmla="*/ 182 h 182"/>
                <a:gd name="T2" fmla="*/ 42 w 192"/>
                <a:gd name="T3" fmla="*/ 164 h 182"/>
                <a:gd name="T4" fmla="*/ 10 w 192"/>
                <a:gd name="T5" fmla="*/ 69 h 182"/>
                <a:gd name="T6" fmla="*/ 88 w 192"/>
                <a:gd name="T7" fmla="*/ 5 h 182"/>
                <a:gd name="T8" fmla="*/ 185 w 192"/>
                <a:gd name="T9" fmla="*/ 82 h 182"/>
                <a:gd name="T10" fmla="*/ 113 w 192"/>
                <a:gd name="T11" fmla="*/ 181 h 182"/>
                <a:gd name="T12" fmla="*/ 110 w 192"/>
                <a:gd name="T13" fmla="*/ 182 h 182"/>
                <a:gd name="T14" fmla="*/ 83 w 192"/>
                <a:gd name="T15" fmla="*/ 182 h 18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2" h="182">
                  <a:moveTo>
                    <a:pt x="83" y="182"/>
                  </a:moveTo>
                  <a:cubicBezTo>
                    <a:pt x="68" y="179"/>
                    <a:pt x="54" y="174"/>
                    <a:pt x="42" y="164"/>
                  </a:cubicBezTo>
                  <a:cubicBezTo>
                    <a:pt x="13" y="143"/>
                    <a:pt x="0" y="104"/>
                    <a:pt x="10" y="69"/>
                  </a:cubicBezTo>
                  <a:cubicBezTo>
                    <a:pt x="21" y="33"/>
                    <a:pt x="52" y="8"/>
                    <a:pt x="88" y="5"/>
                  </a:cubicBezTo>
                  <a:cubicBezTo>
                    <a:pt x="133" y="0"/>
                    <a:pt x="177" y="31"/>
                    <a:pt x="185" y="82"/>
                  </a:cubicBezTo>
                  <a:cubicBezTo>
                    <a:pt x="192" y="128"/>
                    <a:pt x="160" y="171"/>
                    <a:pt x="113" y="181"/>
                  </a:cubicBezTo>
                  <a:cubicBezTo>
                    <a:pt x="112" y="181"/>
                    <a:pt x="111" y="182"/>
                    <a:pt x="110" y="182"/>
                  </a:cubicBezTo>
                  <a:cubicBezTo>
                    <a:pt x="101" y="182"/>
                    <a:pt x="92" y="182"/>
                    <a:pt x="83" y="182"/>
                  </a:cubicBezTo>
                  <a:close/>
                </a:path>
              </a:pathLst>
            </a:custGeom>
            <a:solidFill>
              <a:srgbClr val="82B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Freeform 96"/>
            <p:cNvSpPr>
              <a:spLocks/>
            </p:cNvSpPr>
            <p:nvPr/>
          </p:nvSpPr>
          <p:spPr bwMode="auto">
            <a:xfrm>
              <a:off x="4433889" y="4840288"/>
              <a:ext cx="273050" cy="260350"/>
            </a:xfrm>
            <a:custGeom>
              <a:avLst/>
              <a:gdLst>
                <a:gd name="T0" fmla="*/ 84 w 190"/>
                <a:gd name="T1" fmla="*/ 182 h 182"/>
                <a:gd name="T2" fmla="*/ 30 w 190"/>
                <a:gd name="T3" fmla="*/ 153 h 182"/>
                <a:gd name="T4" fmla="*/ 14 w 190"/>
                <a:gd name="T5" fmla="*/ 61 h 182"/>
                <a:gd name="T6" fmla="*/ 88 w 190"/>
                <a:gd name="T7" fmla="*/ 5 h 182"/>
                <a:gd name="T8" fmla="*/ 186 w 190"/>
                <a:gd name="T9" fmla="*/ 85 h 182"/>
                <a:gd name="T10" fmla="*/ 113 w 190"/>
                <a:gd name="T11" fmla="*/ 181 h 182"/>
                <a:gd name="T12" fmla="*/ 109 w 190"/>
                <a:gd name="T13" fmla="*/ 182 h 182"/>
                <a:gd name="T14" fmla="*/ 84 w 190"/>
                <a:gd name="T15" fmla="*/ 182 h 18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0" h="182">
                  <a:moveTo>
                    <a:pt x="84" y="182"/>
                  </a:moveTo>
                  <a:cubicBezTo>
                    <a:pt x="63" y="178"/>
                    <a:pt x="44" y="169"/>
                    <a:pt x="30" y="153"/>
                  </a:cubicBezTo>
                  <a:cubicBezTo>
                    <a:pt x="7" y="126"/>
                    <a:pt x="0" y="95"/>
                    <a:pt x="14" y="61"/>
                  </a:cubicBezTo>
                  <a:cubicBezTo>
                    <a:pt x="27" y="28"/>
                    <a:pt x="52" y="9"/>
                    <a:pt x="88" y="5"/>
                  </a:cubicBezTo>
                  <a:cubicBezTo>
                    <a:pt x="134" y="0"/>
                    <a:pt x="180" y="33"/>
                    <a:pt x="186" y="85"/>
                  </a:cubicBezTo>
                  <a:cubicBezTo>
                    <a:pt x="190" y="130"/>
                    <a:pt x="158" y="173"/>
                    <a:pt x="113" y="181"/>
                  </a:cubicBezTo>
                  <a:cubicBezTo>
                    <a:pt x="111" y="181"/>
                    <a:pt x="110" y="182"/>
                    <a:pt x="109" y="182"/>
                  </a:cubicBezTo>
                  <a:cubicBezTo>
                    <a:pt x="101" y="182"/>
                    <a:pt x="92" y="182"/>
                    <a:pt x="84" y="182"/>
                  </a:cubicBezTo>
                  <a:close/>
                </a:path>
              </a:pathLst>
            </a:custGeom>
            <a:solidFill>
              <a:srgbClr val="82B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Freeform 97"/>
            <p:cNvSpPr>
              <a:spLocks/>
            </p:cNvSpPr>
            <p:nvPr/>
          </p:nvSpPr>
          <p:spPr bwMode="auto">
            <a:xfrm>
              <a:off x="4673602" y="4845050"/>
              <a:ext cx="261938" cy="133350"/>
            </a:xfrm>
            <a:custGeom>
              <a:avLst/>
              <a:gdLst>
                <a:gd name="T0" fmla="*/ 182 w 182"/>
                <a:gd name="T1" fmla="*/ 66 h 93"/>
                <a:gd name="T2" fmla="*/ 108 w 182"/>
                <a:gd name="T3" fmla="*/ 92 h 93"/>
                <a:gd name="T4" fmla="*/ 102 w 182"/>
                <a:gd name="T5" fmla="*/ 93 h 93"/>
                <a:gd name="T6" fmla="*/ 48 w 182"/>
                <a:gd name="T7" fmla="*/ 93 h 93"/>
                <a:gd name="T8" fmla="*/ 40 w 182"/>
                <a:gd name="T9" fmla="*/ 86 h 93"/>
                <a:gd name="T10" fmla="*/ 4 w 182"/>
                <a:gd name="T11" fmla="*/ 6 h 93"/>
                <a:gd name="T12" fmla="*/ 2 w 182"/>
                <a:gd name="T13" fmla="*/ 5 h 93"/>
                <a:gd name="T14" fmla="*/ 0 w 182"/>
                <a:gd name="T15" fmla="*/ 2 h 93"/>
                <a:gd name="T16" fmla="*/ 4 w 182"/>
                <a:gd name="T17" fmla="*/ 1 h 93"/>
                <a:gd name="T18" fmla="*/ 7 w 182"/>
                <a:gd name="T19" fmla="*/ 1 h 93"/>
                <a:gd name="T20" fmla="*/ 175 w 182"/>
                <a:gd name="T21" fmla="*/ 1 h 93"/>
                <a:gd name="T22" fmla="*/ 182 w 182"/>
                <a:gd name="T23" fmla="*/ 1 h 93"/>
                <a:gd name="T24" fmla="*/ 182 w 182"/>
                <a:gd name="T25" fmla="*/ 66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2" h="93">
                  <a:moveTo>
                    <a:pt x="182" y="66"/>
                  </a:moveTo>
                  <a:cubicBezTo>
                    <a:pt x="157" y="75"/>
                    <a:pt x="133" y="84"/>
                    <a:pt x="108" y="92"/>
                  </a:cubicBezTo>
                  <a:cubicBezTo>
                    <a:pt x="106" y="93"/>
                    <a:pt x="104" y="93"/>
                    <a:pt x="102" y="93"/>
                  </a:cubicBezTo>
                  <a:cubicBezTo>
                    <a:pt x="84" y="93"/>
                    <a:pt x="66" y="93"/>
                    <a:pt x="48" y="93"/>
                  </a:cubicBezTo>
                  <a:cubicBezTo>
                    <a:pt x="43" y="93"/>
                    <a:pt x="41" y="92"/>
                    <a:pt x="40" y="86"/>
                  </a:cubicBezTo>
                  <a:cubicBezTo>
                    <a:pt x="40" y="54"/>
                    <a:pt x="27" y="28"/>
                    <a:pt x="4" y="6"/>
                  </a:cubicBezTo>
                  <a:cubicBezTo>
                    <a:pt x="3" y="6"/>
                    <a:pt x="3" y="6"/>
                    <a:pt x="2" y="5"/>
                  </a:cubicBezTo>
                  <a:cubicBezTo>
                    <a:pt x="1" y="4"/>
                    <a:pt x="0" y="3"/>
                    <a:pt x="0" y="2"/>
                  </a:cubicBezTo>
                  <a:cubicBezTo>
                    <a:pt x="1" y="0"/>
                    <a:pt x="3" y="1"/>
                    <a:pt x="4" y="1"/>
                  </a:cubicBezTo>
                  <a:cubicBezTo>
                    <a:pt x="5" y="1"/>
                    <a:pt x="6" y="1"/>
                    <a:pt x="7" y="1"/>
                  </a:cubicBezTo>
                  <a:cubicBezTo>
                    <a:pt x="63" y="1"/>
                    <a:pt x="119" y="1"/>
                    <a:pt x="175" y="1"/>
                  </a:cubicBezTo>
                  <a:cubicBezTo>
                    <a:pt x="177" y="1"/>
                    <a:pt x="180" y="1"/>
                    <a:pt x="182" y="1"/>
                  </a:cubicBezTo>
                  <a:cubicBezTo>
                    <a:pt x="182" y="23"/>
                    <a:pt x="182" y="44"/>
                    <a:pt x="182" y="66"/>
                  </a:cubicBezTo>
                  <a:close/>
                </a:path>
              </a:pathLst>
            </a:custGeom>
            <a:solidFill>
              <a:srgbClr val="82B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Freeform 98"/>
            <p:cNvSpPr>
              <a:spLocks noEditPoints="1"/>
            </p:cNvSpPr>
            <p:nvPr/>
          </p:nvSpPr>
          <p:spPr bwMode="auto">
            <a:xfrm>
              <a:off x="3392489" y="4437063"/>
              <a:ext cx="1081088" cy="544513"/>
            </a:xfrm>
            <a:custGeom>
              <a:avLst/>
              <a:gdLst>
                <a:gd name="T0" fmla="*/ 486 w 753"/>
                <a:gd name="T1" fmla="*/ 377 h 380"/>
                <a:gd name="T2" fmla="*/ 273 w 753"/>
                <a:gd name="T3" fmla="*/ 377 h 380"/>
                <a:gd name="T4" fmla="*/ 261 w 753"/>
                <a:gd name="T5" fmla="*/ 366 h 380"/>
                <a:gd name="T6" fmla="*/ 238 w 753"/>
                <a:gd name="T7" fmla="*/ 305 h 380"/>
                <a:gd name="T8" fmla="*/ 157 w 753"/>
                <a:gd name="T9" fmla="*/ 264 h 380"/>
                <a:gd name="T10" fmla="*/ 79 w 753"/>
                <a:gd name="T11" fmla="*/ 288 h 380"/>
                <a:gd name="T12" fmla="*/ 40 w 753"/>
                <a:gd name="T13" fmla="*/ 364 h 380"/>
                <a:gd name="T14" fmla="*/ 25 w 753"/>
                <a:gd name="T15" fmla="*/ 376 h 380"/>
                <a:gd name="T16" fmla="*/ 1 w 753"/>
                <a:gd name="T17" fmla="*/ 351 h 380"/>
                <a:gd name="T18" fmla="*/ 0 w 753"/>
                <a:gd name="T19" fmla="*/ 331 h 380"/>
                <a:gd name="T20" fmla="*/ 0 w 753"/>
                <a:gd name="T21" fmla="*/ 202 h 380"/>
                <a:gd name="T22" fmla="*/ 5 w 753"/>
                <a:gd name="T23" fmla="*/ 174 h 380"/>
                <a:gd name="T24" fmla="*/ 57 w 753"/>
                <a:gd name="T25" fmla="*/ 40 h 380"/>
                <a:gd name="T26" fmla="*/ 94 w 753"/>
                <a:gd name="T27" fmla="*/ 14 h 380"/>
                <a:gd name="T28" fmla="*/ 170 w 753"/>
                <a:gd name="T29" fmla="*/ 9 h 380"/>
                <a:gd name="T30" fmla="*/ 240 w 753"/>
                <a:gd name="T31" fmla="*/ 4 h 380"/>
                <a:gd name="T32" fmla="*/ 295 w 753"/>
                <a:gd name="T33" fmla="*/ 0 h 380"/>
                <a:gd name="T34" fmla="*/ 303 w 753"/>
                <a:gd name="T35" fmla="*/ 8 h 380"/>
                <a:gd name="T36" fmla="*/ 303 w 753"/>
                <a:gd name="T37" fmla="*/ 190 h 380"/>
                <a:gd name="T38" fmla="*/ 303 w 753"/>
                <a:gd name="T39" fmla="*/ 275 h 380"/>
                <a:gd name="T40" fmla="*/ 312 w 753"/>
                <a:gd name="T41" fmla="*/ 285 h 380"/>
                <a:gd name="T42" fmla="*/ 567 w 753"/>
                <a:gd name="T43" fmla="*/ 285 h 380"/>
                <a:gd name="T44" fmla="*/ 746 w 753"/>
                <a:gd name="T45" fmla="*/ 286 h 380"/>
                <a:gd name="T46" fmla="*/ 748 w 753"/>
                <a:gd name="T47" fmla="*/ 286 h 380"/>
                <a:gd name="T48" fmla="*/ 752 w 753"/>
                <a:gd name="T49" fmla="*/ 287 h 380"/>
                <a:gd name="T50" fmla="*/ 750 w 753"/>
                <a:gd name="T51" fmla="*/ 290 h 380"/>
                <a:gd name="T52" fmla="*/ 731 w 753"/>
                <a:gd name="T53" fmla="*/ 311 h 380"/>
                <a:gd name="T54" fmla="*/ 711 w 753"/>
                <a:gd name="T55" fmla="*/ 370 h 380"/>
                <a:gd name="T56" fmla="*/ 703 w 753"/>
                <a:gd name="T57" fmla="*/ 378 h 380"/>
                <a:gd name="T58" fmla="*/ 578 w 753"/>
                <a:gd name="T59" fmla="*/ 377 h 380"/>
                <a:gd name="T60" fmla="*/ 486 w 753"/>
                <a:gd name="T61" fmla="*/ 377 h 380"/>
                <a:gd name="T62" fmla="*/ 486 w 753"/>
                <a:gd name="T63" fmla="*/ 377 h 380"/>
                <a:gd name="T64" fmla="*/ 211 w 753"/>
                <a:gd name="T65" fmla="*/ 108 h 380"/>
                <a:gd name="T66" fmla="*/ 213 w 753"/>
                <a:gd name="T67" fmla="*/ 108 h 380"/>
                <a:gd name="T68" fmla="*/ 213 w 753"/>
                <a:gd name="T69" fmla="*/ 53 h 380"/>
                <a:gd name="T70" fmla="*/ 209 w 753"/>
                <a:gd name="T71" fmla="*/ 49 h 380"/>
                <a:gd name="T72" fmla="*/ 186 w 753"/>
                <a:gd name="T73" fmla="*/ 50 h 380"/>
                <a:gd name="T74" fmla="*/ 92 w 753"/>
                <a:gd name="T75" fmla="*/ 56 h 380"/>
                <a:gd name="T76" fmla="*/ 75 w 753"/>
                <a:gd name="T77" fmla="*/ 68 h 380"/>
                <a:gd name="T78" fmla="*/ 39 w 753"/>
                <a:gd name="T79" fmla="*/ 165 h 380"/>
                <a:gd name="T80" fmla="*/ 36 w 753"/>
                <a:gd name="T81" fmla="*/ 177 h 380"/>
                <a:gd name="T82" fmla="*/ 44 w 753"/>
                <a:gd name="T83" fmla="*/ 186 h 380"/>
                <a:gd name="T84" fmla="*/ 61 w 753"/>
                <a:gd name="T85" fmla="*/ 186 h 380"/>
                <a:gd name="T86" fmla="*/ 142 w 753"/>
                <a:gd name="T87" fmla="*/ 176 h 380"/>
                <a:gd name="T88" fmla="*/ 206 w 753"/>
                <a:gd name="T89" fmla="*/ 169 h 380"/>
                <a:gd name="T90" fmla="*/ 212 w 753"/>
                <a:gd name="T91" fmla="*/ 162 h 380"/>
                <a:gd name="T92" fmla="*/ 211 w 753"/>
                <a:gd name="T93" fmla="*/ 108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53" h="380">
                  <a:moveTo>
                    <a:pt x="486" y="377"/>
                  </a:moveTo>
                  <a:cubicBezTo>
                    <a:pt x="415" y="377"/>
                    <a:pt x="344" y="377"/>
                    <a:pt x="273" y="377"/>
                  </a:cubicBezTo>
                  <a:cubicBezTo>
                    <a:pt x="261" y="377"/>
                    <a:pt x="262" y="380"/>
                    <a:pt x="261" y="366"/>
                  </a:cubicBezTo>
                  <a:cubicBezTo>
                    <a:pt x="259" y="343"/>
                    <a:pt x="252" y="323"/>
                    <a:pt x="238" y="305"/>
                  </a:cubicBezTo>
                  <a:cubicBezTo>
                    <a:pt x="217" y="279"/>
                    <a:pt x="190" y="266"/>
                    <a:pt x="157" y="264"/>
                  </a:cubicBezTo>
                  <a:cubicBezTo>
                    <a:pt x="128" y="263"/>
                    <a:pt x="102" y="270"/>
                    <a:pt x="79" y="288"/>
                  </a:cubicBezTo>
                  <a:cubicBezTo>
                    <a:pt x="55" y="307"/>
                    <a:pt x="43" y="333"/>
                    <a:pt x="40" y="364"/>
                  </a:cubicBezTo>
                  <a:cubicBezTo>
                    <a:pt x="38" y="379"/>
                    <a:pt x="40" y="377"/>
                    <a:pt x="25" y="376"/>
                  </a:cubicBezTo>
                  <a:cubicBezTo>
                    <a:pt x="9" y="375"/>
                    <a:pt x="3" y="368"/>
                    <a:pt x="1" y="351"/>
                  </a:cubicBezTo>
                  <a:cubicBezTo>
                    <a:pt x="0" y="345"/>
                    <a:pt x="0" y="338"/>
                    <a:pt x="0" y="331"/>
                  </a:cubicBezTo>
                  <a:cubicBezTo>
                    <a:pt x="0" y="288"/>
                    <a:pt x="0" y="245"/>
                    <a:pt x="0" y="202"/>
                  </a:cubicBezTo>
                  <a:cubicBezTo>
                    <a:pt x="0" y="192"/>
                    <a:pt x="1" y="183"/>
                    <a:pt x="5" y="174"/>
                  </a:cubicBezTo>
                  <a:cubicBezTo>
                    <a:pt x="24" y="130"/>
                    <a:pt x="40" y="85"/>
                    <a:pt x="57" y="40"/>
                  </a:cubicBezTo>
                  <a:cubicBezTo>
                    <a:pt x="66" y="17"/>
                    <a:pt x="70" y="15"/>
                    <a:pt x="94" y="14"/>
                  </a:cubicBezTo>
                  <a:cubicBezTo>
                    <a:pt x="119" y="12"/>
                    <a:pt x="145" y="10"/>
                    <a:pt x="170" y="9"/>
                  </a:cubicBezTo>
                  <a:cubicBezTo>
                    <a:pt x="193" y="7"/>
                    <a:pt x="217" y="5"/>
                    <a:pt x="240" y="4"/>
                  </a:cubicBezTo>
                  <a:cubicBezTo>
                    <a:pt x="258" y="3"/>
                    <a:pt x="277" y="1"/>
                    <a:pt x="295" y="0"/>
                  </a:cubicBezTo>
                  <a:cubicBezTo>
                    <a:pt x="303" y="0"/>
                    <a:pt x="303" y="0"/>
                    <a:pt x="303" y="8"/>
                  </a:cubicBezTo>
                  <a:cubicBezTo>
                    <a:pt x="303" y="69"/>
                    <a:pt x="303" y="130"/>
                    <a:pt x="303" y="190"/>
                  </a:cubicBezTo>
                  <a:cubicBezTo>
                    <a:pt x="303" y="219"/>
                    <a:pt x="303" y="247"/>
                    <a:pt x="303" y="275"/>
                  </a:cubicBezTo>
                  <a:cubicBezTo>
                    <a:pt x="303" y="285"/>
                    <a:pt x="303" y="285"/>
                    <a:pt x="312" y="285"/>
                  </a:cubicBezTo>
                  <a:cubicBezTo>
                    <a:pt x="397" y="285"/>
                    <a:pt x="482" y="285"/>
                    <a:pt x="567" y="285"/>
                  </a:cubicBezTo>
                  <a:cubicBezTo>
                    <a:pt x="627" y="286"/>
                    <a:pt x="687" y="286"/>
                    <a:pt x="746" y="286"/>
                  </a:cubicBezTo>
                  <a:cubicBezTo>
                    <a:pt x="747" y="286"/>
                    <a:pt x="747" y="286"/>
                    <a:pt x="748" y="286"/>
                  </a:cubicBezTo>
                  <a:cubicBezTo>
                    <a:pt x="749" y="286"/>
                    <a:pt x="751" y="285"/>
                    <a:pt x="752" y="287"/>
                  </a:cubicBezTo>
                  <a:cubicBezTo>
                    <a:pt x="753" y="288"/>
                    <a:pt x="751" y="289"/>
                    <a:pt x="750" y="290"/>
                  </a:cubicBezTo>
                  <a:cubicBezTo>
                    <a:pt x="743" y="296"/>
                    <a:pt x="736" y="303"/>
                    <a:pt x="731" y="311"/>
                  </a:cubicBezTo>
                  <a:cubicBezTo>
                    <a:pt x="719" y="329"/>
                    <a:pt x="712" y="348"/>
                    <a:pt x="711" y="370"/>
                  </a:cubicBezTo>
                  <a:cubicBezTo>
                    <a:pt x="711" y="377"/>
                    <a:pt x="711" y="378"/>
                    <a:pt x="703" y="378"/>
                  </a:cubicBezTo>
                  <a:cubicBezTo>
                    <a:pt x="662" y="378"/>
                    <a:pt x="620" y="377"/>
                    <a:pt x="578" y="377"/>
                  </a:cubicBezTo>
                  <a:cubicBezTo>
                    <a:pt x="548" y="377"/>
                    <a:pt x="517" y="377"/>
                    <a:pt x="486" y="377"/>
                  </a:cubicBezTo>
                  <a:cubicBezTo>
                    <a:pt x="486" y="377"/>
                    <a:pt x="486" y="377"/>
                    <a:pt x="486" y="377"/>
                  </a:cubicBezTo>
                  <a:close/>
                  <a:moveTo>
                    <a:pt x="211" y="108"/>
                  </a:moveTo>
                  <a:cubicBezTo>
                    <a:pt x="212" y="108"/>
                    <a:pt x="213" y="108"/>
                    <a:pt x="213" y="108"/>
                  </a:cubicBezTo>
                  <a:cubicBezTo>
                    <a:pt x="213" y="90"/>
                    <a:pt x="213" y="71"/>
                    <a:pt x="213" y="53"/>
                  </a:cubicBezTo>
                  <a:cubicBezTo>
                    <a:pt x="213" y="49"/>
                    <a:pt x="212" y="48"/>
                    <a:pt x="209" y="49"/>
                  </a:cubicBezTo>
                  <a:cubicBezTo>
                    <a:pt x="201" y="49"/>
                    <a:pt x="193" y="50"/>
                    <a:pt x="186" y="50"/>
                  </a:cubicBezTo>
                  <a:cubicBezTo>
                    <a:pt x="154" y="52"/>
                    <a:pt x="123" y="54"/>
                    <a:pt x="92" y="56"/>
                  </a:cubicBezTo>
                  <a:cubicBezTo>
                    <a:pt x="83" y="56"/>
                    <a:pt x="78" y="60"/>
                    <a:pt x="75" y="68"/>
                  </a:cubicBezTo>
                  <a:cubicBezTo>
                    <a:pt x="64" y="101"/>
                    <a:pt x="51" y="133"/>
                    <a:pt x="39" y="165"/>
                  </a:cubicBezTo>
                  <a:cubicBezTo>
                    <a:pt x="38" y="169"/>
                    <a:pt x="36" y="173"/>
                    <a:pt x="36" y="177"/>
                  </a:cubicBezTo>
                  <a:cubicBezTo>
                    <a:pt x="36" y="183"/>
                    <a:pt x="38" y="186"/>
                    <a:pt x="44" y="186"/>
                  </a:cubicBezTo>
                  <a:cubicBezTo>
                    <a:pt x="50" y="187"/>
                    <a:pt x="55" y="186"/>
                    <a:pt x="61" y="186"/>
                  </a:cubicBezTo>
                  <a:cubicBezTo>
                    <a:pt x="88" y="182"/>
                    <a:pt x="115" y="179"/>
                    <a:pt x="142" y="176"/>
                  </a:cubicBezTo>
                  <a:cubicBezTo>
                    <a:pt x="164" y="174"/>
                    <a:pt x="185" y="171"/>
                    <a:pt x="206" y="169"/>
                  </a:cubicBezTo>
                  <a:cubicBezTo>
                    <a:pt x="210" y="168"/>
                    <a:pt x="212" y="167"/>
                    <a:pt x="212" y="162"/>
                  </a:cubicBezTo>
                  <a:cubicBezTo>
                    <a:pt x="211" y="144"/>
                    <a:pt x="211" y="126"/>
                    <a:pt x="211" y="108"/>
                  </a:cubicBezTo>
                  <a:close/>
                </a:path>
              </a:pathLst>
            </a:custGeom>
            <a:solidFill>
              <a:srgbClr val="82B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66" name="Picture 65">
            <a:extLst>
              <a:ext uri="{FF2B5EF4-FFF2-40B4-BE49-F238E27FC236}">
                <a16:creationId xmlns:a16="http://schemas.microsoft.com/office/drawing/2014/main" id="{6396EDD7-FC70-4840-ADD5-6508CAA87C6D}"/>
              </a:ext>
            </a:extLst>
          </p:cNvPr>
          <p:cNvPicPr>
            <a:picLocks noChangeAspect="1"/>
          </p:cNvPicPr>
          <p:nvPr userDrawn="1"/>
        </p:nvPicPr>
        <p:blipFill>
          <a:blip r:embed="rId2"/>
          <a:stretch>
            <a:fillRect/>
          </a:stretch>
        </p:blipFill>
        <p:spPr>
          <a:xfrm>
            <a:off x="534629" y="650409"/>
            <a:ext cx="1519509" cy="1781725"/>
          </a:xfrm>
          <a:prstGeom prst="rect">
            <a:avLst/>
          </a:prstGeom>
        </p:spPr>
      </p:pic>
    </p:spTree>
    <p:extLst>
      <p:ext uri="{BB962C8B-B14F-4D97-AF65-F5344CB8AC3E}">
        <p14:creationId xmlns:p14="http://schemas.microsoft.com/office/powerpoint/2010/main" val="10838937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0" y="1"/>
            <a:ext cx="8803758" cy="6858000"/>
          </a:xfrm>
          <a:prstGeom prst="rect">
            <a:avLst/>
          </a:prstGeom>
        </p:spPr>
      </p:pic>
      <p:grpSp>
        <p:nvGrpSpPr>
          <p:cNvPr id="5" name="Group 4">
            <a:extLst>
              <a:ext uri="{FF2B5EF4-FFF2-40B4-BE49-F238E27FC236}">
                <a16:creationId xmlns:a16="http://schemas.microsoft.com/office/drawing/2014/main" id="{B6694B22-7C58-490A-9138-12C2251DEEF3}"/>
              </a:ext>
            </a:extLst>
          </p:cNvPr>
          <p:cNvGrpSpPr/>
          <p:nvPr userDrawn="1"/>
        </p:nvGrpSpPr>
        <p:grpSpPr>
          <a:xfrm>
            <a:off x="4986882" y="0"/>
            <a:ext cx="4157118" cy="6858000"/>
            <a:chOff x="4986882" y="0"/>
            <a:chExt cx="4157118" cy="6858000"/>
          </a:xfrm>
        </p:grpSpPr>
        <p:sp>
          <p:nvSpPr>
            <p:cNvPr id="38" name="Freeform 6">
              <a:extLst>
                <a:ext uri="{FF2B5EF4-FFF2-40B4-BE49-F238E27FC236}">
                  <a16:creationId xmlns:a16="http://schemas.microsoft.com/office/drawing/2014/main" id="{633F57B4-1923-4B1F-B865-030D55C7EF6A}"/>
                </a:ext>
              </a:extLst>
            </p:cNvPr>
            <p:cNvSpPr>
              <a:spLocks/>
            </p:cNvSpPr>
            <p:nvPr userDrawn="1"/>
          </p:nvSpPr>
          <p:spPr bwMode="auto">
            <a:xfrm>
              <a:off x="4986882" y="0"/>
              <a:ext cx="3946184" cy="6858000"/>
            </a:xfrm>
            <a:custGeom>
              <a:avLst/>
              <a:gdLst>
                <a:gd name="T0" fmla="*/ 1643 w 2228"/>
                <a:gd name="T1" fmla="*/ 0 h 3872"/>
                <a:gd name="T2" fmla="*/ 2228 w 2228"/>
                <a:gd name="T3" fmla="*/ 0 h 3872"/>
                <a:gd name="T4" fmla="*/ 2228 w 2228"/>
                <a:gd name="T5" fmla="*/ 3872 h 3872"/>
                <a:gd name="T6" fmla="*/ 0 w 2228"/>
                <a:gd name="T7" fmla="*/ 3872 h 3872"/>
                <a:gd name="T8" fmla="*/ 1643 w 2228"/>
                <a:gd name="T9" fmla="*/ 0 h 3872"/>
              </a:gdLst>
              <a:ahLst/>
              <a:cxnLst>
                <a:cxn ang="0">
                  <a:pos x="T0" y="T1"/>
                </a:cxn>
                <a:cxn ang="0">
                  <a:pos x="T2" y="T3"/>
                </a:cxn>
                <a:cxn ang="0">
                  <a:pos x="T4" y="T5"/>
                </a:cxn>
                <a:cxn ang="0">
                  <a:pos x="T6" y="T7"/>
                </a:cxn>
                <a:cxn ang="0">
                  <a:pos x="T8" y="T9"/>
                </a:cxn>
              </a:cxnLst>
              <a:rect l="0" t="0" r="r" b="b"/>
              <a:pathLst>
                <a:path w="2228" h="3872">
                  <a:moveTo>
                    <a:pt x="1643" y="0"/>
                  </a:moveTo>
                  <a:lnTo>
                    <a:pt x="2228" y="0"/>
                  </a:lnTo>
                  <a:lnTo>
                    <a:pt x="2228" y="3872"/>
                  </a:lnTo>
                  <a:lnTo>
                    <a:pt x="0" y="3872"/>
                  </a:lnTo>
                  <a:lnTo>
                    <a:pt x="1643" y="0"/>
                  </a:lnTo>
                  <a:close/>
                </a:path>
              </a:pathLst>
            </a:custGeom>
            <a:solidFill>
              <a:srgbClr val="82BC00">
                <a:alpha val="80000"/>
              </a:srgbClr>
            </a:solidFill>
            <a:ln>
              <a:noFill/>
            </a:ln>
          </p:spPr>
          <p:txBody>
            <a:bodyPr vert="horz" wrap="square" lIns="91440" tIns="45720" rIns="91440" bIns="45720" numCol="1" anchor="t" anchorCtr="0" compatLnSpc="1">
              <a:prstTxWarp prst="textNoShape">
                <a:avLst/>
              </a:prstTxWarp>
            </a:bodyPr>
            <a:lstStyle/>
            <a:p>
              <a:endParaRPr lang="en-US"/>
            </a:p>
          </p:txBody>
        </p:sp>
        <p:sp>
          <p:nvSpPr>
            <p:cNvPr id="39" name="Freeform 6">
              <a:extLst>
                <a:ext uri="{FF2B5EF4-FFF2-40B4-BE49-F238E27FC236}">
                  <a16:creationId xmlns:a16="http://schemas.microsoft.com/office/drawing/2014/main" id="{633F57B4-1923-4B1F-B865-030D55C7EF6A}"/>
                </a:ext>
              </a:extLst>
            </p:cNvPr>
            <p:cNvSpPr>
              <a:spLocks/>
            </p:cNvSpPr>
            <p:nvPr userDrawn="1"/>
          </p:nvSpPr>
          <p:spPr bwMode="auto">
            <a:xfrm>
              <a:off x="5197816" y="0"/>
              <a:ext cx="3946184" cy="6858000"/>
            </a:xfrm>
            <a:custGeom>
              <a:avLst/>
              <a:gdLst>
                <a:gd name="T0" fmla="*/ 1643 w 2228"/>
                <a:gd name="T1" fmla="*/ 0 h 3872"/>
                <a:gd name="T2" fmla="*/ 2228 w 2228"/>
                <a:gd name="T3" fmla="*/ 0 h 3872"/>
                <a:gd name="T4" fmla="*/ 2228 w 2228"/>
                <a:gd name="T5" fmla="*/ 3872 h 3872"/>
                <a:gd name="T6" fmla="*/ 0 w 2228"/>
                <a:gd name="T7" fmla="*/ 3872 h 3872"/>
                <a:gd name="T8" fmla="*/ 1643 w 2228"/>
                <a:gd name="T9" fmla="*/ 0 h 3872"/>
              </a:gdLst>
              <a:ahLst/>
              <a:cxnLst>
                <a:cxn ang="0">
                  <a:pos x="T0" y="T1"/>
                </a:cxn>
                <a:cxn ang="0">
                  <a:pos x="T2" y="T3"/>
                </a:cxn>
                <a:cxn ang="0">
                  <a:pos x="T4" y="T5"/>
                </a:cxn>
                <a:cxn ang="0">
                  <a:pos x="T6" y="T7"/>
                </a:cxn>
                <a:cxn ang="0">
                  <a:pos x="T8" y="T9"/>
                </a:cxn>
              </a:cxnLst>
              <a:rect l="0" t="0" r="r" b="b"/>
              <a:pathLst>
                <a:path w="2228" h="3872">
                  <a:moveTo>
                    <a:pt x="1643" y="0"/>
                  </a:moveTo>
                  <a:lnTo>
                    <a:pt x="2228" y="0"/>
                  </a:lnTo>
                  <a:lnTo>
                    <a:pt x="2228" y="3872"/>
                  </a:lnTo>
                  <a:lnTo>
                    <a:pt x="0" y="3872"/>
                  </a:lnTo>
                  <a:lnTo>
                    <a:pt x="1643" y="0"/>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4" name="Group 3">
            <a:extLst>
              <a:ext uri="{FF2B5EF4-FFF2-40B4-BE49-F238E27FC236}">
                <a16:creationId xmlns:a16="http://schemas.microsoft.com/office/drawing/2014/main" id="{B9566FC1-F7DB-464D-B426-AC5006FDFBCF}"/>
              </a:ext>
            </a:extLst>
          </p:cNvPr>
          <p:cNvGrpSpPr/>
          <p:nvPr userDrawn="1"/>
        </p:nvGrpSpPr>
        <p:grpSpPr>
          <a:xfrm>
            <a:off x="6484734" y="5035816"/>
            <a:ext cx="2117725" cy="555246"/>
            <a:chOff x="1368318" y="1133978"/>
            <a:chExt cx="4794905" cy="1257175"/>
          </a:xfrm>
        </p:grpSpPr>
        <p:grpSp>
          <p:nvGrpSpPr>
            <p:cNvPr id="3" name="Group 2">
              <a:extLst>
                <a:ext uri="{FF2B5EF4-FFF2-40B4-BE49-F238E27FC236}">
                  <a16:creationId xmlns:a16="http://schemas.microsoft.com/office/drawing/2014/main" id="{3CD4E684-10EA-4358-8BA0-396529218ECA}"/>
                </a:ext>
              </a:extLst>
            </p:cNvPr>
            <p:cNvGrpSpPr/>
            <p:nvPr userDrawn="1"/>
          </p:nvGrpSpPr>
          <p:grpSpPr>
            <a:xfrm>
              <a:off x="1372728" y="1133978"/>
              <a:ext cx="4790495" cy="1257174"/>
              <a:chOff x="1372728" y="1133978"/>
              <a:chExt cx="4790495" cy="1257174"/>
            </a:xfrm>
          </p:grpSpPr>
          <p:sp>
            <p:nvSpPr>
              <p:cNvPr id="79" name="Freeform 235">
                <a:extLst>
                  <a:ext uri="{FF2B5EF4-FFF2-40B4-BE49-F238E27FC236}">
                    <a16:creationId xmlns:a16="http://schemas.microsoft.com/office/drawing/2014/main" id="{7F8B8FB8-0611-4903-8E7B-6FE2E36E4F45}"/>
                  </a:ext>
                </a:extLst>
              </p:cNvPr>
              <p:cNvSpPr>
                <a:spLocks noEditPoints="1"/>
              </p:cNvSpPr>
              <p:nvPr/>
            </p:nvSpPr>
            <p:spPr bwMode="auto">
              <a:xfrm>
                <a:off x="1372728" y="1151622"/>
                <a:ext cx="864582" cy="899872"/>
              </a:xfrm>
              <a:custGeom>
                <a:avLst/>
                <a:gdLst>
                  <a:gd name="T0" fmla="*/ 0 w 247"/>
                  <a:gd name="T1" fmla="*/ 0 h 263"/>
                  <a:gd name="T2" fmla="*/ 147 w 247"/>
                  <a:gd name="T3" fmla="*/ 0 h 263"/>
                  <a:gd name="T4" fmla="*/ 222 w 247"/>
                  <a:gd name="T5" fmla="*/ 23 h 263"/>
                  <a:gd name="T6" fmla="*/ 238 w 247"/>
                  <a:gd name="T7" fmla="*/ 64 h 263"/>
                  <a:gd name="T8" fmla="*/ 238 w 247"/>
                  <a:gd name="T9" fmla="*/ 65 h 263"/>
                  <a:gd name="T10" fmla="*/ 191 w 247"/>
                  <a:gd name="T11" fmla="*/ 125 h 263"/>
                  <a:gd name="T12" fmla="*/ 247 w 247"/>
                  <a:gd name="T13" fmla="*/ 189 h 263"/>
                  <a:gd name="T14" fmla="*/ 247 w 247"/>
                  <a:gd name="T15" fmla="*/ 190 h 263"/>
                  <a:gd name="T16" fmla="*/ 146 w 247"/>
                  <a:gd name="T17" fmla="*/ 263 h 263"/>
                  <a:gd name="T18" fmla="*/ 0 w 247"/>
                  <a:gd name="T19" fmla="*/ 263 h 263"/>
                  <a:gd name="T20" fmla="*/ 0 w 247"/>
                  <a:gd name="T21" fmla="*/ 0 h 263"/>
                  <a:gd name="T22" fmla="*/ 152 w 247"/>
                  <a:gd name="T23" fmla="*/ 84 h 263"/>
                  <a:gd name="T24" fmla="*/ 124 w 247"/>
                  <a:gd name="T25" fmla="*/ 66 h 263"/>
                  <a:gd name="T26" fmla="*/ 86 w 247"/>
                  <a:gd name="T27" fmla="*/ 66 h 263"/>
                  <a:gd name="T28" fmla="*/ 86 w 247"/>
                  <a:gd name="T29" fmla="*/ 103 h 263"/>
                  <a:gd name="T30" fmla="*/ 124 w 247"/>
                  <a:gd name="T31" fmla="*/ 103 h 263"/>
                  <a:gd name="T32" fmla="*/ 152 w 247"/>
                  <a:gd name="T33" fmla="*/ 85 h 263"/>
                  <a:gd name="T34" fmla="*/ 152 w 247"/>
                  <a:gd name="T35" fmla="*/ 84 h 263"/>
                  <a:gd name="T36" fmla="*/ 130 w 247"/>
                  <a:gd name="T37" fmla="*/ 157 h 263"/>
                  <a:gd name="T38" fmla="*/ 86 w 247"/>
                  <a:gd name="T39" fmla="*/ 157 h 263"/>
                  <a:gd name="T40" fmla="*/ 86 w 247"/>
                  <a:gd name="T41" fmla="*/ 196 h 263"/>
                  <a:gd name="T42" fmla="*/ 130 w 247"/>
                  <a:gd name="T43" fmla="*/ 196 h 263"/>
                  <a:gd name="T44" fmla="*/ 159 w 247"/>
                  <a:gd name="T45" fmla="*/ 177 h 263"/>
                  <a:gd name="T46" fmla="*/ 159 w 247"/>
                  <a:gd name="T47" fmla="*/ 176 h 263"/>
                  <a:gd name="T48" fmla="*/ 130 w 247"/>
                  <a:gd name="T49" fmla="*/ 157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47" h="263">
                    <a:moveTo>
                      <a:pt x="0" y="0"/>
                    </a:moveTo>
                    <a:cubicBezTo>
                      <a:pt x="147" y="0"/>
                      <a:pt x="147" y="0"/>
                      <a:pt x="147" y="0"/>
                    </a:cubicBezTo>
                    <a:cubicBezTo>
                      <a:pt x="184" y="0"/>
                      <a:pt x="207" y="8"/>
                      <a:pt x="222" y="23"/>
                    </a:cubicBezTo>
                    <a:cubicBezTo>
                      <a:pt x="232" y="33"/>
                      <a:pt x="238" y="46"/>
                      <a:pt x="238" y="64"/>
                    </a:cubicBezTo>
                    <a:cubicBezTo>
                      <a:pt x="238" y="65"/>
                      <a:pt x="238" y="65"/>
                      <a:pt x="238" y="65"/>
                    </a:cubicBezTo>
                    <a:cubicBezTo>
                      <a:pt x="238" y="96"/>
                      <a:pt x="219" y="115"/>
                      <a:pt x="191" y="125"/>
                    </a:cubicBezTo>
                    <a:cubicBezTo>
                      <a:pt x="225" y="135"/>
                      <a:pt x="247" y="153"/>
                      <a:pt x="247" y="189"/>
                    </a:cubicBezTo>
                    <a:cubicBezTo>
                      <a:pt x="247" y="190"/>
                      <a:pt x="247" y="190"/>
                      <a:pt x="247" y="190"/>
                    </a:cubicBezTo>
                    <a:cubicBezTo>
                      <a:pt x="247" y="232"/>
                      <a:pt x="212" y="263"/>
                      <a:pt x="146" y="263"/>
                    </a:cubicBezTo>
                    <a:cubicBezTo>
                      <a:pt x="0" y="263"/>
                      <a:pt x="0" y="263"/>
                      <a:pt x="0" y="263"/>
                    </a:cubicBezTo>
                    <a:lnTo>
                      <a:pt x="0" y="0"/>
                    </a:lnTo>
                    <a:close/>
                    <a:moveTo>
                      <a:pt x="152" y="84"/>
                    </a:moveTo>
                    <a:cubicBezTo>
                      <a:pt x="152" y="73"/>
                      <a:pt x="142" y="66"/>
                      <a:pt x="124" y="66"/>
                    </a:cubicBezTo>
                    <a:cubicBezTo>
                      <a:pt x="86" y="66"/>
                      <a:pt x="86" y="66"/>
                      <a:pt x="86" y="66"/>
                    </a:cubicBezTo>
                    <a:cubicBezTo>
                      <a:pt x="86" y="103"/>
                      <a:pt x="86" y="103"/>
                      <a:pt x="86" y="103"/>
                    </a:cubicBezTo>
                    <a:cubicBezTo>
                      <a:pt x="124" y="103"/>
                      <a:pt x="124" y="103"/>
                      <a:pt x="124" y="103"/>
                    </a:cubicBezTo>
                    <a:cubicBezTo>
                      <a:pt x="143" y="103"/>
                      <a:pt x="152" y="97"/>
                      <a:pt x="152" y="85"/>
                    </a:cubicBezTo>
                    <a:lnTo>
                      <a:pt x="152" y="84"/>
                    </a:lnTo>
                    <a:close/>
                    <a:moveTo>
                      <a:pt x="130" y="157"/>
                    </a:moveTo>
                    <a:cubicBezTo>
                      <a:pt x="86" y="157"/>
                      <a:pt x="86" y="157"/>
                      <a:pt x="86" y="157"/>
                    </a:cubicBezTo>
                    <a:cubicBezTo>
                      <a:pt x="86" y="196"/>
                      <a:pt x="86" y="196"/>
                      <a:pt x="86" y="196"/>
                    </a:cubicBezTo>
                    <a:cubicBezTo>
                      <a:pt x="130" y="196"/>
                      <a:pt x="130" y="196"/>
                      <a:pt x="130" y="196"/>
                    </a:cubicBezTo>
                    <a:cubicBezTo>
                      <a:pt x="149" y="196"/>
                      <a:pt x="159" y="188"/>
                      <a:pt x="159" y="177"/>
                    </a:cubicBezTo>
                    <a:cubicBezTo>
                      <a:pt x="159" y="176"/>
                      <a:pt x="159" y="176"/>
                      <a:pt x="159" y="176"/>
                    </a:cubicBezTo>
                    <a:cubicBezTo>
                      <a:pt x="159" y="165"/>
                      <a:pt x="149" y="157"/>
                      <a:pt x="130" y="157"/>
                    </a:cubicBezTo>
                    <a:close/>
                  </a:path>
                </a:pathLst>
              </a:custGeom>
              <a:solidFill>
                <a:srgbClr val="82B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 name="Freeform 236">
                <a:extLst>
                  <a:ext uri="{FF2B5EF4-FFF2-40B4-BE49-F238E27FC236}">
                    <a16:creationId xmlns:a16="http://schemas.microsoft.com/office/drawing/2014/main" id="{92A57D9D-DA04-4B29-92AB-6F75EEC864A1}"/>
                  </a:ext>
                </a:extLst>
              </p:cNvPr>
              <p:cNvSpPr>
                <a:spLocks noEditPoints="1"/>
              </p:cNvSpPr>
              <p:nvPr/>
            </p:nvSpPr>
            <p:spPr bwMode="auto">
              <a:xfrm>
                <a:off x="2281422" y="1151622"/>
                <a:ext cx="1843854" cy="899872"/>
              </a:xfrm>
              <a:custGeom>
                <a:avLst/>
                <a:gdLst>
                  <a:gd name="T0" fmla="*/ 416 w 526"/>
                  <a:gd name="T1" fmla="*/ 0 h 263"/>
                  <a:gd name="T2" fmla="*/ 328 w 526"/>
                  <a:gd name="T3" fmla="*/ 0 h 263"/>
                  <a:gd name="T4" fmla="*/ 232 w 526"/>
                  <a:gd name="T5" fmla="*/ 227 h 263"/>
                  <a:gd name="T6" fmla="*/ 195 w 526"/>
                  <a:gd name="T7" fmla="*/ 173 h 263"/>
                  <a:gd name="T8" fmla="*/ 247 w 526"/>
                  <a:gd name="T9" fmla="*/ 93 h 263"/>
                  <a:gd name="T10" fmla="*/ 247 w 526"/>
                  <a:gd name="T11" fmla="*/ 92 h 263"/>
                  <a:gd name="T12" fmla="*/ 223 w 526"/>
                  <a:gd name="T13" fmla="*/ 30 h 263"/>
                  <a:gd name="T14" fmla="*/ 128 w 526"/>
                  <a:gd name="T15" fmla="*/ 0 h 263"/>
                  <a:gd name="T16" fmla="*/ 0 w 526"/>
                  <a:gd name="T17" fmla="*/ 0 h 263"/>
                  <a:gd name="T18" fmla="*/ 0 w 526"/>
                  <a:gd name="T19" fmla="*/ 263 h 263"/>
                  <a:gd name="T20" fmla="*/ 88 w 526"/>
                  <a:gd name="T21" fmla="*/ 263 h 263"/>
                  <a:gd name="T22" fmla="*/ 88 w 526"/>
                  <a:gd name="T23" fmla="*/ 188 h 263"/>
                  <a:gd name="T24" fmla="*/ 106 w 526"/>
                  <a:gd name="T25" fmla="*/ 188 h 263"/>
                  <a:gd name="T26" fmla="*/ 156 w 526"/>
                  <a:gd name="T27" fmla="*/ 263 h 263"/>
                  <a:gd name="T28" fmla="*/ 217 w 526"/>
                  <a:gd name="T29" fmla="*/ 263 h 263"/>
                  <a:gd name="T30" fmla="*/ 256 w 526"/>
                  <a:gd name="T31" fmla="*/ 263 h 263"/>
                  <a:gd name="T32" fmla="*/ 311 w 526"/>
                  <a:gd name="T33" fmla="*/ 263 h 263"/>
                  <a:gd name="T34" fmla="*/ 325 w 526"/>
                  <a:gd name="T35" fmla="*/ 227 h 263"/>
                  <a:gd name="T36" fmla="*/ 417 w 526"/>
                  <a:gd name="T37" fmla="*/ 227 h 263"/>
                  <a:gd name="T38" fmla="*/ 431 w 526"/>
                  <a:gd name="T39" fmla="*/ 263 h 263"/>
                  <a:gd name="T40" fmla="*/ 526 w 526"/>
                  <a:gd name="T41" fmla="*/ 263 h 263"/>
                  <a:gd name="T42" fmla="*/ 416 w 526"/>
                  <a:gd name="T43" fmla="*/ 0 h 263"/>
                  <a:gd name="T44" fmla="*/ 159 w 526"/>
                  <a:gd name="T45" fmla="*/ 99 h 263"/>
                  <a:gd name="T46" fmla="*/ 126 w 526"/>
                  <a:gd name="T47" fmla="*/ 125 h 263"/>
                  <a:gd name="T48" fmla="*/ 88 w 526"/>
                  <a:gd name="T49" fmla="*/ 125 h 263"/>
                  <a:gd name="T50" fmla="*/ 88 w 526"/>
                  <a:gd name="T51" fmla="*/ 73 h 263"/>
                  <a:gd name="T52" fmla="*/ 126 w 526"/>
                  <a:gd name="T53" fmla="*/ 73 h 263"/>
                  <a:gd name="T54" fmla="*/ 159 w 526"/>
                  <a:gd name="T55" fmla="*/ 98 h 263"/>
                  <a:gd name="T56" fmla="*/ 159 w 526"/>
                  <a:gd name="T57" fmla="*/ 99 h 263"/>
                  <a:gd name="T58" fmla="*/ 347 w 526"/>
                  <a:gd name="T59" fmla="*/ 165 h 263"/>
                  <a:gd name="T60" fmla="*/ 371 w 526"/>
                  <a:gd name="T61" fmla="*/ 101 h 263"/>
                  <a:gd name="T62" fmla="*/ 395 w 526"/>
                  <a:gd name="T63" fmla="*/ 165 h 263"/>
                  <a:gd name="T64" fmla="*/ 347 w 526"/>
                  <a:gd name="T65" fmla="*/ 165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26" h="263">
                    <a:moveTo>
                      <a:pt x="416" y="0"/>
                    </a:moveTo>
                    <a:cubicBezTo>
                      <a:pt x="328" y="0"/>
                      <a:pt x="328" y="0"/>
                      <a:pt x="328" y="0"/>
                    </a:cubicBezTo>
                    <a:cubicBezTo>
                      <a:pt x="232" y="227"/>
                      <a:pt x="232" y="227"/>
                      <a:pt x="232" y="227"/>
                    </a:cubicBezTo>
                    <a:cubicBezTo>
                      <a:pt x="195" y="173"/>
                      <a:pt x="195" y="173"/>
                      <a:pt x="195" y="173"/>
                    </a:cubicBezTo>
                    <a:cubicBezTo>
                      <a:pt x="227" y="158"/>
                      <a:pt x="247" y="131"/>
                      <a:pt x="247" y="93"/>
                    </a:cubicBezTo>
                    <a:cubicBezTo>
                      <a:pt x="247" y="92"/>
                      <a:pt x="247" y="92"/>
                      <a:pt x="247" y="92"/>
                    </a:cubicBezTo>
                    <a:cubicBezTo>
                      <a:pt x="247" y="65"/>
                      <a:pt x="239" y="45"/>
                      <a:pt x="223" y="30"/>
                    </a:cubicBezTo>
                    <a:cubicBezTo>
                      <a:pt x="205" y="11"/>
                      <a:pt x="175" y="0"/>
                      <a:pt x="128" y="0"/>
                    </a:cubicBezTo>
                    <a:cubicBezTo>
                      <a:pt x="0" y="0"/>
                      <a:pt x="0" y="0"/>
                      <a:pt x="0" y="0"/>
                    </a:cubicBezTo>
                    <a:cubicBezTo>
                      <a:pt x="0" y="263"/>
                      <a:pt x="0" y="263"/>
                      <a:pt x="0" y="263"/>
                    </a:cubicBezTo>
                    <a:cubicBezTo>
                      <a:pt x="88" y="263"/>
                      <a:pt x="88" y="263"/>
                      <a:pt x="88" y="263"/>
                    </a:cubicBezTo>
                    <a:cubicBezTo>
                      <a:pt x="88" y="188"/>
                      <a:pt x="88" y="188"/>
                      <a:pt x="88" y="188"/>
                    </a:cubicBezTo>
                    <a:cubicBezTo>
                      <a:pt x="106" y="188"/>
                      <a:pt x="106" y="188"/>
                      <a:pt x="106" y="188"/>
                    </a:cubicBezTo>
                    <a:cubicBezTo>
                      <a:pt x="156" y="263"/>
                      <a:pt x="156" y="263"/>
                      <a:pt x="156" y="263"/>
                    </a:cubicBezTo>
                    <a:cubicBezTo>
                      <a:pt x="217" y="263"/>
                      <a:pt x="217" y="263"/>
                      <a:pt x="217" y="263"/>
                    </a:cubicBezTo>
                    <a:cubicBezTo>
                      <a:pt x="256" y="263"/>
                      <a:pt x="256" y="263"/>
                      <a:pt x="256" y="263"/>
                    </a:cubicBezTo>
                    <a:cubicBezTo>
                      <a:pt x="311" y="263"/>
                      <a:pt x="311" y="263"/>
                      <a:pt x="311" y="263"/>
                    </a:cubicBezTo>
                    <a:cubicBezTo>
                      <a:pt x="325" y="227"/>
                      <a:pt x="325" y="227"/>
                      <a:pt x="325" y="227"/>
                    </a:cubicBezTo>
                    <a:cubicBezTo>
                      <a:pt x="417" y="227"/>
                      <a:pt x="417" y="227"/>
                      <a:pt x="417" y="227"/>
                    </a:cubicBezTo>
                    <a:cubicBezTo>
                      <a:pt x="431" y="263"/>
                      <a:pt x="431" y="263"/>
                      <a:pt x="431" y="263"/>
                    </a:cubicBezTo>
                    <a:cubicBezTo>
                      <a:pt x="526" y="263"/>
                      <a:pt x="526" y="263"/>
                      <a:pt x="526" y="263"/>
                    </a:cubicBezTo>
                    <a:lnTo>
                      <a:pt x="416" y="0"/>
                    </a:lnTo>
                    <a:close/>
                    <a:moveTo>
                      <a:pt x="159" y="99"/>
                    </a:moveTo>
                    <a:cubicBezTo>
                      <a:pt x="159" y="115"/>
                      <a:pt x="147" y="125"/>
                      <a:pt x="126" y="125"/>
                    </a:cubicBezTo>
                    <a:cubicBezTo>
                      <a:pt x="88" y="125"/>
                      <a:pt x="88" y="125"/>
                      <a:pt x="88" y="125"/>
                    </a:cubicBezTo>
                    <a:cubicBezTo>
                      <a:pt x="88" y="73"/>
                      <a:pt x="88" y="73"/>
                      <a:pt x="88" y="73"/>
                    </a:cubicBezTo>
                    <a:cubicBezTo>
                      <a:pt x="126" y="73"/>
                      <a:pt x="126" y="73"/>
                      <a:pt x="126" y="73"/>
                    </a:cubicBezTo>
                    <a:cubicBezTo>
                      <a:pt x="146" y="73"/>
                      <a:pt x="159" y="82"/>
                      <a:pt x="159" y="98"/>
                    </a:cubicBezTo>
                    <a:lnTo>
                      <a:pt x="159" y="99"/>
                    </a:lnTo>
                    <a:close/>
                    <a:moveTo>
                      <a:pt x="347" y="165"/>
                    </a:moveTo>
                    <a:cubicBezTo>
                      <a:pt x="371" y="101"/>
                      <a:pt x="371" y="101"/>
                      <a:pt x="371" y="101"/>
                    </a:cubicBezTo>
                    <a:cubicBezTo>
                      <a:pt x="395" y="165"/>
                      <a:pt x="395" y="165"/>
                      <a:pt x="395" y="165"/>
                    </a:cubicBezTo>
                    <a:lnTo>
                      <a:pt x="347" y="165"/>
                    </a:lnTo>
                    <a:close/>
                  </a:path>
                </a:pathLst>
              </a:custGeom>
              <a:solidFill>
                <a:srgbClr val="82B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 name="Freeform 237">
                <a:extLst>
                  <a:ext uri="{FF2B5EF4-FFF2-40B4-BE49-F238E27FC236}">
                    <a16:creationId xmlns:a16="http://schemas.microsoft.com/office/drawing/2014/main" id="{13206387-7320-4398-A28E-0B90FF000490}"/>
                  </a:ext>
                </a:extLst>
              </p:cNvPr>
              <p:cNvSpPr>
                <a:spLocks/>
              </p:cNvSpPr>
              <p:nvPr/>
            </p:nvSpPr>
            <p:spPr bwMode="auto">
              <a:xfrm>
                <a:off x="3856198" y="1151622"/>
                <a:ext cx="1045440" cy="1239530"/>
              </a:xfrm>
              <a:custGeom>
                <a:avLst/>
                <a:gdLst>
                  <a:gd name="T0" fmla="*/ 118 w 237"/>
                  <a:gd name="T1" fmla="*/ 281 h 281"/>
                  <a:gd name="T2" fmla="*/ 0 w 237"/>
                  <a:gd name="T3" fmla="*/ 0 h 281"/>
                  <a:gd name="T4" fmla="*/ 79 w 237"/>
                  <a:gd name="T5" fmla="*/ 0 h 281"/>
                  <a:gd name="T6" fmla="*/ 119 w 237"/>
                  <a:gd name="T7" fmla="*/ 114 h 281"/>
                  <a:gd name="T8" fmla="*/ 160 w 237"/>
                  <a:gd name="T9" fmla="*/ 0 h 281"/>
                  <a:gd name="T10" fmla="*/ 237 w 237"/>
                  <a:gd name="T11" fmla="*/ 0 h 281"/>
                  <a:gd name="T12" fmla="*/ 118 w 237"/>
                  <a:gd name="T13" fmla="*/ 281 h 281"/>
                </a:gdLst>
                <a:ahLst/>
                <a:cxnLst>
                  <a:cxn ang="0">
                    <a:pos x="T0" y="T1"/>
                  </a:cxn>
                  <a:cxn ang="0">
                    <a:pos x="T2" y="T3"/>
                  </a:cxn>
                  <a:cxn ang="0">
                    <a:pos x="T4" y="T5"/>
                  </a:cxn>
                  <a:cxn ang="0">
                    <a:pos x="T6" y="T7"/>
                  </a:cxn>
                  <a:cxn ang="0">
                    <a:pos x="T8" y="T9"/>
                  </a:cxn>
                  <a:cxn ang="0">
                    <a:pos x="T10" y="T11"/>
                  </a:cxn>
                  <a:cxn ang="0">
                    <a:pos x="T12" y="T13"/>
                  </a:cxn>
                </a:cxnLst>
                <a:rect l="0" t="0" r="r" b="b"/>
                <a:pathLst>
                  <a:path w="237" h="281">
                    <a:moveTo>
                      <a:pt x="118" y="281"/>
                    </a:moveTo>
                    <a:lnTo>
                      <a:pt x="0" y="0"/>
                    </a:lnTo>
                    <a:lnTo>
                      <a:pt x="79" y="0"/>
                    </a:lnTo>
                    <a:lnTo>
                      <a:pt x="119" y="114"/>
                    </a:lnTo>
                    <a:lnTo>
                      <a:pt x="160" y="0"/>
                    </a:lnTo>
                    <a:lnTo>
                      <a:pt x="237" y="0"/>
                    </a:lnTo>
                    <a:lnTo>
                      <a:pt x="118" y="281"/>
                    </a:lnTo>
                    <a:close/>
                  </a:path>
                </a:pathLst>
              </a:custGeom>
              <a:solidFill>
                <a:srgbClr val="82B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 name="Rectangle 238">
                <a:extLst>
                  <a:ext uri="{FF2B5EF4-FFF2-40B4-BE49-F238E27FC236}">
                    <a16:creationId xmlns:a16="http://schemas.microsoft.com/office/drawing/2014/main" id="{ADEB20FB-D90B-4C78-8B75-744DC25E6A39}"/>
                  </a:ext>
                </a:extLst>
              </p:cNvPr>
              <p:cNvSpPr>
                <a:spLocks noChangeArrowheads="1"/>
              </p:cNvSpPr>
              <p:nvPr/>
            </p:nvSpPr>
            <p:spPr bwMode="auto">
              <a:xfrm>
                <a:off x="4945747" y="1151622"/>
                <a:ext cx="304370" cy="899872"/>
              </a:xfrm>
              <a:prstGeom prst="rect">
                <a:avLst/>
              </a:prstGeom>
              <a:solidFill>
                <a:srgbClr val="82B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 name="Freeform 239">
                <a:extLst>
                  <a:ext uri="{FF2B5EF4-FFF2-40B4-BE49-F238E27FC236}">
                    <a16:creationId xmlns:a16="http://schemas.microsoft.com/office/drawing/2014/main" id="{A2EB5FA2-1187-481A-AACB-8056E0C7ED77}"/>
                  </a:ext>
                </a:extLst>
              </p:cNvPr>
              <p:cNvSpPr>
                <a:spLocks/>
              </p:cNvSpPr>
              <p:nvPr/>
            </p:nvSpPr>
            <p:spPr bwMode="auto">
              <a:xfrm>
                <a:off x="5285406" y="1133978"/>
                <a:ext cx="877817" cy="935161"/>
              </a:xfrm>
              <a:custGeom>
                <a:avLst/>
                <a:gdLst>
                  <a:gd name="T0" fmla="*/ 0 w 251"/>
                  <a:gd name="T1" fmla="*/ 228 h 273"/>
                  <a:gd name="T2" fmla="*/ 47 w 251"/>
                  <a:gd name="T3" fmla="*/ 172 h 273"/>
                  <a:gd name="T4" fmla="*/ 139 w 251"/>
                  <a:gd name="T5" fmla="*/ 203 h 273"/>
                  <a:gd name="T6" fmla="*/ 162 w 251"/>
                  <a:gd name="T7" fmla="*/ 192 h 273"/>
                  <a:gd name="T8" fmla="*/ 162 w 251"/>
                  <a:gd name="T9" fmla="*/ 191 h 273"/>
                  <a:gd name="T10" fmla="*/ 125 w 251"/>
                  <a:gd name="T11" fmla="*/ 174 h 273"/>
                  <a:gd name="T12" fmla="*/ 14 w 251"/>
                  <a:gd name="T13" fmla="*/ 89 h 273"/>
                  <a:gd name="T14" fmla="*/ 14 w 251"/>
                  <a:gd name="T15" fmla="*/ 88 h 273"/>
                  <a:gd name="T16" fmla="*/ 126 w 251"/>
                  <a:gd name="T17" fmla="*/ 0 h 273"/>
                  <a:gd name="T18" fmla="*/ 245 w 251"/>
                  <a:gd name="T19" fmla="*/ 36 h 273"/>
                  <a:gd name="T20" fmla="*/ 202 w 251"/>
                  <a:gd name="T21" fmla="*/ 95 h 273"/>
                  <a:gd name="T22" fmla="*/ 123 w 251"/>
                  <a:gd name="T23" fmla="*/ 69 h 273"/>
                  <a:gd name="T24" fmla="*/ 104 w 251"/>
                  <a:gd name="T25" fmla="*/ 80 h 273"/>
                  <a:gd name="T26" fmla="*/ 104 w 251"/>
                  <a:gd name="T27" fmla="*/ 81 h 273"/>
                  <a:gd name="T28" fmla="*/ 139 w 251"/>
                  <a:gd name="T29" fmla="*/ 98 h 273"/>
                  <a:gd name="T30" fmla="*/ 251 w 251"/>
                  <a:gd name="T31" fmla="*/ 183 h 273"/>
                  <a:gd name="T32" fmla="*/ 251 w 251"/>
                  <a:gd name="T33" fmla="*/ 184 h 273"/>
                  <a:gd name="T34" fmla="*/ 135 w 251"/>
                  <a:gd name="T35" fmla="*/ 273 h 273"/>
                  <a:gd name="T36" fmla="*/ 0 w 251"/>
                  <a:gd name="T37" fmla="*/ 228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1" h="273">
                    <a:moveTo>
                      <a:pt x="0" y="228"/>
                    </a:moveTo>
                    <a:cubicBezTo>
                      <a:pt x="47" y="172"/>
                      <a:pt x="47" y="172"/>
                      <a:pt x="47" y="172"/>
                    </a:cubicBezTo>
                    <a:cubicBezTo>
                      <a:pt x="76" y="194"/>
                      <a:pt x="108" y="203"/>
                      <a:pt x="139" y="203"/>
                    </a:cubicBezTo>
                    <a:cubicBezTo>
                      <a:pt x="155" y="203"/>
                      <a:pt x="162" y="199"/>
                      <a:pt x="162" y="192"/>
                    </a:cubicBezTo>
                    <a:cubicBezTo>
                      <a:pt x="162" y="191"/>
                      <a:pt x="162" y="191"/>
                      <a:pt x="162" y="191"/>
                    </a:cubicBezTo>
                    <a:cubicBezTo>
                      <a:pt x="162" y="184"/>
                      <a:pt x="153" y="179"/>
                      <a:pt x="125" y="174"/>
                    </a:cubicBezTo>
                    <a:cubicBezTo>
                      <a:pt x="66" y="162"/>
                      <a:pt x="14" y="145"/>
                      <a:pt x="14" y="89"/>
                    </a:cubicBezTo>
                    <a:cubicBezTo>
                      <a:pt x="14" y="88"/>
                      <a:pt x="14" y="88"/>
                      <a:pt x="14" y="88"/>
                    </a:cubicBezTo>
                    <a:cubicBezTo>
                      <a:pt x="14" y="38"/>
                      <a:pt x="53" y="0"/>
                      <a:pt x="126" y="0"/>
                    </a:cubicBezTo>
                    <a:cubicBezTo>
                      <a:pt x="177" y="0"/>
                      <a:pt x="214" y="12"/>
                      <a:pt x="245" y="36"/>
                    </a:cubicBezTo>
                    <a:cubicBezTo>
                      <a:pt x="202" y="95"/>
                      <a:pt x="202" y="95"/>
                      <a:pt x="202" y="95"/>
                    </a:cubicBezTo>
                    <a:cubicBezTo>
                      <a:pt x="177" y="77"/>
                      <a:pt x="147" y="69"/>
                      <a:pt x="123" y="69"/>
                    </a:cubicBezTo>
                    <a:cubicBezTo>
                      <a:pt x="110" y="69"/>
                      <a:pt x="104" y="74"/>
                      <a:pt x="104" y="80"/>
                    </a:cubicBezTo>
                    <a:cubicBezTo>
                      <a:pt x="104" y="81"/>
                      <a:pt x="104" y="81"/>
                      <a:pt x="104" y="81"/>
                    </a:cubicBezTo>
                    <a:cubicBezTo>
                      <a:pt x="104" y="88"/>
                      <a:pt x="111" y="93"/>
                      <a:pt x="139" y="98"/>
                    </a:cubicBezTo>
                    <a:cubicBezTo>
                      <a:pt x="206" y="110"/>
                      <a:pt x="251" y="130"/>
                      <a:pt x="251" y="183"/>
                    </a:cubicBezTo>
                    <a:cubicBezTo>
                      <a:pt x="251" y="184"/>
                      <a:pt x="251" y="184"/>
                      <a:pt x="251" y="184"/>
                    </a:cubicBezTo>
                    <a:cubicBezTo>
                      <a:pt x="251" y="239"/>
                      <a:pt x="206" y="273"/>
                      <a:pt x="135" y="273"/>
                    </a:cubicBezTo>
                    <a:cubicBezTo>
                      <a:pt x="82" y="273"/>
                      <a:pt x="34" y="258"/>
                      <a:pt x="0" y="228"/>
                    </a:cubicBezTo>
                    <a:close/>
                  </a:path>
                </a:pathLst>
              </a:custGeom>
              <a:solidFill>
                <a:srgbClr val="82B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 name="Group 1">
              <a:extLst>
                <a:ext uri="{FF2B5EF4-FFF2-40B4-BE49-F238E27FC236}">
                  <a16:creationId xmlns:a16="http://schemas.microsoft.com/office/drawing/2014/main" id="{5D308873-144A-438D-913D-E7D400F80F68}"/>
                </a:ext>
              </a:extLst>
            </p:cNvPr>
            <p:cNvGrpSpPr/>
            <p:nvPr userDrawn="1"/>
          </p:nvGrpSpPr>
          <p:grpSpPr>
            <a:xfrm>
              <a:off x="1368318" y="2245584"/>
              <a:ext cx="2761371" cy="145569"/>
              <a:chOff x="1368318" y="2245584"/>
              <a:chExt cx="2761371" cy="145569"/>
            </a:xfrm>
            <a:solidFill>
              <a:schemeClr val="bg1"/>
            </a:solidFill>
          </p:grpSpPr>
          <p:sp>
            <p:nvSpPr>
              <p:cNvPr id="84" name="Freeform 240">
                <a:extLst>
                  <a:ext uri="{FF2B5EF4-FFF2-40B4-BE49-F238E27FC236}">
                    <a16:creationId xmlns:a16="http://schemas.microsoft.com/office/drawing/2014/main" id="{C9E1A4D2-5796-4022-ACF5-6799B0496F24}"/>
                  </a:ext>
                </a:extLst>
              </p:cNvPr>
              <p:cNvSpPr>
                <a:spLocks/>
              </p:cNvSpPr>
              <p:nvPr/>
            </p:nvSpPr>
            <p:spPr bwMode="auto">
              <a:xfrm>
                <a:off x="1368318" y="2245584"/>
                <a:ext cx="145569" cy="145569"/>
              </a:xfrm>
              <a:custGeom>
                <a:avLst/>
                <a:gdLst>
                  <a:gd name="T0" fmla="*/ 26 w 33"/>
                  <a:gd name="T1" fmla="*/ 33 h 33"/>
                  <a:gd name="T2" fmla="*/ 26 w 33"/>
                  <a:gd name="T3" fmla="*/ 12 h 33"/>
                  <a:gd name="T4" fmla="*/ 16 w 33"/>
                  <a:gd name="T5" fmla="*/ 26 h 33"/>
                  <a:gd name="T6" fmla="*/ 16 w 33"/>
                  <a:gd name="T7" fmla="*/ 26 h 33"/>
                  <a:gd name="T8" fmla="*/ 7 w 33"/>
                  <a:gd name="T9" fmla="*/ 12 h 33"/>
                  <a:gd name="T10" fmla="*/ 7 w 33"/>
                  <a:gd name="T11" fmla="*/ 33 h 33"/>
                  <a:gd name="T12" fmla="*/ 0 w 33"/>
                  <a:gd name="T13" fmla="*/ 33 h 33"/>
                  <a:gd name="T14" fmla="*/ 0 w 33"/>
                  <a:gd name="T15" fmla="*/ 0 h 33"/>
                  <a:gd name="T16" fmla="*/ 8 w 33"/>
                  <a:gd name="T17" fmla="*/ 0 h 33"/>
                  <a:gd name="T18" fmla="*/ 16 w 33"/>
                  <a:gd name="T19" fmla="*/ 14 h 33"/>
                  <a:gd name="T20" fmla="*/ 25 w 33"/>
                  <a:gd name="T21" fmla="*/ 0 h 33"/>
                  <a:gd name="T22" fmla="*/ 33 w 33"/>
                  <a:gd name="T23" fmla="*/ 0 h 33"/>
                  <a:gd name="T24" fmla="*/ 33 w 33"/>
                  <a:gd name="T25" fmla="*/ 33 h 33"/>
                  <a:gd name="T26" fmla="*/ 26 w 33"/>
                  <a:gd name="T27"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 h="33">
                    <a:moveTo>
                      <a:pt x="26" y="33"/>
                    </a:moveTo>
                    <a:lnTo>
                      <a:pt x="26" y="12"/>
                    </a:lnTo>
                    <a:lnTo>
                      <a:pt x="16" y="26"/>
                    </a:lnTo>
                    <a:lnTo>
                      <a:pt x="16" y="26"/>
                    </a:lnTo>
                    <a:lnTo>
                      <a:pt x="7" y="12"/>
                    </a:lnTo>
                    <a:lnTo>
                      <a:pt x="7" y="33"/>
                    </a:lnTo>
                    <a:lnTo>
                      <a:pt x="0" y="33"/>
                    </a:lnTo>
                    <a:lnTo>
                      <a:pt x="0" y="0"/>
                    </a:lnTo>
                    <a:lnTo>
                      <a:pt x="8" y="0"/>
                    </a:lnTo>
                    <a:lnTo>
                      <a:pt x="16" y="14"/>
                    </a:lnTo>
                    <a:lnTo>
                      <a:pt x="25" y="0"/>
                    </a:lnTo>
                    <a:lnTo>
                      <a:pt x="33" y="0"/>
                    </a:lnTo>
                    <a:lnTo>
                      <a:pt x="33" y="33"/>
                    </a:lnTo>
                    <a:lnTo>
                      <a:pt x="26" y="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5" name="Freeform 241">
                <a:extLst>
                  <a:ext uri="{FF2B5EF4-FFF2-40B4-BE49-F238E27FC236}">
                    <a16:creationId xmlns:a16="http://schemas.microsoft.com/office/drawing/2014/main" id="{60D18845-2578-4BC4-9B66-28B131055076}"/>
                  </a:ext>
                </a:extLst>
              </p:cNvPr>
              <p:cNvSpPr>
                <a:spLocks noEditPoints="1"/>
              </p:cNvSpPr>
              <p:nvPr/>
            </p:nvSpPr>
            <p:spPr bwMode="auto">
              <a:xfrm>
                <a:off x="1566818" y="2245584"/>
                <a:ext cx="158801" cy="145569"/>
              </a:xfrm>
              <a:custGeom>
                <a:avLst/>
                <a:gdLst>
                  <a:gd name="T0" fmla="*/ 28 w 36"/>
                  <a:gd name="T1" fmla="*/ 33 h 33"/>
                  <a:gd name="T2" fmla="*/ 25 w 36"/>
                  <a:gd name="T3" fmla="*/ 26 h 33"/>
                  <a:gd name="T4" fmla="*/ 10 w 36"/>
                  <a:gd name="T5" fmla="*/ 26 h 33"/>
                  <a:gd name="T6" fmla="*/ 7 w 36"/>
                  <a:gd name="T7" fmla="*/ 33 h 33"/>
                  <a:gd name="T8" fmla="*/ 0 w 36"/>
                  <a:gd name="T9" fmla="*/ 33 h 33"/>
                  <a:gd name="T10" fmla="*/ 14 w 36"/>
                  <a:gd name="T11" fmla="*/ 0 h 33"/>
                  <a:gd name="T12" fmla="*/ 21 w 36"/>
                  <a:gd name="T13" fmla="*/ 0 h 33"/>
                  <a:gd name="T14" fmla="*/ 36 w 36"/>
                  <a:gd name="T15" fmla="*/ 33 h 33"/>
                  <a:gd name="T16" fmla="*/ 28 w 36"/>
                  <a:gd name="T17" fmla="*/ 33 h 33"/>
                  <a:gd name="T18" fmla="*/ 17 w 36"/>
                  <a:gd name="T19" fmla="*/ 8 h 33"/>
                  <a:gd name="T20" fmla="*/ 13 w 36"/>
                  <a:gd name="T21" fmla="*/ 19 h 33"/>
                  <a:gd name="T22" fmla="*/ 22 w 36"/>
                  <a:gd name="T23" fmla="*/ 19 h 33"/>
                  <a:gd name="T24" fmla="*/ 17 w 36"/>
                  <a:gd name="T25" fmla="*/ 8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 h="33">
                    <a:moveTo>
                      <a:pt x="28" y="33"/>
                    </a:moveTo>
                    <a:lnTo>
                      <a:pt x="25" y="26"/>
                    </a:lnTo>
                    <a:lnTo>
                      <a:pt x="10" y="26"/>
                    </a:lnTo>
                    <a:lnTo>
                      <a:pt x="7" y="33"/>
                    </a:lnTo>
                    <a:lnTo>
                      <a:pt x="0" y="33"/>
                    </a:lnTo>
                    <a:lnTo>
                      <a:pt x="14" y="0"/>
                    </a:lnTo>
                    <a:lnTo>
                      <a:pt x="21" y="0"/>
                    </a:lnTo>
                    <a:lnTo>
                      <a:pt x="36" y="33"/>
                    </a:lnTo>
                    <a:lnTo>
                      <a:pt x="28" y="33"/>
                    </a:lnTo>
                    <a:close/>
                    <a:moveTo>
                      <a:pt x="17" y="8"/>
                    </a:moveTo>
                    <a:lnTo>
                      <a:pt x="13" y="19"/>
                    </a:lnTo>
                    <a:lnTo>
                      <a:pt x="22" y="19"/>
                    </a:ln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 name="Freeform 242">
                <a:extLst>
                  <a:ext uri="{FF2B5EF4-FFF2-40B4-BE49-F238E27FC236}">
                    <a16:creationId xmlns:a16="http://schemas.microsoft.com/office/drawing/2014/main" id="{96FCB441-7E30-46F6-85C6-2320FE7F4E9F}"/>
                  </a:ext>
                </a:extLst>
              </p:cNvPr>
              <p:cNvSpPr>
                <a:spLocks noEditPoints="1"/>
              </p:cNvSpPr>
              <p:nvPr/>
            </p:nvSpPr>
            <p:spPr bwMode="auto">
              <a:xfrm>
                <a:off x="1778552" y="2245584"/>
                <a:ext cx="123512" cy="145569"/>
              </a:xfrm>
              <a:custGeom>
                <a:avLst/>
                <a:gdLst>
                  <a:gd name="T0" fmla="*/ 26 w 36"/>
                  <a:gd name="T1" fmla="*/ 43 h 43"/>
                  <a:gd name="T2" fmla="*/ 16 w 36"/>
                  <a:gd name="T3" fmla="*/ 29 h 43"/>
                  <a:gd name="T4" fmla="*/ 9 w 36"/>
                  <a:gd name="T5" fmla="*/ 29 h 43"/>
                  <a:gd name="T6" fmla="*/ 9 w 36"/>
                  <a:gd name="T7" fmla="*/ 43 h 43"/>
                  <a:gd name="T8" fmla="*/ 0 w 36"/>
                  <a:gd name="T9" fmla="*/ 43 h 43"/>
                  <a:gd name="T10" fmla="*/ 0 w 36"/>
                  <a:gd name="T11" fmla="*/ 0 h 43"/>
                  <a:gd name="T12" fmla="*/ 19 w 36"/>
                  <a:gd name="T13" fmla="*/ 0 h 43"/>
                  <a:gd name="T14" fmla="*/ 35 w 36"/>
                  <a:gd name="T15" fmla="*/ 14 h 43"/>
                  <a:gd name="T16" fmla="*/ 35 w 36"/>
                  <a:gd name="T17" fmla="*/ 14 h 43"/>
                  <a:gd name="T18" fmla="*/ 26 w 36"/>
                  <a:gd name="T19" fmla="*/ 27 h 43"/>
                  <a:gd name="T20" fmla="*/ 36 w 36"/>
                  <a:gd name="T21" fmla="*/ 43 h 43"/>
                  <a:gd name="T22" fmla="*/ 26 w 36"/>
                  <a:gd name="T23" fmla="*/ 43 h 43"/>
                  <a:gd name="T24" fmla="*/ 26 w 36"/>
                  <a:gd name="T25" fmla="*/ 15 h 43"/>
                  <a:gd name="T26" fmla="*/ 18 w 36"/>
                  <a:gd name="T27" fmla="*/ 9 h 43"/>
                  <a:gd name="T28" fmla="*/ 9 w 36"/>
                  <a:gd name="T29" fmla="*/ 9 h 43"/>
                  <a:gd name="T30" fmla="*/ 9 w 36"/>
                  <a:gd name="T31" fmla="*/ 21 h 43"/>
                  <a:gd name="T32" fmla="*/ 19 w 36"/>
                  <a:gd name="T33" fmla="*/ 21 h 43"/>
                  <a:gd name="T34" fmla="*/ 26 w 36"/>
                  <a:gd name="T35" fmla="*/ 15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 h="43">
                    <a:moveTo>
                      <a:pt x="26" y="43"/>
                    </a:moveTo>
                    <a:cubicBezTo>
                      <a:pt x="16" y="29"/>
                      <a:pt x="16" y="29"/>
                      <a:pt x="16" y="29"/>
                    </a:cubicBezTo>
                    <a:cubicBezTo>
                      <a:pt x="9" y="29"/>
                      <a:pt x="9" y="29"/>
                      <a:pt x="9" y="29"/>
                    </a:cubicBezTo>
                    <a:cubicBezTo>
                      <a:pt x="9" y="43"/>
                      <a:pt x="9" y="43"/>
                      <a:pt x="9" y="43"/>
                    </a:cubicBezTo>
                    <a:cubicBezTo>
                      <a:pt x="0" y="43"/>
                      <a:pt x="0" y="43"/>
                      <a:pt x="0" y="43"/>
                    </a:cubicBezTo>
                    <a:cubicBezTo>
                      <a:pt x="0" y="0"/>
                      <a:pt x="0" y="0"/>
                      <a:pt x="0" y="0"/>
                    </a:cubicBezTo>
                    <a:cubicBezTo>
                      <a:pt x="19" y="0"/>
                      <a:pt x="19" y="0"/>
                      <a:pt x="19" y="0"/>
                    </a:cubicBezTo>
                    <a:cubicBezTo>
                      <a:pt x="29" y="0"/>
                      <a:pt x="35" y="5"/>
                      <a:pt x="35" y="14"/>
                    </a:cubicBezTo>
                    <a:cubicBezTo>
                      <a:pt x="35" y="14"/>
                      <a:pt x="35" y="14"/>
                      <a:pt x="35" y="14"/>
                    </a:cubicBezTo>
                    <a:cubicBezTo>
                      <a:pt x="35" y="21"/>
                      <a:pt x="31" y="25"/>
                      <a:pt x="26" y="27"/>
                    </a:cubicBezTo>
                    <a:cubicBezTo>
                      <a:pt x="36" y="43"/>
                      <a:pt x="36" y="43"/>
                      <a:pt x="36" y="43"/>
                    </a:cubicBezTo>
                    <a:lnTo>
                      <a:pt x="26" y="43"/>
                    </a:lnTo>
                    <a:close/>
                    <a:moveTo>
                      <a:pt x="26" y="15"/>
                    </a:moveTo>
                    <a:cubicBezTo>
                      <a:pt x="26" y="11"/>
                      <a:pt x="23" y="9"/>
                      <a:pt x="18" y="9"/>
                    </a:cubicBezTo>
                    <a:cubicBezTo>
                      <a:pt x="9" y="9"/>
                      <a:pt x="9" y="9"/>
                      <a:pt x="9" y="9"/>
                    </a:cubicBezTo>
                    <a:cubicBezTo>
                      <a:pt x="9" y="21"/>
                      <a:pt x="9" y="21"/>
                      <a:pt x="9" y="21"/>
                    </a:cubicBezTo>
                    <a:cubicBezTo>
                      <a:pt x="19" y="21"/>
                      <a:pt x="19" y="21"/>
                      <a:pt x="19" y="21"/>
                    </a:cubicBezTo>
                    <a:cubicBezTo>
                      <a:pt x="23" y="21"/>
                      <a:pt x="26" y="18"/>
                      <a:pt x="26"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 name="Freeform 243">
                <a:extLst>
                  <a:ext uri="{FF2B5EF4-FFF2-40B4-BE49-F238E27FC236}">
                    <a16:creationId xmlns:a16="http://schemas.microsoft.com/office/drawing/2014/main" id="{1AD850EB-A6D8-4DC7-9653-49F164CEFC3B}"/>
                  </a:ext>
                </a:extLst>
              </p:cNvPr>
              <p:cNvSpPr>
                <a:spLocks/>
              </p:cNvSpPr>
              <p:nvPr/>
            </p:nvSpPr>
            <p:spPr bwMode="auto">
              <a:xfrm>
                <a:off x="1959410" y="2245584"/>
                <a:ext cx="136747" cy="145569"/>
              </a:xfrm>
              <a:custGeom>
                <a:avLst/>
                <a:gdLst>
                  <a:gd name="T0" fmla="*/ 21 w 31"/>
                  <a:gd name="T1" fmla="*/ 33 h 33"/>
                  <a:gd name="T2" fmla="*/ 11 w 31"/>
                  <a:gd name="T3" fmla="*/ 19 h 33"/>
                  <a:gd name="T4" fmla="*/ 7 w 31"/>
                  <a:gd name="T5" fmla="*/ 23 h 33"/>
                  <a:gd name="T6" fmla="*/ 7 w 31"/>
                  <a:gd name="T7" fmla="*/ 33 h 33"/>
                  <a:gd name="T8" fmla="*/ 0 w 31"/>
                  <a:gd name="T9" fmla="*/ 33 h 33"/>
                  <a:gd name="T10" fmla="*/ 0 w 31"/>
                  <a:gd name="T11" fmla="*/ 0 h 33"/>
                  <a:gd name="T12" fmla="*/ 7 w 31"/>
                  <a:gd name="T13" fmla="*/ 0 h 33"/>
                  <a:gd name="T14" fmla="*/ 7 w 31"/>
                  <a:gd name="T15" fmla="*/ 15 h 33"/>
                  <a:gd name="T16" fmla="*/ 21 w 31"/>
                  <a:gd name="T17" fmla="*/ 0 h 33"/>
                  <a:gd name="T18" fmla="*/ 30 w 31"/>
                  <a:gd name="T19" fmla="*/ 0 h 33"/>
                  <a:gd name="T20" fmla="*/ 17 w 31"/>
                  <a:gd name="T21" fmla="*/ 14 h 33"/>
                  <a:gd name="T22" fmla="*/ 31 w 31"/>
                  <a:gd name="T23" fmla="*/ 33 h 33"/>
                  <a:gd name="T24" fmla="*/ 21 w 31"/>
                  <a:gd name="T25"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 h="33">
                    <a:moveTo>
                      <a:pt x="21" y="33"/>
                    </a:moveTo>
                    <a:lnTo>
                      <a:pt x="11" y="19"/>
                    </a:lnTo>
                    <a:lnTo>
                      <a:pt x="7" y="23"/>
                    </a:lnTo>
                    <a:lnTo>
                      <a:pt x="7" y="33"/>
                    </a:lnTo>
                    <a:lnTo>
                      <a:pt x="0" y="33"/>
                    </a:lnTo>
                    <a:lnTo>
                      <a:pt x="0" y="0"/>
                    </a:lnTo>
                    <a:lnTo>
                      <a:pt x="7" y="0"/>
                    </a:lnTo>
                    <a:lnTo>
                      <a:pt x="7" y="15"/>
                    </a:lnTo>
                    <a:lnTo>
                      <a:pt x="21" y="0"/>
                    </a:lnTo>
                    <a:lnTo>
                      <a:pt x="30" y="0"/>
                    </a:lnTo>
                    <a:lnTo>
                      <a:pt x="17" y="14"/>
                    </a:lnTo>
                    <a:lnTo>
                      <a:pt x="31" y="33"/>
                    </a:lnTo>
                    <a:lnTo>
                      <a:pt x="21" y="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 name="Freeform 244">
                <a:extLst>
                  <a:ext uri="{FF2B5EF4-FFF2-40B4-BE49-F238E27FC236}">
                    <a16:creationId xmlns:a16="http://schemas.microsoft.com/office/drawing/2014/main" id="{7C691E78-4686-4E42-B949-A6623C6F2337}"/>
                  </a:ext>
                </a:extLst>
              </p:cNvPr>
              <p:cNvSpPr>
                <a:spLocks/>
              </p:cNvSpPr>
              <p:nvPr/>
            </p:nvSpPr>
            <p:spPr bwMode="auto">
              <a:xfrm>
                <a:off x="2144678" y="2245584"/>
                <a:ext cx="110280" cy="145569"/>
              </a:xfrm>
              <a:custGeom>
                <a:avLst/>
                <a:gdLst>
                  <a:gd name="T0" fmla="*/ 0 w 25"/>
                  <a:gd name="T1" fmla="*/ 33 h 33"/>
                  <a:gd name="T2" fmla="*/ 0 w 25"/>
                  <a:gd name="T3" fmla="*/ 0 h 33"/>
                  <a:gd name="T4" fmla="*/ 25 w 25"/>
                  <a:gd name="T5" fmla="*/ 0 h 33"/>
                  <a:gd name="T6" fmla="*/ 25 w 25"/>
                  <a:gd name="T7" fmla="*/ 7 h 33"/>
                  <a:gd name="T8" fmla="*/ 7 w 25"/>
                  <a:gd name="T9" fmla="*/ 7 h 33"/>
                  <a:gd name="T10" fmla="*/ 7 w 25"/>
                  <a:gd name="T11" fmla="*/ 13 h 33"/>
                  <a:gd name="T12" fmla="*/ 23 w 25"/>
                  <a:gd name="T13" fmla="*/ 13 h 33"/>
                  <a:gd name="T14" fmla="*/ 23 w 25"/>
                  <a:gd name="T15" fmla="*/ 19 h 33"/>
                  <a:gd name="T16" fmla="*/ 7 w 25"/>
                  <a:gd name="T17" fmla="*/ 19 h 33"/>
                  <a:gd name="T18" fmla="*/ 7 w 25"/>
                  <a:gd name="T19" fmla="*/ 26 h 33"/>
                  <a:gd name="T20" fmla="*/ 25 w 25"/>
                  <a:gd name="T21" fmla="*/ 26 h 33"/>
                  <a:gd name="T22" fmla="*/ 25 w 25"/>
                  <a:gd name="T23" fmla="*/ 33 h 33"/>
                  <a:gd name="T24" fmla="*/ 0 w 25"/>
                  <a:gd name="T25"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 h="33">
                    <a:moveTo>
                      <a:pt x="0" y="33"/>
                    </a:moveTo>
                    <a:lnTo>
                      <a:pt x="0" y="0"/>
                    </a:lnTo>
                    <a:lnTo>
                      <a:pt x="25" y="0"/>
                    </a:lnTo>
                    <a:lnTo>
                      <a:pt x="25" y="7"/>
                    </a:lnTo>
                    <a:lnTo>
                      <a:pt x="7" y="7"/>
                    </a:lnTo>
                    <a:lnTo>
                      <a:pt x="7" y="13"/>
                    </a:lnTo>
                    <a:lnTo>
                      <a:pt x="23" y="13"/>
                    </a:lnTo>
                    <a:lnTo>
                      <a:pt x="23" y="19"/>
                    </a:lnTo>
                    <a:lnTo>
                      <a:pt x="7" y="19"/>
                    </a:lnTo>
                    <a:lnTo>
                      <a:pt x="7" y="26"/>
                    </a:lnTo>
                    <a:lnTo>
                      <a:pt x="25" y="26"/>
                    </a:lnTo>
                    <a:lnTo>
                      <a:pt x="25" y="33"/>
                    </a:lnTo>
                    <a:lnTo>
                      <a:pt x="0" y="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 name="Freeform 245">
                <a:extLst>
                  <a:ext uri="{FF2B5EF4-FFF2-40B4-BE49-F238E27FC236}">
                    <a16:creationId xmlns:a16="http://schemas.microsoft.com/office/drawing/2014/main" id="{11F623B2-9856-45E9-A57D-CCD163172CFA}"/>
                  </a:ext>
                </a:extLst>
              </p:cNvPr>
              <p:cNvSpPr>
                <a:spLocks/>
              </p:cNvSpPr>
              <p:nvPr/>
            </p:nvSpPr>
            <p:spPr bwMode="auto">
              <a:xfrm>
                <a:off x="2303479" y="2245584"/>
                <a:ext cx="123512" cy="145569"/>
              </a:xfrm>
              <a:custGeom>
                <a:avLst/>
                <a:gdLst>
                  <a:gd name="T0" fmla="*/ 18 w 28"/>
                  <a:gd name="T1" fmla="*/ 7 h 33"/>
                  <a:gd name="T2" fmla="*/ 18 w 28"/>
                  <a:gd name="T3" fmla="*/ 33 h 33"/>
                  <a:gd name="T4" fmla="*/ 11 w 28"/>
                  <a:gd name="T5" fmla="*/ 33 h 33"/>
                  <a:gd name="T6" fmla="*/ 11 w 28"/>
                  <a:gd name="T7" fmla="*/ 7 h 33"/>
                  <a:gd name="T8" fmla="*/ 0 w 28"/>
                  <a:gd name="T9" fmla="*/ 7 h 33"/>
                  <a:gd name="T10" fmla="*/ 0 w 28"/>
                  <a:gd name="T11" fmla="*/ 0 h 33"/>
                  <a:gd name="T12" fmla="*/ 28 w 28"/>
                  <a:gd name="T13" fmla="*/ 0 h 33"/>
                  <a:gd name="T14" fmla="*/ 28 w 28"/>
                  <a:gd name="T15" fmla="*/ 7 h 33"/>
                  <a:gd name="T16" fmla="*/ 18 w 28"/>
                  <a:gd name="T17" fmla="*/ 7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33">
                    <a:moveTo>
                      <a:pt x="18" y="7"/>
                    </a:moveTo>
                    <a:lnTo>
                      <a:pt x="18" y="33"/>
                    </a:lnTo>
                    <a:lnTo>
                      <a:pt x="11" y="33"/>
                    </a:lnTo>
                    <a:lnTo>
                      <a:pt x="11" y="7"/>
                    </a:lnTo>
                    <a:lnTo>
                      <a:pt x="0" y="7"/>
                    </a:lnTo>
                    <a:lnTo>
                      <a:pt x="0" y="0"/>
                    </a:lnTo>
                    <a:lnTo>
                      <a:pt x="28" y="0"/>
                    </a:lnTo>
                    <a:lnTo>
                      <a:pt x="28" y="7"/>
                    </a:lnTo>
                    <a:lnTo>
                      <a:pt x="18"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0" name="Rectangle 246">
                <a:extLst>
                  <a:ext uri="{FF2B5EF4-FFF2-40B4-BE49-F238E27FC236}">
                    <a16:creationId xmlns:a16="http://schemas.microsoft.com/office/drawing/2014/main" id="{662245D3-D894-4091-AD30-0DFF8F4F3AA7}"/>
                  </a:ext>
                </a:extLst>
              </p:cNvPr>
              <p:cNvSpPr>
                <a:spLocks noChangeArrowheads="1"/>
              </p:cNvSpPr>
              <p:nvPr/>
            </p:nvSpPr>
            <p:spPr bwMode="auto">
              <a:xfrm>
                <a:off x="2484334" y="2245584"/>
                <a:ext cx="30879" cy="14556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1" name="Freeform 247">
                <a:extLst>
                  <a:ext uri="{FF2B5EF4-FFF2-40B4-BE49-F238E27FC236}">
                    <a16:creationId xmlns:a16="http://schemas.microsoft.com/office/drawing/2014/main" id="{07AEC033-5FA5-49C4-97ED-6C760F53727B}"/>
                  </a:ext>
                </a:extLst>
              </p:cNvPr>
              <p:cNvSpPr>
                <a:spLocks/>
              </p:cNvSpPr>
              <p:nvPr/>
            </p:nvSpPr>
            <p:spPr bwMode="auto">
              <a:xfrm>
                <a:off x="2581379" y="2245584"/>
                <a:ext cx="132334" cy="145569"/>
              </a:xfrm>
              <a:custGeom>
                <a:avLst/>
                <a:gdLst>
                  <a:gd name="T0" fmla="*/ 24 w 30"/>
                  <a:gd name="T1" fmla="*/ 33 h 33"/>
                  <a:gd name="T2" fmla="*/ 7 w 30"/>
                  <a:gd name="T3" fmla="*/ 12 h 33"/>
                  <a:gd name="T4" fmla="*/ 7 w 30"/>
                  <a:gd name="T5" fmla="*/ 33 h 33"/>
                  <a:gd name="T6" fmla="*/ 0 w 30"/>
                  <a:gd name="T7" fmla="*/ 33 h 33"/>
                  <a:gd name="T8" fmla="*/ 0 w 30"/>
                  <a:gd name="T9" fmla="*/ 0 h 33"/>
                  <a:gd name="T10" fmla="*/ 7 w 30"/>
                  <a:gd name="T11" fmla="*/ 0 h 33"/>
                  <a:gd name="T12" fmla="*/ 23 w 30"/>
                  <a:gd name="T13" fmla="*/ 20 h 33"/>
                  <a:gd name="T14" fmla="*/ 23 w 30"/>
                  <a:gd name="T15" fmla="*/ 0 h 33"/>
                  <a:gd name="T16" fmla="*/ 30 w 30"/>
                  <a:gd name="T17" fmla="*/ 0 h 33"/>
                  <a:gd name="T18" fmla="*/ 30 w 30"/>
                  <a:gd name="T19" fmla="*/ 33 h 33"/>
                  <a:gd name="T20" fmla="*/ 24 w 30"/>
                  <a:gd name="T21"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33">
                    <a:moveTo>
                      <a:pt x="24" y="33"/>
                    </a:moveTo>
                    <a:lnTo>
                      <a:pt x="7" y="12"/>
                    </a:lnTo>
                    <a:lnTo>
                      <a:pt x="7" y="33"/>
                    </a:lnTo>
                    <a:lnTo>
                      <a:pt x="0" y="33"/>
                    </a:lnTo>
                    <a:lnTo>
                      <a:pt x="0" y="0"/>
                    </a:lnTo>
                    <a:lnTo>
                      <a:pt x="7" y="0"/>
                    </a:lnTo>
                    <a:lnTo>
                      <a:pt x="23" y="20"/>
                    </a:lnTo>
                    <a:lnTo>
                      <a:pt x="23" y="0"/>
                    </a:lnTo>
                    <a:lnTo>
                      <a:pt x="30" y="0"/>
                    </a:lnTo>
                    <a:lnTo>
                      <a:pt x="30" y="33"/>
                    </a:lnTo>
                    <a:lnTo>
                      <a:pt x="24" y="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2" name="Freeform 248">
                <a:extLst>
                  <a:ext uri="{FF2B5EF4-FFF2-40B4-BE49-F238E27FC236}">
                    <a16:creationId xmlns:a16="http://schemas.microsoft.com/office/drawing/2014/main" id="{096A814A-51ED-425D-B657-78EF26CEB7EE}"/>
                  </a:ext>
                </a:extLst>
              </p:cNvPr>
              <p:cNvSpPr>
                <a:spLocks/>
              </p:cNvSpPr>
              <p:nvPr/>
            </p:nvSpPr>
            <p:spPr bwMode="auto">
              <a:xfrm>
                <a:off x="2775469" y="2245584"/>
                <a:ext cx="141156" cy="145569"/>
              </a:xfrm>
              <a:custGeom>
                <a:avLst/>
                <a:gdLst>
                  <a:gd name="T0" fmla="*/ 22 w 40"/>
                  <a:gd name="T1" fmla="*/ 43 h 43"/>
                  <a:gd name="T2" fmla="*/ 0 w 40"/>
                  <a:gd name="T3" fmla="*/ 21 h 43"/>
                  <a:gd name="T4" fmla="*/ 0 w 40"/>
                  <a:gd name="T5" fmla="*/ 21 h 43"/>
                  <a:gd name="T6" fmla="*/ 22 w 40"/>
                  <a:gd name="T7" fmla="*/ 0 h 43"/>
                  <a:gd name="T8" fmla="*/ 38 w 40"/>
                  <a:gd name="T9" fmla="*/ 5 h 43"/>
                  <a:gd name="T10" fmla="*/ 33 w 40"/>
                  <a:gd name="T11" fmla="*/ 12 h 43"/>
                  <a:gd name="T12" fmla="*/ 22 w 40"/>
                  <a:gd name="T13" fmla="*/ 8 h 43"/>
                  <a:gd name="T14" fmla="*/ 9 w 40"/>
                  <a:gd name="T15" fmla="*/ 21 h 43"/>
                  <a:gd name="T16" fmla="*/ 9 w 40"/>
                  <a:gd name="T17" fmla="*/ 21 h 43"/>
                  <a:gd name="T18" fmla="*/ 22 w 40"/>
                  <a:gd name="T19" fmla="*/ 35 h 43"/>
                  <a:gd name="T20" fmla="*/ 31 w 40"/>
                  <a:gd name="T21" fmla="*/ 32 h 43"/>
                  <a:gd name="T22" fmla="*/ 31 w 40"/>
                  <a:gd name="T23" fmla="*/ 26 h 43"/>
                  <a:gd name="T24" fmla="*/ 22 w 40"/>
                  <a:gd name="T25" fmla="*/ 26 h 43"/>
                  <a:gd name="T26" fmla="*/ 22 w 40"/>
                  <a:gd name="T27" fmla="*/ 18 h 43"/>
                  <a:gd name="T28" fmla="*/ 40 w 40"/>
                  <a:gd name="T29" fmla="*/ 18 h 43"/>
                  <a:gd name="T30" fmla="*/ 40 w 40"/>
                  <a:gd name="T31" fmla="*/ 37 h 43"/>
                  <a:gd name="T32" fmla="*/ 22 w 40"/>
                  <a:gd name="T33"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 h="43">
                    <a:moveTo>
                      <a:pt x="22" y="43"/>
                    </a:moveTo>
                    <a:cubicBezTo>
                      <a:pt x="9" y="43"/>
                      <a:pt x="0" y="34"/>
                      <a:pt x="0" y="21"/>
                    </a:cubicBezTo>
                    <a:cubicBezTo>
                      <a:pt x="0" y="21"/>
                      <a:pt x="0" y="21"/>
                      <a:pt x="0" y="21"/>
                    </a:cubicBezTo>
                    <a:cubicBezTo>
                      <a:pt x="0" y="9"/>
                      <a:pt x="9" y="0"/>
                      <a:pt x="22" y="0"/>
                    </a:cubicBezTo>
                    <a:cubicBezTo>
                      <a:pt x="29" y="0"/>
                      <a:pt x="34" y="2"/>
                      <a:pt x="38" y="5"/>
                    </a:cubicBezTo>
                    <a:cubicBezTo>
                      <a:pt x="33" y="12"/>
                      <a:pt x="33" y="12"/>
                      <a:pt x="33" y="12"/>
                    </a:cubicBezTo>
                    <a:cubicBezTo>
                      <a:pt x="29" y="10"/>
                      <a:pt x="26" y="8"/>
                      <a:pt x="22" y="8"/>
                    </a:cubicBezTo>
                    <a:cubicBezTo>
                      <a:pt x="15" y="8"/>
                      <a:pt x="9" y="14"/>
                      <a:pt x="9" y="21"/>
                    </a:cubicBezTo>
                    <a:cubicBezTo>
                      <a:pt x="9" y="21"/>
                      <a:pt x="9" y="21"/>
                      <a:pt x="9" y="21"/>
                    </a:cubicBezTo>
                    <a:cubicBezTo>
                      <a:pt x="9" y="29"/>
                      <a:pt x="15" y="35"/>
                      <a:pt x="22" y="35"/>
                    </a:cubicBezTo>
                    <a:cubicBezTo>
                      <a:pt x="26" y="35"/>
                      <a:pt x="29" y="34"/>
                      <a:pt x="31" y="32"/>
                    </a:cubicBezTo>
                    <a:cubicBezTo>
                      <a:pt x="31" y="26"/>
                      <a:pt x="31" y="26"/>
                      <a:pt x="31" y="26"/>
                    </a:cubicBezTo>
                    <a:cubicBezTo>
                      <a:pt x="22" y="26"/>
                      <a:pt x="22" y="26"/>
                      <a:pt x="22" y="26"/>
                    </a:cubicBezTo>
                    <a:cubicBezTo>
                      <a:pt x="22" y="18"/>
                      <a:pt x="22" y="18"/>
                      <a:pt x="22" y="18"/>
                    </a:cubicBezTo>
                    <a:cubicBezTo>
                      <a:pt x="40" y="18"/>
                      <a:pt x="40" y="18"/>
                      <a:pt x="40" y="18"/>
                    </a:cubicBezTo>
                    <a:cubicBezTo>
                      <a:pt x="40" y="37"/>
                      <a:pt x="40" y="37"/>
                      <a:pt x="40" y="37"/>
                    </a:cubicBezTo>
                    <a:cubicBezTo>
                      <a:pt x="36" y="40"/>
                      <a:pt x="30" y="43"/>
                      <a:pt x="22"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 name="Freeform 249">
                <a:extLst>
                  <a:ext uri="{FF2B5EF4-FFF2-40B4-BE49-F238E27FC236}">
                    <a16:creationId xmlns:a16="http://schemas.microsoft.com/office/drawing/2014/main" id="{1EF544ED-71B0-4934-B3BB-B26A3EA4A466}"/>
                  </a:ext>
                </a:extLst>
              </p:cNvPr>
              <p:cNvSpPr>
                <a:spLocks noEditPoints="1"/>
              </p:cNvSpPr>
              <p:nvPr/>
            </p:nvSpPr>
            <p:spPr bwMode="auto">
              <a:xfrm>
                <a:off x="3057781" y="2245584"/>
                <a:ext cx="154391" cy="145569"/>
              </a:xfrm>
              <a:custGeom>
                <a:avLst/>
                <a:gdLst>
                  <a:gd name="T0" fmla="*/ 28 w 35"/>
                  <a:gd name="T1" fmla="*/ 33 h 33"/>
                  <a:gd name="T2" fmla="*/ 25 w 35"/>
                  <a:gd name="T3" fmla="*/ 26 h 33"/>
                  <a:gd name="T4" fmla="*/ 11 w 35"/>
                  <a:gd name="T5" fmla="*/ 26 h 33"/>
                  <a:gd name="T6" fmla="*/ 7 w 35"/>
                  <a:gd name="T7" fmla="*/ 33 h 33"/>
                  <a:gd name="T8" fmla="*/ 0 w 35"/>
                  <a:gd name="T9" fmla="*/ 33 h 33"/>
                  <a:gd name="T10" fmla="*/ 15 w 35"/>
                  <a:gd name="T11" fmla="*/ 0 h 33"/>
                  <a:gd name="T12" fmla="*/ 21 w 35"/>
                  <a:gd name="T13" fmla="*/ 0 h 33"/>
                  <a:gd name="T14" fmla="*/ 35 w 35"/>
                  <a:gd name="T15" fmla="*/ 33 h 33"/>
                  <a:gd name="T16" fmla="*/ 28 w 35"/>
                  <a:gd name="T17" fmla="*/ 33 h 33"/>
                  <a:gd name="T18" fmla="*/ 18 w 35"/>
                  <a:gd name="T19" fmla="*/ 8 h 33"/>
                  <a:gd name="T20" fmla="*/ 13 w 35"/>
                  <a:gd name="T21" fmla="*/ 19 h 33"/>
                  <a:gd name="T22" fmla="*/ 22 w 35"/>
                  <a:gd name="T23" fmla="*/ 19 h 33"/>
                  <a:gd name="T24" fmla="*/ 18 w 35"/>
                  <a:gd name="T25" fmla="*/ 8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 h="33">
                    <a:moveTo>
                      <a:pt x="28" y="33"/>
                    </a:moveTo>
                    <a:lnTo>
                      <a:pt x="25" y="26"/>
                    </a:lnTo>
                    <a:lnTo>
                      <a:pt x="11" y="26"/>
                    </a:lnTo>
                    <a:lnTo>
                      <a:pt x="7" y="33"/>
                    </a:lnTo>
                    <a:lnTo>
                      <a:pt x="0" y="33"/>
                    </a:lnTo>
                    <a:lnTo>
                      <a:pt x="15" y="0"/>
                    </a:lnTo>
                    <a:lnTo>
                      <a:pt x="21" y="0"/>
                    </a:lnTo>
                    <a:lnTo>
                      <a:pt x="35" y="33"/>
                    </a:lnTo>
                    <a:lnTo>
                      <a:pt x="28" y="33"/>
                    </a:lnTo>
                    <a:close/>
                    <a:moveTo>
                      <a:pt x="18" y="8"/>
                    </a:moveTo>
                    <a:lnTo>
                      <a:pt x="13" y="19"/>
                    </a:lnTo>
                    <a:lnTo>
                      <a:pt x="22" y="19"/>
                    </a:lnTo>
                    <a:lnTo>
                      <a:pt x="18"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4" name="Freeform 250">
                <a:extLst>
                  <a:ext uri="{FF2B5EF4-FFF2-40B4-BE49-F238E27FC236}">
                    <a16:creationId xmlns:a16="http://schemas.microsoft.com/office/drawing/2014/main" id="{2F7F7AFF-02A7-41AB-A82F-14CF2888E3DF}"/>
                  </a:ext>
                </a:extLst>
              </p:cNvPr>
              <p:cNvSpPr>
                <a:spLocks/>
              </p:cNvSpPr>
              <p:nvPr/>
            </p:nvSpPr>
            <p:spPr bwMode="auto">
              <a:xfrm>
                <a:off x="3243049" y="2245584"/>
                <a:ext cx="141156" cy="145569"/>
              </a:xfrm>
              <a:custGeom>
                <a:avLst/>
                <a:gdLst>
                  <a:gd name="T0" fmla="*/ 22 w 40"/>
                  <a:gd name="T1" fmla="*/ 43 h 43"/>
                  <a:gd name="T2" fmla="*/ 0 w 40"/>
                  <a:gd name="T3" fmla="*/ 21 h 43"/>
                  <a:gd name="T4" fmla="*/ 0 w 40"/>
                  <a:gd name="T5" fmla="*/ 21 h 43"/>
                  <a:gd name="T6" fmla="*/ 22 w 40"/>
                  <a:gd name="T7" fmla="*/ 0 h 43"/>
                  <a:gd name="T8" fmla="*/ 38 w 40"/>
                  <a:gd name="T9" fmla="*/ 5 h 43"/>
                  <a:gd name="T10" fmla="*/ 33 w 40"/>
                  <a:gd name="T11" fmla="*/ 12 h 43"/>
                  <a:gd name="T12" fmla="*/ 22 w 40"/>
                  <a:gd name="T13" fmla="*/ 8 h 43"/>
                  <a:gd name="T14" fmla="*/ 9 w 40"/>
                  <a:gd name="T15" fmla="*/ 21 h 43"/>
                  <a:gd name="T16" fmla="*/ 9 w 40"/>
                  <a:gd name="T17" fmla="*/ 21 h 43"/>
                  <a:gd name="T18" fmla="*/ 22 w 40"/>
                  <a:gd name="T19" fmla="*/ 35 h 43"/>
                  <a:gd name="T20" fmla="*/ 31 w 40"/>
                  <a:gd name="T21" fmla="*/ 32 h 43"/>
                  <a:gd name="T22" fmla="*/ 31 w 40"/>
                  <a:gd name="T23" fmla="*/ 26 h 43"/>
                  <a:gd name="T24" fmla="*/ 22 w 40"/>
                  <a:gd name="T25" fmla="*/ 26 h 43"/>
                  <a:gd name="T26" fmla="*/ 22 w 40"/>
                  <a:gd name="T27" fmla="*/ 18 h 43"/>
                  <a:gd name="T28" fmla="*/ 40 w 40"/>
                  <a:gd name="T29" fmla="*/ 18 h 43"/>
                  <a:gd name="T30" fmla="*/ 40 w 40"/>
                  <a:gd name="T31" fmla="*/ 37 h 43"/>
                  <a:gd name="T32" fmla="*/ 22 w 40"/>
                  <a:gd name="T33"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 h="43">
                    <a:moveTo>
                      <a:pt x="22" y="43"/>
                    </a:moveTo>
                    <a:cubicBezTo>
                      <a:pt x="9" y="43"/>
                      <a:pt x="0" y="34"/>
                      <a:pt x="0" y="21"/>
                    </a:cubicBezTo>
                    <a:cubicBezTo>
                      <a:pt x="0" y="21"/>
                      <a:pt x="0" y="21"/>
                      <a:pt x="0" y="21"/>
                    </a:cubicBezTo>
                    <a:cubicBezTo>
                      <a:pt x="0" y="9"/>
                      <a:pt x="9" y="0"/>
                      <a:pt x="22" y="0"/>
                    </a:cubicBezTo>
                    <a:cubicBezTo>
                      <a:pt x="29" y="0"/>
                      <a:pt x="34" y="2"/>
                      <a:pt x="38" y="5"/>
                    </a:cubicBezTo>
                    <a:cubicBezTo>
                      <a:pt x="33" y="12"/>
                      <a:pt x="33" y="12"/>
                      <a:pt x="33" y="12"/>
                    </a:cubicBezTo>
                    <a:cubicBezTo>
                      <a:pt x="29" y="10"/>
                      <a:pt x="26" y="8"/>
                      <a:pt x="22" y="8"/>
                    </a:cubicBezTo>
                    <a:cubicBezTo>
                      <a:pt x="15" y="8"/>
                      <a:pt x="9" y="14"/>
                      <a:pt x="9" y="21"/>
                    </a:cubicBezTo>
                    <a:cubicBezTo>
                      <a:pt x="9" y="21"/>
                      <a:pt x="9" y="21"/>
                      <a:pt x="9" y="21"/>
                    </a:cubicBezTo>
                    <a:cubicBezTo>
                      <a:pt x="9" y="29"/>
                      <a:pt x="15" y="35"/>
                      <a:pt x="22" y="35"/>
                    </a:cubicBezTo>
                    <a:cubicBezTo>
                      <a:pt x="26" y="35"/>
                      <a:pt x="29" y="34"/>
                      <a:pt x="31" y="32"/>
                    </a:cubicBezTo>
                    <a:cubicBezTo>
                      <a:pt x="31" y="26"/>
                      <a:pt x="31" y="26"/>
                      <a:pt x="31" y="26"/>
                    </a:cubicBezTo>
                    <a:cubicBezTo>
                      <a:pt x="22" y="26"/>
                      <a:pt x="22" y="26"/>
                      <a:pt x="22" y="26"/>
                    </a:cubicBezTo>
                    <a:cubicBezTo>
                      <a:pt x="22" y="18"/>
                      <a:pt x="22" y="18"/>
                      <a:pt x="22" y="18"/>
                    </a:cubicBezTo>
                    <a:cubicBezTo>
                      <a:pt x="40" y="18"/>
                      <a:pt x="40" y="18"/>
                      <a:pt x="40" y="18"/>
                    </a:cubicBezTo>
                    <a:cubicBezTo>
                      <a:pt x="40" y="37"/>
                      <a:pt x="40" y="37"/>
                      <a:pt x="40" y="37"/>
                    </a:cubicBezTo>
                    <a:cubicBezTo>
                      <a:pt x="36" y="40"/>
                      <a:pt x="30" y="43"/>
                      <a:pt x="22"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5" name="Freeform 251">
                <a:extLst>
                  <a:ext uri="{FF2B5EF4-FFF2-40B4-BE49-F238E27FC236}">
                    <a16:creationId xmlns:a16="http://schemas.microsoft.com/office/drawing/2014/main" id="{C83E533C-E44A-48B1-BEFF-DFDEF35C7F28}"/>
                  </a:ext>
                </a:extLst>
              </p:cNvPr>
              <p:cNvSpPr>
                <a:spLocks/>
              </p:cNvSpPr>
              <p:nvPr/>
            </p:nvSpPr>
            <p:spPr bwMode="auto">
              <a:xfrm>
                <a:off x="3445961" y="2245584"/>
                <a:ext cx="114690" cy="145569"/>
              </a:xfrm>
              <a:custGeom>
                <a:avLst/>
                <a:gdLst>
                  <a:gd name="T0" fmla="*/ 0 w 26"/>
                  <a:gd name="T1" fmla="*/ 33 h 33"/>
                  <a:gd name="T2" fmla="*/ 0 w 26"/>
                  <a:gd name="T3" fmla="*/ 0 h 33"/>
                  <a:gd name="T4" fmla="*/ 25 w 26"/>
                  <a:gd name="T5" fmla="*/ 0 h 33"/>
                  <a:gd name="T6" fmla="*/ 25 w 26"/>
                  <a:gd name="T7" fmla="*/ 7 h 33"/>
                  <a:gd name="T8" fmla="*/ 8 w 26"/>
                  <a:gd name="T9" fmla="*/ 7 h 33"/>
                  <a:gd name="T10" fmla="*/ 8 w 26"/>
                  <a:gd name="T11" fmla="*/ 13 h 33"/>
                  <a:gd name="T12" fmla="*/ 23 w 26"/>
                  <a:gd name="T13" fmla="*/ 13 h 33"/>
                  <a:gd name="T14" fmla="*/ 23 w 26"/>
                  <a:gd name="T15" fmla="*/ 19 h 33"/>
                  <a:gd name="T16" fmla="*/ 8 w 26"/>
                  <a:gd name="T17" fmla="*/ 19 h 33"/>
                  <a:gd name="T18" fmla="*/ 8 w 26"/>
                  <a:gd name="T19" fmla="*/ 26 h 33"/>
                  <a:gd name="T20" fmla="*/ 26 w 26"/>
                  <a:gd name="T21" fmla="*/ 26 h 33"/>
                  <a:gd name="T22" fmla="*/ 26 w 26"/>
                  <a:gd name="T23" fmla="*/ 33 h 33"/>
                  <a:gd name="T24" fmla="*/ 0 w 26"/>
                  <a:gd name="T25"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 h="33">
                    <a:moveTo>
                      <a:pt x="0" y="33"/>
                    </a:moveTo>
                    <a:lnTo>
                      <a:pt x="0" y="0"/>
                    </a:lnTo>
                    <a:lnTo>
                      <a:pt x="25" y="0"/>
                    </a:lnTo>
                    <a:lnTo>
                      <a:pt x="25" y="7"/>
                    </a:lnTo>
                    <a:lnTo>
                      <a:pt x="8" y="7"/>
                    </a:lnTo>
                    <a:lnTo>
                      <a:pt x="8" y="13"/>
                    </a:lnTo>
                    <a:lnTo>
                      <a:pt x="23" y="13"/>
                    </a:lnTo>
                    <a:lnTo>
                      <a:pt x="23" y="19"/>
                    </a:lnTo>
                    <a:lnTo>
                      <a:pt x="8" y="19"/>
                    </a:lnTo>
                    <a:lnTo>
                      <a:pt x="8" y="26"/>
                    </a:lnTo>
                    <a:lnTo>
                      <a:pt x="26" y="26"/>
                    </a:lnTo>
                    <a:lnTo>
                      <a:pt x="26" y="33"/>
                    </a:lnTo>
                    <a:lnTo>
                      <a:pt x="0" y="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6" name="Freeform 252">
                <a:extLst>
                  <a:ext uri="{FF2B5EF4-FFF2-40B4-BE49-F238E27FC236}">
                    <a16:creationId xmlns:a16="http://schemas.microsoft.com/office/drawing/2014/main" id="{87C638E6-DCA1-4F46-9145-CC8D9571240D}"/>
                  </a:ext>
                </a:extLst>
              </p:cNvPr>
              <p:cNvSpPr>
                <a:spLocks/>
              </p:cNvSpPr>
              <p:nvPr/>
            </p:nvSpPr>
            <p:spPr bwMode="auto">
              <a:xfrm>
                <a:off x="3617997" y="2245584"/>
                <a:ext cx="132334" cy="145569"/>
              </a:xfrm>
              <a:custGeom>
                <a:avLst/>
                <a:gdLst>
                  <a:gd name="T0" fmla="*/ 23 w 30"/>
                  <a:gd name="T1" fmla="*/ 33 h 33"/>
                  <a:gd name="T2" fmla="*/ 7 w 30"/>
                  <a:gd name="T3" fmla="*/ 12 h 33"/>
                  <a:gd name="T4" fmla="*/ 7 w 30"/>
                  <a:gd name="T5" fmla="*/ 33 h 33"/>
                  <a:gd name="T6" fmla="*/ 0 w 30"/>
                  <a:gd name="T7" fmla="*/ 33 h 33"/>
                  <a:gd name="T8" fmla="*/ 0 w 30"/>
                  <a:gd name="T9" fmla="*/ 0 h 33"/>
                  <a:gd name="T10" fmla="*/ 7 w 30"/>
                  <a:gd name="T11" fmla="*/ 0 h 33"/>
                  <a:gd name="T12" fmla="*/ 23 w 30"/>
                  <a:gd name="T13" fmla="*/ 20 h 33"/>
                  <a:gd name="T14" fmla="*/ 23 w 30"/>
                  <a:gd name="T15" fmla="*/ 0 h 33"/>
                  <a:gd name="T16" fmla="*/ 30 w 30"/>
                  <a:gd name="T17" fmla="*/ 0 h 33"/>
                  <a:gd name="T18" fmla="*/ 30 w 30"/>
                  <a:gd name="T19" fmla="*/ 33 h 33"/>
                  <a:gd name="T20" fmla="*/ 23 w 30"/>
                  <a:gd name="T21"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33">
                    <a:moveTo>
                      <a:pt x="23" y="33"/>
                    </a:moveTo>
                    <a:lnTo>
                      <a:pt x="7" y="12"/>
                    </a:lnTo>
                    <a:lnTo>
                      <a:pt x="7" y="33"/>
                    </a:lnTo>
                    <a:lnTo>
                      <a:pt x="0" y="33"/>
                    </a:lnTo>
                    <a:lnTo>
                      <a:pt x="0" y="0"/>
                    </a:lnTo>
                    <a:lnTo>
                      <a:pt x="7" y="0"/>
                    </a:lnTo>
                    <a:lnTo>
                      <a:pt x="23" y="20"/>
                    </a:lnTo>
                    <a:lnTo>
                      <a:pt x="23" y="0"/>
                    </a:lnTo>
                    <a:lnTo>
                      <a:pt x="30" y="0"/>
                    </a:lnTo>
                    <a:lnTo>
                      <a:pt x="30" y="33"/>
                    </a:lnTo>
                    <a:lnTo>
                      <a:pt x="23" y="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7" name="Freeform 253">
                <a:extLst>
                  <a:ext uri="{FF2B5EF4-FFF2-40B4-BE49-F238E27FC236}">
                    <a16:creationId xmlns:a16="http://schemas.microsoft.com/office/drawing/2014/main" id="{2B7310D3-9E2C-4703-9399-576F53A60408}"/>
                  </a:ext>
                </a:extLst>
              </p:cNvPr>
              <p:cNvSpPr>
                <a:spLocks/>
              </p:cNvSpPr>
              <p:nvPr/>
            </p:nvSpPr>
            <p:spPr bwMode="auto">
              <a:xfrm>
                <a:off x="3807674" y="2245584"/>
                <a:ext cx="136747" cy="145569"/>
              </a:xfrm>
              <a:custGeom>
                <a:avLst/>
                <a:gdLst>
                  <a:gd name="T0" fmla="*/ 22 w 39"/>
                  <a:gd name="T1" fmla="*/ 43 h 43"/>
                  <a:gd name="T2" fmla="*/ 0 w 39"/>
                  <a:gd name="T3" fmla="*/ 21 h 43"/>
                  <a:gd name="T4" fmla="*/ 0 w 39"/>
                  <a:gd name="T5" fmla="*/ 21 h 43"/>
                  <a:gd name="T6" fmla="*/ 22 w 39"/>
                  <a:gd name="T7" fmla="*/ 0 h 43"/>
                  <a:gd name="T8" fmla="*/ 39 w 39"/>
                  <a:gd name="T9" fmla="*/ 6 h 43"/>
                  <a:gd name="T10" fmla="*/ 33 w 39"/>
                  <a:gd name="T11" fmla="*/ 13 h 43"/>
                  <a:gd name="T12" fmla="*/ 22 w 39"/>
                  <a:gd name="T13" fmla="*/ 8 h 43"/>
                  <a:gd name="T14" fmla="*/ 10 w 39"/>
                  <a:gd name="T15" fmla="*/ 21 h 43"/>
                  <a:gd name="T16" fmla="*/ 10 w 39"/>
                  <a:gd name="T17" fmla="*/ 21 h 43"/>
                  <a:gd name="T18" fmla="*/ 22 w 39"/>
                  <a:gd name="T19" fmla="*/ 35 h 43"/>
                  <a:gd name="T20" fmla="*/ 33 w 39"/>
                  <a:gd name="T21" fmla="*/ 30 h 43"/>
                  <a:gd name="T22" fmla="*/ 39 w 39"/>
                  <a:gd name="T23" fmla="*/ 36 h 43"/>
                  <a:gd name="T24" fmla="*/ 22 w 39"/>
                  <a:gd name="T25"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 h="43">
                    <a:moveTo>
                      <a:pt x="22" y="43"/>
                    </a:moveTo>
                    <a:cubicBezTo>
                      <a:pt x="9" y="43"/>
                      <a:pt x="0" y="34"/>
                      <a:pt x="0" y="21"/>
                    </a:cubicBezTo>
                    <a:cubicBezTo>
                      <a:pt x="0" y="21"/>
                      <a:pt x="0" y="21"/>
                      <a:pt x="0" y="21"/>
                    </a:cubicBezTo>
                    <a:cubicBezTo>
                      <a:pt x="0" y="9"/>
                      <a:pt x="9" y="0"/>
                      <a:pt x="22" y="0"/>
                    </a:cubicBezTo>
                    <a:cubicBezTo>
                      <a:pt x="30" y="0"/>
                      <a:pt x="35" y="2"/>
                      <a:pt x="39" y="6"/>
                    </a:cubicBezTo>
                    <a:cubicBezTo>
                      <a:pt x="33" y="13"/>
                      <a:pt x="33" y="13"/>
                      <a:pt x="33" y="13"/>
                    </a:cubicBezTo>
                    <a:cubicBezTo>
                      <a:pt x="29" y="10"/>
                      <a:pt x="26" y="8"/>
                      <a:pt x="22" y="8"/>
                    </a:cubicBezTo>
                    <a:cubicBezTo>
                      <a:pt x="15" y="8"/>
                      <a:pt x="10" y="14"/>
                      <a:pt x="10" y="21"/>
                    </a:cubicBezTo>
                    <a:cubicBezTo>
                      <a:pt x="10" y="21"/>
                      <a:pt x="10" y="21"/>
                      <a:pt x="10" y="21"/>
                    </a:cubicBezTo>
                    <a:cubicBezTo>
                      <a:pt x="10" y="29"/>
                      <a:pt x="15" y="35"/>
                      <a:pt x="22" y="35"/>
                    </a:cubicBezTo>
                    <a:cubicBezTo>
                      <a:pt x="27" y="35"/>
                      <a:pt x="30" y="33"/>
                      <a:pt x="33" y="30"/>
                    </a:cubicBezTo>
                    <a:cubicBezTo>
                      <a:pt x="39" y="36"/>
                      <a:pt x="39" y="36"/>
                      <a:pt x="39" y="36"/>
                    </a:cubicBezTo>
                    <a:cubicBezTo>
                      <a:pt x="35" y="40"/>
                      <a:pt x="30" y="43"/>
                      <a:pt x="22"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8" name="Freeform 254">
                <a:extLst>
                  <a:ext uri="{FF2B5EF4-FFF2-40B4-BE49-F238E27FC236}">
                    <a16:creationId xmlns:a16="http://schemas.microsoft.com/office/drawing/2014/main" id="{49251184-C3D4-48F0-9A8F-938EDC77E007}"/>
                  </a:ext>
                </a:extLst>
              </p:cNvPr>
              <p:cNvSpPr>
                <a:spLocks/>
              </p:cNvSpPr>
              <p:nvPr/>
            </p:nvSpPr>
            <p:spPr bwMode="auto">
              <a:xfrm>
                <a:off x="3984120" y="2245584"/>
                <a:ext cx="145569" cy="145569"/>
              </a:xfrm>
              <a:custGeom>
                <a:avLst/>
                <a:gdLst>
                  <a:gd name="T0" fmla="*/ 20 w 33"/>
                  <a:gd name="T1" fmla="*/ 20 h 33"/>
                  <a:gd name="T2" fmla="*/ 20 w 33"/>
                  <a:gd name="T3" fmla="*/ 33 h 33"/>
                  <a:gd name="T4" fmla="*/ 13 w 33"/>
                  <a:gd name="T5" fmla="*/ 33 h 33"/>
                  <a:gd name="T6" fmla="*/ 13 w 33"/>
                  <a:gd name="T7" fmla="*/ 20 h 33"/>
                  <a:gd name="T8" fmla="*/ 0 w 33"/>
                  <a:gd name="T9" fmla="*/ 0 h 33"/>
                  <a:gd name="T10" fmla="*/ 9 w 33"/>
                  <a:gd name="T11" fmla="*/ 0 h 33"/>
                  <a:gd name="T12" fmla="*/ 17 w 33"/>
                  <a:gd name="T13" fmla="*/ 13 h 33"/>
                  <a:gd name="T14" fmla="*/ 25 w 33"/>
                  <a:gd name="T15" fmla="*/ 0 h 33"/>
                  <a:gd name="T16" fmla="*/ 33 w 33"/>
                  <a:gd name="T17" fmla="*/ 0 h 33"/>
                  <a:gd name="T18" fmla="*/ 20 w 33"/>
                  <a:gd name="T19" fmla="*/ 2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 h="33">
                    <a:moveTo>
                      <a:pt x="20" y="20"/>
                    </a:moveTo>
                    <a:lnTo>
                      <a:pt x="20" y="33"/>
                    </a:lnTo>
                    <a:lnTo>
                      <a:pt x="13" y="33"/>
                    </a:lnTo>
                    <a:lnTo>
                      <a:pt x="13" y="20"/>
                    </a:lnTo>
                    <a:lnTo>
                      <a:pt x="0" y="0"/>
                    </a:lnTo>
                    <a:lnTo>
                      <a:pt x="9" y="0"/>
                    </a:lnTo>
                    <a:lnTo>
                      <a:pt x="17" y="13"/>
                    </a:lnTo>
                    <a:lnTo>
                      <a:pt x="25" y="0"/>
                    </a:lnTo>
                    <a:lnTo>
                      <a:pt x="33" y="0"/>
                    </a:lnTo>
                    <a:lnTo>
                      <a:pt x="20"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37" name="AutoShape 3">
            <a:extLst>
              <a:ext uri="{FF2B5EF4-FFF2-40B4-BE49-F238E27FC236}">
                <a16:creationId xmlns:a16="http://schemas.microsoft.com/office/drawing/2014/main" id="{AD50C6A0-CB42-4102-BE12-3A53464A4D54}"/>
              </a:ext>
            </a:extLst>
          </p:cNvPr>
          <p:cNvSpPr>
            <a:spLocks noChangeAspect="1" noChangeArrowheads="1" noTextEdit="1"/>
          </p:cNvSpPr>
          <p:nvPr userDrawn="1"/>
        </p:nvSpPr>
        <p:spPr bwMode="auto">
          <a:xfrm>
            <a:off x="0" y="0"/>
            <a:ext cx="8391525" cy="614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ooter Placeholder 11"/>
          <p:cNvSpPr>
            <a:spLocks noGrp="1"/>
          </p:cNvSpPr>
          <p:nvPr>
            <p:ph type="ftr" sz="quarter" idx="15"/>
          </p:nvPr>
        </p:nvSpPr>
        <p:spPr>
          <a:xfrm>
            <a:off x="6043960" y="5738699"/>
            <a:ext cx="2883829" cy="365125"/>
          </a:xfrm>
        </p:spPr>
        <p:txBody>
          <a:bodyPr/>
          <a:lstStyle>
            <a:lvl1pPr algn="ctr">
              <a:defRPr>
                <a:solidFill>
                  <a:schemeClr val="bg1">
                    <a:lumMod val="85000"/>
                  </a:schemeClr>
                </a:solidFill>
              </a:defRPr>
            </a:lvl1pPr>
          </a:lstStyle>
          <a:p>
            <a:r>
              <a:rPr lang="en-US"/>
              <a:t>13478-DiagAm-F26-TWM-WOW Planning – Overview Deck_5.9.25</a:t>
            </a:r>
            <a:endParaRPr lang="en-US" dirty="0"/>
          </a:p>
        </p:txBody>
      </p:sp>
      <p:sp>
        <p:nvSpPr>
          <p:cNvPr id="8" name="Date Placeholder 7"/>
          <p:cNvSpPr>
            <a:spLocks noGrp="1"/>
          </p:cNvSpPr>
          <p:nvPr>
            <p:ph type="dt" sz="half" idx="14"/>
          </p:nvPr>
        </p:nvSpPr>
        <p:spPr>
          <a:xfrm>
            <a:off x="7009367" y="6103824"/>
            <a:ext cx="953015" cy="255701"/>
          </a:xfrm>
          <a:noFill/>
        </p:spPr>
        <p:txBody>
          <a:bodyPr/>
          <a:lstStyle>
            <a:lvl1pPr algn="ctr">
              <a:defRPr>
                <a:solidFill>
                  <a:schemeClr val="bg1">
                    <a:lumMod val="85000"/>
                  </a:schemeClr>
                </a:solidFill>
              </a:defRPr>
            </a:lvl1pPr>
          </a:lstStyle>
          <a:p>
            <a:fld id="{8FD8931B-EAC9-A245-998E-F63AC54DB666}" type="datetime1">
              <a:rPr lang="en-US" smtClean="0"/>
              <a:t>5/13/2025</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9144000" cy="6858000"/>
          </a:xfrm>
          <a:prstGeom prst="rect">
            <a:avLst/>
          </a:prstGeom>
        </p:spPr>
      </p:pic>
      <p:grpSp>
        <p:nvGrpSpPr>
          <p:cNvPr id="5" name="Group 4">
            <a:extLst>
              <a:ext uri="{FF2B5EF4-FFF2-40B4-BE49-F238E27FC236}">
                <a16:creationId xmlns:a16="http://schemas.microsoft.com/office/drawing/2014/main" id="{B6694B22-7C58-490A-9138-12C2251DEEF3}"/>
              </a:ext>
            </a:extLst>
          </p:cNvPr>
          <p:cNvGrpSpPr/>
          <p:nvPr userDrawn="1"/>
        </p:nvGrpSpPr>
        <p:grpSpPr>
          <a:xfrm>
            <a:off x="4986882" y="0"/>
            <a:ext cx="4157118" cy="6858000"/>
            <a:chOff x="4986882" y="0"/>
            <a:chExt cx="4157118" cy="6858000"/>
          </a:xfrm>
        </p:grpSpPr>
        <p:sp>
          <p:nvSpPr>
            <p:cNvPr id="38" name="Freeform 6">
              <a:extLst>
                <a:ext uri="{FF2B5EF4-FFF2-40B4-BE49-F238E27FC236}">
                  <a16:creationId xmlns:a16="http://schemas.microsoft.com/office/drawing/2014/main" id="{633F57B4-1923-4B1F-B865-030D55C7EF6A}"/>
                </a:ext>
              </a:extLst>
            </p:cNvPr>
            <p:cNvSpPr>
              <a:spLocks/>
            </p:cNvSpPr>
            <p:nvPr userDrawn="1"/>
          </p:nvSpPr>
          <p:spPr bwMode="auto">
            <a:xfrm>
              <a:off x="4986882" y="0"/>
              <a:ext cx="3946184" cy="6858000"/>
            </a:xfrm>
            <a:custGeom>
              <a:avLst/>
              <a:gdLst>
                <a:gd name="T0" fmla="*/ 1643 w 2228"/>
                <a:gd name="T1" fmla="*/ 0 h 3872"/>
                <a:gd name="T2" fmla="*/ 2228 w 2228"/>
                <a:gd name="T3" fmla="*/ 0 h 3872"/>
                <a:gd name="T4" fmla="*/ 2228 w 2228"/>
                <a:gd name="T5" fmla="*/ 3872 h 3872"/>
                <a:gd name="T6" fmla="*/ 0 w 2228"/>
                <a:gd name="T7" fmla="*/ 3872 h 3872"/>
                <a:gd name="T8" fmla="*/ 1643 w 2228"/>
                <a:gd name="T9" fmla="*/ 0 h 3872"/>
              </a:gdLst>
              <a:ahLst/>
              <a:cxnLst>
                <a:cxn ang="0">
                  <a:pos x="T0" y="T1"/>
                </a:cxn>
                <a:cxn ang="0">
                  <a:pos x="T2" y="T3"/>
                </a:cxn>
                <a:cxn ang="0">
                  <a:pos x="T4" y="T5"/>
                </a:cxn>
                <a:cxn ang="0">
                  <a:pos x="T6" y="T7"/>
                </a:cxn>
                <a:cxn ang="0">
                  <a:pos x="T8" y="T9"/>
                </a:cxn>
              </a:cxnLst>
              <a:rect l="0" t="0" r="r" b="b"/>
              <a:pathLst>
                <a:path w="2228" h="3872">
                  <a:moveTo>
                    <a:pt x="1643" y="0"/>
                  </a:moveTo>
                  <a:lnTo>
                    <a:pt x="2228" y="0"/>
                  </a:lnTo>
                  <a:lnTo>
                    <a:pt x="2228" y="3872"/>
                  </a:lnTo>
                  <a:lnTo>
                    <a:pt x="0" y="3872"/>
                  </a:lnTo>
                  <a:lnTo>
                    <a:pt x="1643" y="0"/>
                  </a:lnTo>
                  <a:close/>
                </a:path>
              </a:pathLst>
            </a:custGeom>
            <a:solidFill>
              <a:srgbClr val="82BC00">
                <a:alpha val="80000"/>
              </a:srgbClr>
            </a:solidFill>
            <a:ln>
              <a:noFill/>
            </a:ln>
          </p:spPr>
          <p:txBody>
            <a:bodyPr vert="horz" wrap="square" lIns="91440" tIns="45720" rIns="91440" bIns="45720" numCol="1" anchor="t" anchorCtr="0" compatLnSpc="1">
              <a:prstTxWarp prst="textNoShape">
                <a:avLst/>
              </a:prstTxWarp>
            </a:bodyPr>
            <a:lstStyle/>
            <a:p>
              <a:endParaRPr lang="en-US"/>
            </a:p>
          </p:txBody>
        </p:sp>
        <p:sp>
          <p:nvSpPr>
            <p:cNvPr id="39" name="Freeform 6">
              <a:extLst>
                <a:ext uri="{FF2B5EF4-FFF2-40B4-BE49-F238E27FC236}">
                  <a16:creationId xmlns:a16="http://schemas.microsoft.com/office/drawing/2014/main" id="{633F57B4-1923-4B1F-B865-030D55C7EF6A}"/>
                </a:ext>
              </a:extLst>
            </p:cNvPr>
            <p:cNvSpPr>
              <a:spLocks/>
            </p:cNvSpPr>
            <p:nvPr userDrawn="1"/>
          </p:nvSpPr>
          <p:spPr bwMode="auto">
            <a:xfrm>
              <a:off x="5197816" y="0"/>
              <a:ext cx="3946184" cy="6858000"/>
            </a:xfrm>
            <a:custGeom>
              <a:avLst/>
              <a:gdLst>
                <a:gd name="T0" fmla="*/ 1643 w 2228"/>
                <a:gd name="T1" fmla="*/ 0 h 3872"/>
                <a:gd name="T2" fmla="*/ 2228 w 2228"/>
                <a:gd name="T3" fmla="*/ 0 h 3872"/>
                <a:gd name="T4" fmla="*/ 2228 w 2228"/>
                <a:gd name="T5" fmla="*/ 3872 h 3872"/>
                <a:gd name="T6" fmla="*/ 0 w 2228"/>
                <a:gd name="T7" fmla="*/ 3872 h 3872"/>
                <a:gd name="T8" fmla="*/ 1643 w 2228"/>
                <a:gd name="T9" fmla="*/ 0 h 3872"/>
              </a:gdLst>
              <a:ahLst/>
              <a:cxnLst>
                <a:cxn ang="0">
                  <a:pos x="T0" y="T1"/>
                </a:cxn>
                <a:cxn ang="0">
                  <a:pos x="T2" y="T3"/>
                </a:cxn>
                <a:cxn ang="0">
                  <a:pos x="T4" y="T5"/>
                </a:cxn>
                <a:cxn ang="0">
                  <a:pos x="T6" y="T7"/>
                </a:cxn>
                <a:cxn ang="0">
                  <a:pos x="T8" y="T9"/>
                </a:cxn>
              </a:cxnLst>
              <a:rect l="0" t="0" r="r" b="b"/>
              <a:pathLst>
                <a:path w="2228" h="3872">
                  <a:moveTo>
                    <a:pt x="1643" y="0"/>
                  </a:moveTo>
                  <a:lnTo>
                    <a:pt x="2228" y="0"/>
                  </a:lnTo>
                  <a:lnTo>
                    <a:pt x="2228" y="3872"/>
                  </a:lnTo>
                  <a:lnTo>
                    <a:pt x="0" y="3872"/>
                  </a:lnTo>
                  <a:lnTo>
                    <a:pt x="1643" y="0"/>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4" name="Group 3">
            <a:extLst>
              <a:ext uri="{FF2B5EF4-FFF2-40B4-BE49-F238E27FC236}">
                <a16:creationId xmlns:a16="http://schemas.microsoft.com/office/drawing/2014/main" id="{B9566FC1-F7DB-464D-B426-AC5006FDFBCF}"/>
              </a:ext>
            </a:extLst>
          </p:cNvPr>
          <p:cNvGrpSpPr/>
          <p:nvPr userDrawn="1"/>
        </p:nvGrpSpPr>
        <p:grpSpPr>
          <a:xfrm>
            <a:off x="6484734" y="5035816"/>
            <a:ext cx="2117725" cy="555246"/>
            <a:chOff x="1368318" y="1133978"/>
            <a:chExt cx="4794905" cy="1257175"/>
          </a:xfrm>
        </p:grpSpPr>
        <p:grpSp>
          <p:nvGrpSpPr>
            <p:cNvPr id="3" name="Group 2">
              <a:extLst>
                <a:ext uri="{FF2B5EF4-FFF2-40B4-BE49-F238E27FC236}">
                  <a16:creationId xmlns:a16="http://schemas.microsoft.com/office/drawing/2014/main" id="{3CD4E684-10EA-4358-8BA0-396529218ECA}"/>
                </a:ext>
              </a:extLst>
            </p:cNvPr>
            <p:cNvGrpSpPr/>
            <p:nvPr userDrawn="1"/>
          </p:nvGrpSpPr>
          <p:grpSpPr>
            <a:xfrm>
              <a:off x="1372728" y="1133978"/>
              <a:ext cx="4790495" cy="1257174"/>
              <a:chOff x="1372728" y="1133978"/>
              <a:chExt cx="4790495" cy="1257174"/>
            </a:xfrm>
          </p:grpSpPr>
          <p:sp>
            <p:nvSpPr>
              <p:cNvPr id="79" name="Freeform 235">
                <a:extLst>
                  <a:ext uri="{FF2B5EF4-FFF2-40B4-BE49-F238E27FC236}">
                    <a16:creationId xmlns:a16="http://schemas.microsoft.com/office/drawing/2014/main" id="{7F8B8FB8-0611-4903-8E7B-6FE2E36E4F45}"/>
                  </a:ext>
                </a:extLst>
              </p:cNvPr>
              <p:cNvSpPr>
                <a:spLocks noEditPoints="1"/>
              </p:cNvSpPr>
              <p:nvPr/>
            </p:nvSpPr>
            <p:spPr bwMode="auto">
              <a:xfrm>
                <a:off x="1372728" y="1151622"/>
                <a:ext cx="864582" cy="899872"/>
              </a:xfrm>
              <a:custGeom>
                <a:avLst/>
                <a:gdLst>
                  <a:gd name="T0" fmla="*/ 0 w 247"/>
                  <a:gd name="T1" fmla="*/ 0 h 263"/>
                  <a:gd name="T2" fmla="*/ 147 w 247"/>
                  <a:gd name="T3" fmla="*/ 0 h 263"/>
                  <a:gd name="T4" fmla="*/ 222 w 247"/>
                  <a:gd name="T5" fmla="*/ 23 h 263"/>
                  <a:gd name="T6" fmla="*/ 238 w 247"/>
                  <a:gd name="T7" fmla="*/ 64 h 263"/>
                  <a:gd name="T8" fmla="*/ 238 w 247"/>
                  <a:gd name="T9" fmla="*/ 65 h 263"/>
                  <a:gd name="T10" fmla="*/ 191 w 247"/>
                  <a:gd name="T11" fmla="*/ 125 h 263"/>
                  <a:gd name="T12" fmla="*/ 247 w 247"/>
                  <a:gd name="T13" fmla="*/ 189 h 263"/>
                  <a:gd name="T14" fmla="*/ 247 w 247"/>
                  <a:gd name="T15" fmla="*/ 190 h 263"/>
                  <a:gd name="T16" fmla="*/ 146 w 247"/>
                  <a:gd name="T17" fmla="*/ 263 h 263"/>
                  <a:gd name="T18" fmla="*/ 0 w 247"/>
                  <a:gd name="T19" fmla="*/ 263 h 263"/>
                  <a:gd name="T20" fmla="*/ 0 w 247"/>
                  <a:gd name="T21" fmla="*/ 0 h 263"/>
                  <a:gd name="T22" fmla="*/ 152 w 247"/>
                  <a:gd name="T23" fmla="*/ 84 h 263"/>
                  <a:gd name="T24" fmla="*/ 124 w 247"/>
                  <a:gd name="T25" fmla="*/ 66 h 263"/>
                  <a:gd name="T26" fmla="*/ 86 w 247"/>
                  <a:gd name="T27" fmla="*/ 66 h 263"/>
                  <a:gd name="T28" fmla="*/ 86 w 247"/>
                  <a:gd name="T29" fmla="*/ 103 h 263"/>
                  <a:gd name="T30" fmla="*/ 124 w 247"/>
                  <a:gd name="T31" fmla="*/ 103 h 263"/>
                  <a:gd name="T32" fmla="*/ 152 w 247"/>
                  <a:gd name="T33" fmla="*/ 85 h 263"/>
                  <a:gd name="T34" fmla="*/ 152 w 247"/>
                  <a:gd name="T35" fmla="*/ 84 h 263"/>
                  <a:gd name="T36" fmla="*/ 130 w 247"/>
                  <a:gd name="T37" fmla="*/ 157 h 263"/>
                  <a:gd name="T38" fmla="*/ 86 w 247"/>
                  <a:gd name="T39" fmla="*/ 157 h 263"/>
                  <a:gd name="T40" fmla="*/ 86 w 247"/>
                  <a:gd name="T41" fmla="*/ 196 h 263"/>
                  <a:gd name="T42" fmla="*/ 130 w 247"/>
                  <a:gd name="T43" fmla="*/ 196 h 263"/>
                  <a:gd name="T44" fmla="*/ 159 w 247"/>
                  <a:gd name="T45" fmla="*/ 177 h 263"/>
                  <a:gd name="T46" fmla="*/ 159 w 247"/>
                  <a:gd name="T47" fmla="*/ 176 h 263"/>
                  <a:gd name="T48" fmla="*/ 130 w 247"/>
                  <a:gd name="T49" fmla="*/ 157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47" h="263">
                    <a:moveTo>
                      <a:pt x="0" y="0"/>
                    </a:moveTo>
                    <a:cubicBezTo>
                      <a:pt x="147" y="0"/>
                      <a:pt x="147" y="0"/>
                      <a:pt x="147" y="0"/>
                    </a:cubicBezTo>
                    <a:cubicBezTo>
                      <a:pt x="184" y="0"/>
                      <a:pt x="207" y="8"/>
                      <a:pt x="222" y="23"/>
                    </a:cubicBezTo>
                    <a:cubicBezTo>
                      <a:pt x="232" y="33"/>
                      <a:pt x="238" y="46"/>
                      <a:pt x="238" y="64"/>
                    </a:cubicBezTo>
                    <a:cubicBezTo>
                      <a:pt x="238" y="65"/>
                      <a:pt x="238" y="65"/>
                      <a:pt x="238" y="65"/>
                    </a:cubicBezTo>
                    <a:cubicBezTo>
                      <a:pt x="238" y="96"/>
                      <a:pt x="219" y="115"/>
                      <a:pt x="191" y="125"/>
                    </a:cubicBezTo>
                    <a:cubicBezTo>
                      <a:pt x="225" y="135"/>
                      <a:pt x="247" y="153"/>
                      <a:pt x="247" y="189"/>
                    </a:cubicBezTo>
                    <a:cubicBezTo>
                      <a:pt x="247" y="190"/>
                      <a:pt x="247" y="190"/>
                      <a:pt x="247" y="190"/>
                    </a:cubicBezTo>
                    <a:cubicBezTo>
                      <a:pt x="247" y="232"/>
                      <a:pt x="212" y="263"/>
                      <a:pt x="146" y="263"/>
                    </a:cubicBezTo>
                    <a:cubicBezTo>
                      <a:pt x="0" y="263"/>
                      <a:pt x="0" y="263"/>
                      <a:pt x="0" y="263"/>
                    </a:cubicBezTo>
                    <a:lnTo>
                      <a:pt x="0" y="0"/>
                    </a:lnTo>
                    <a:close/>
                    <a:moveTo>
                      <a:pt x="152" y="84"/>
                    </a:moveTo>
                    <a:cubicBezTo>
                      <a:pt x="152" y="73"/>
                      <a:pt x="142" y="66"/>
                      <a:pt x="124" y="66"/>
                    </a:cubicBezTo>
                    <a:cubicBezTo>
                      <a:pt x="86" y="66"/>
                      <a:pt x="86" y="66"/>
                      <a:pt x="86" y="66"/>
                    </a:cubicBezTo>
                    <a:cubicBezTo>
                      <a:pt x="86" y="103"/>
                      <a:pt x="86" y="103"/>
                      <a:pt x="86" y="103"/>
                    </a:cubicBezTo>
                    <a:cubicBezTo>
                      <a:pt x="124" y="103"/>
                      <a:pt x="124" y="103"/>
                      <a:pt x="124" y="103"/>
                    </a:cubicBezTo>
                    <a:cubicBezTo>
                      <a:pt x="143" y="103"/>
                      <a:pt x="152" y="97"/>
                      <a:pt x="152" y="85"/>
                    </a:cubicBezTo>
                    <a:lnTo>
                      <a:pt x="152" y="84"/>
                    </a:lnTo>
                    <a:close/>
                    <a:moveTo>
                      <a:pt x="130" y="157"/>
                    </a:moveTo>
                    <a:cubicBezTo>
                      <a:pt x="86" y="157"/>
                      <a:pt x="86" y="157"/>
                      <a:pt x="86" y="157"/>
                    </a:cubicBezTo>
                    <a:cubicBezTo>
                      <a:pt x="86" y="196"/>
                      <a:pt x="86" y="196"/>
                      <a:pt x="86" y="196"/>
                    </a:cubicBezTo>
                    <a:cubicBezTo>
                      <a:pt x="130" y="196"/>
                      <a:pt x="130" y="196"/>
                      <a:pt x="130" y="196"/>
                    </a:cubicBezTo>
                    <a:cubicBezTo>
                      <a:pt x="149" y="196"/>
                      <a:pt x="159" y="188"/>
                      <a:pt x="159" y="177"/>
                    </a:cubicBezTo>
                    <a:cubicBezTo>
                      <a:pt x="159" y="176"/>
                      <a:pt x="159" y="176"/>
                      <a:pt x="159" y="176"/>
                    </a:cubicBezTo>
                    <a:cubicBezTo>
                      <a:pt x="159" y="165"/>
                      <a:pt x="149" y="157"/>
                      <a:pt x="130" y="157"/>
                    </a:cubicBezTo>
                    <a:close/>
                  </a:path>
                </a:pathLst>
              </a:custGeom>
              <a:solidFill>
                <a:srgbClr val="82B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 name="Freeform 236">
                <a:extLst>
                  <a:ext uri="{FF2B5EF4-FFF2-40B4-BE49-F238E27FC236}">
                    <a16:creationId xmlns:a16="http://schemas.microsoft.com/office/drawing/2014/main" id="{92A57D9D-DA04-4B29-92AB-6F75EEC864A1}"/>
                  </a:ext>
                </a:extLst>
              </p:cNvPr>
              <p:cNvSpPr>
                <a:spLocks noEditPoints="1"/>
              </p:cNvSpPr>
              <p:nvPr/>
            </p:nvSpPr>
            <p:spPr bwMode="auto">
              <a:xfrm>
                <a:off x="2281422" y="1151622"/>
                <a:ext cx="1843854" cy="899872"/>
              </a:xfrm>
              <a:custGeom>
                <a:avLst/>
                <a:gdLst>
                  <a:gd name="T0" fmla="*/ 416 w 526"/>
                  <a:gd name="T1" fmla="*/ 0 h 263"/>
                  <a:gd name="T2" fmla="*/ 328 w 526"/>
                  <a:gd name="T3" fmla="*/ 0 h 263"/>
                  <a:gd name="T4" fmla="*/ 232 w 526"/>
                  <a:gd name="T5" fmla="*/ 227 h 263"/>
                  <a:gd name="T6" fmla="*/ 195 w 526"/>
                  <a:gd name="T7" fmla="*/ 173 h 263"/>
                  <a:gd name="T8" fmla="*/ 247 w 526"/>
                  <a:gd name="T9" fmla="*/ 93 h 263"/>
                  <a:gd name="T10" fmla="*/ 247 w 526"/>
                  <a:gd name="T11" fmla="*/ 92 h 263"/>
                  <a:gd name="T12" fmla="*/ 223 w 526"/>
                  <a:gd name="T13" fmla="*/ 30 h 263"/>
                  <a:gd name="T14" fmla="*/ 128 w 526"/>
                  <a:gd name="T15" fmla="*/ 0 h 263"/>
                  <a:gd name="T16" fmla="*/ 0 w 526"/>
                  <a:gd name="T17" fmla="*/ 0 h 263"/>
                  <a:gd name="T18" fmla="*/ 0 w 526"/>
                  <a:gd name="T19" fmla="*/ 263 h 263"/>
                  <a:gd name="T20" fmla="*/ 88 w 526"/>
                  <a:gd name="T21" fmla="*/ 263 h 263"/>
                  <a:gd name="T22" fmla="*/ 88 w 526"/>
                  <a:gd name="T23" fmla="*/ 188 h 263"/>
                  <a:gd name="T24" fmla="*/ 106 w 526"/>
                  <a:gd name="T25" fmla="*/ 188 h 263"/>
                  <a:gd name="T26" fmla="*/ 156 w 526"/>
                  <a:gd name="T27" fmla="*/ 263 h 263"/>
                  <a:gd name="T28" fmla="*/ 217 w 526"/>
                  <a:gd name="T29" fmla="*/ 263 h 263"/>
                  <a:gd name="T30" fmla="*/ 256 w 526"/>
                  <a:gd name="T31" fmla="*/ 263 h 263"/>
                  <a:gd name="T32" fmla="*/ 311 w 526"/>
                  <a:gd name="T33" fmla="*/ 263 h 263"/>
                  <a:gd name="T34" fmla="*/ 325 w 526"/>
                  <a:gd name="T35" fmla="*/ 227 h 263"/>
                  <a:gd name="T36" fmla="*/ 417 w 526"/>
                  <a:gd name="T37" fmla="*/ 227 h 263"/>
                  <a:gd name="T38" fmla="*/ 431 w 526"/>
                  <a:gd name="T39" fmla="*/ 263 h 263"/>
                  <a:gd name="T40" fmla="*/ 526 w 526"/>
                  <a:gd name="T41" fmla="*/ 263 h 263"/>
                  <a:gd name="T42" fmla="*/ 416 w 526"/>
                  <a:gd name="T43" fmla="*/ 0 h 263"/>
                  <a:gd name="T44" fmla="*/ 159 w 526"/>
                  <a:gd name="T45" fmla="*/ 99 h 263"/>
                  <a:gd name="T46" fmla="*/ 126 w 526"/>
                  <a:gd name="T47" fmla="*/ 125 h 263"/>
                  <a:gd name="T48" fmla="*/ 88 w 526"/>
                  <a:gd name="T49" fmla="*/ 125 h 263"/>
                  <a:gd name="T50" fmla="*/ 88 w 526"/>
                  <a:gd name="T51" fmla="*/ 73 h 263"/>
                  <a:gd name="T52" fmla="*/ 126 w 526"/>
                  <a:gd name="T53" fmla="*/ 73 h 263"/>
                  <a:gd name="T54" fmla="*/ 159 w 526"/>
                  <a:gd name="T55" fmla="*/ 98 h 263"/>
                  <a:gd name="T56" fmla="*/ 159 w 526"/>
                  <a:gd name="T57" fmla="*/ 99 h 263"/>
                  <a:gd name="T58" fmla="*/ 347 w 526"/>
                  <a:gd name="T59" fmla="*/ 165 h 263"/>
                  <a:gd name="T60" fmla="*/ 371 w 526"/>
                  <a:gd name="T61" fmla="*/ 101 h 263"/>
                  <a:gd name="T62" fmla="*/ 395 w 526"/>
                  <a:gd name="T63" fmla="*/ 165 h 263"/>
                  <a:gd name="T64" fmla="*/ 347 w 526"/>
                  <a:gd name="T65" fmla="*/ 165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26" h="263">
                    <a:moveTo>
                      <a:pt x="416" y="0"/>
                    </a:moveTo>
                    <a:cubicBezTo>
                      <a:pt x="328" y="0"/>
                      <a:pt x="328" y="0"/>
                      <a:pt x="328" y="0"/>
                    </a:cubicBezTo>
                    <a:cubicBezTo>
                      <a:pt x="232" y="227"/>
                      <a:pt x="232" y="227"/>
                      <a:pt x="232" y="227"/>
                    </a:cubicBezTo>
                    <a:cubicBezTo>
                      <a:pt x="195" y="173"/>
                      <a:pt x="195" y="173"/>
                      <a:pt x="195" y="173"/>
                    </a:cubicBezTo>
                    <a:cubicBezTo>
                      <a:pt x="227" y="158"/>
                      <a:pt x="247" y="131"/>
                      <a:pt x="247" y="93"/>
                    </a:cubicBezTo>
                    <a:cubicBezTo>
                      <a:pt x="247" y="92"/>
                      <a:pt x="247" y="92"/>
                      <a:pt x="247" y="92"/>
                    </a:cubicBezTo>
                    <a:cubicBezTo>
                      <a:pt x="247" y="65"/>
                      <a:pt x="239" y="45"/>
                      <a:pt x="223" y="30"/>
                    </a:cubicBezTo>
                    <a:cubicBezTo>
                      <a:pt x="205" y="11"/>
                      <a:pt x="175" y="0"/>
                      <a:pt x="128" y="0"/>
                    </a:cubicBezTo>
                    <a:cubicBezTo>
                      <a:pt x="0" y="0"/>
                      <a:pt x="0" y="0"/>
                      <a:pt x="0" y="0"/>
                    </a:cubicBezTo>
                    <a:cubicBezTo>
                      <a:pt x="0" y="263"/>
                      <a:pt x="0" y="263"/>
                      <a:pt x="0" y="263"/>
                    </a:cubicBezTo>
                    <a:cubicBezTo>
                      <a:pt x="88" y="263"/>
                      <a:pt x="88" y="263"/>
                      <a:pt x="88" y="263"/>
                    </a:cubicBezTo>
                    <a:cubicBezTo>
                      <a:pt x="88" y="188"/>
                      <a:pt x="88" y="188"/>
                      <a:pt x="88" y="188"/>
                    </a:cubicBezTo>
                    <a:cubicBezTo>
                      <a:pt x="106" y="188"/>
                      <a:pt x="106" y="188"/>
                      <a:pt x="106" y="188"/>
                    </a:cubicBezTo>
                    <a:cubicBezTo>
                      <a:pt x="156" y="263"/>
                      <a:pt x="156" y="263"/>
                      <a:pt x="156" y="263"/>
                    </a:cubicBezTo>
                    <a:cubicBezTo>
                      <a:pt x="217" y="263"/>
                      <a:pt x="217" y="263"/>
                      <a:pt x="217" y="263"/>
                    </a:cubicBezTo>
                    <a:cubicBezTo>
                      <a:pt x="256" y="263"/>
                      <a:pt x="256" y="263"/>
                      <a:pt x="256" y="263"/>
                    </a:cubicBezTo>
                    <a:cubicBezTo>
                      <a:pt x="311" y="263"/>
                      <a:pt x="311" y="263"/>
                      <a:pt x="311" y="263"/>
                    </a:cubicBezTo>
                    <a:cubicBezTo>
                      <a:pt x="325" y="227"/>
                      <a:pt x="325" y="227"/>
                      <a:pt x="325" y="227"/>
                    </a:cubicBezTo>
                    <a:cubicBezTo>
                      <a:pt x="417" y="227"/>
                      <a:pt x="417" y="227"/>
                      <a:pt x="417" y="227"/>
                    </a:cubicBezTo>
                    <a:cubicBezTo>
                      <a:pt x="431" y="263"/>
                      <a:pt x="431" y="263"/>
                      <a:pt x="431" y="263"/>
                    </a:cubicBezTo>
                    <a:cubicBezTo>
                      <a:pt x="526" y="263"/>
                      <a:pt x="526" y="263"/>
                      <a:pt x="526" y="263"/>
                    </a:cubicBezTo>
                    <a:lnTo>
                      <a:pt x="416" y="0"/>
                    </a:lnTo>
                    <a:close/>
                    <a:moveTo>
                      <a:pt x="159" y="99"/>
                    </a:moveTo>
                    <a:cubicBezTo>
                      <a:pt x="159" y="115"/>
                      <a:pt x="147" y="125"/>
                      <a:pt x="126" y="125"/>
                    </a:cubicBezTo>
                    <a:cubicBezTo>
                      <a:pt x="88" y="125"/>
                      <a:pt x="88" y="125"/>
                      <a:pt x="88" y="125"/>
                    </a:cubicBezTo>
                    <a:cubicBezTo>
                      <a:pt x="88" y="73"/>
                      <a:pt x="88" y="73"/>
                      <a:pt x="88" y="73"/>
                    </a:cubicBezTo>
                    <a:cubicBezTo>
                      <a:pt x="126" y="73"/>
                      <a:pt x="126" y="73"/>
                      <a:pt x="126" y="73"/>
                    </a:cubicBezTo>
                    <a:cubicBezTo>
                      <a:pt x="146" y="73"/>
                      <a:pt x="159" y="82"/>
                      <a:pt x="159" y="98"/>
                    </a:cubicBezTo>
                    <a:lnTo>
                      <a:pt x="159" y="99"/>
                    </a:lnTo>
                    <a:close/>
                    <a:moveTo>
                      <a:pt x="347" y="165"/>
                    </a:moveTo>
                    <a:cubicBezTo>
                      <a:pt x="371" y="101"/>
                      <a:pt x="371" y="101"/>
                      <a:pt x="371" y="101"/>
                    </a:cubicBezTo>
                    <a:cubicBezTo>
                      <a:pt x="395" y="165"/>
                      <a:pt x="395" y="165"/>
                      <a:pt x="395" y="165"/>
                    </a:cubicBezTo>
                    <a:lnTo>
                      <a:pt x="347" y="165"/>
                    </a:lnTo>
                    <a:close/>
                  </a:path>
                </a:pathLst>
              </a:custGeom>
              <a:solidFill>
                <a:srgbClr val="82B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 name="Freeform 237">
                <a:extLst>
                  <a:ext uri="{FF2B5EF4-FFF2-40B4-BE49-F238E27FC236}">
                    <a16:creationId xmlns:a16="http://schemas.microsoft.com/office/drawing/2014/main" id="{13206387-7320-4398-A28E-0B90FF000490}"/>
                  </a:ext>
                </a:extLst>
              </p:cNvPr>
              <p:cNvSpPr>
                <a:spLocks/>
              </p:cNvSpPr>
              <p:nvPr/>
            </p:nvSpPr>
            <p:spPr bwMode="auto">
              <a:xfrm>
                <a:off x="3856198" y="1151622"/>
                <a:ext cx="1045440" cy="1239530"/>
              </a:xfrm>
              <a:custGeom>
                <a:avLst/>
                <a:gdLst>
                  <a:gd name="T0" fmla="*/ 118 w 237"/>
                  <a:gd name="T1" fmla="*/ 281 h 281"/>
                  <a:gd name="T2" fmla="*/ 0 w 237"/>
                  <a:gd name="T3" fmla="*/ 0 h 281"/>
                  <a:gd name="T4" fmla="*/ 79 w 237"/>
                  <a:gd name="T5" fmla="*/ 0 h 281"/>
                  <a:gd name="T6" fmla="*/ 119 w 237"/>
                  <a:gd name="T7" fmla="*/ 114 h 281"/>
                  <a:gd name="T8" fmla="*/ 160 w 237"/>
                  <a:gd name="T9" fmla="*/ 0 h 281"/>
                  <a:gd name="T10" fmla="*/ 237 w 237"/>
                  <a:gd name="T11" fmla="*/ 0 h 281"/>
                  <a:gd name="T12" fmla="*/ 118 w 237"/>
                  <a:gd name="T13" fmla="*/ 281 h 281"/>
                </a:gdLst>
                <a:ahLst/>
                <a:cxnLst>
                  <a:cxn ang="0">
                    <a:pos x="T0" y="T1"/>
                  </a:cxn>
                  <a:cxn ang="0">
                    <a:pos x="T2" y="T3"/>
                  </a:cxn>
                  <a:cxn ang="0">
                    <a:pos x="T4" y="T5"/>
                  </a:cxn>
                  <a:cxn ang="0">
                    <a:pos x="T6" y="T7"/>
                  </a:cxn>
                  <a:cxn ang="0">
                    <a:pos x="T8" y="T9"/>
                  </a:cxn>
                  <a:cxn ang="0">
                    <a:pos x="T10" y="T11"/>
                  </a:cxn>
                  <a:cxn ang="0">
                    <a:pos x="T12" y="T13"/>
                  </a:cxn>
                </a:cxnLst>
                <a:rect l="0" t="0" r="r" b="b"/>
                <a:pathLst>
                  <a:path w="237" h="281">
                    <a:moveTo>
                      <a:pt x="118" y="281"/>
                    </a:moveTo>
                    <a:lnTo>
                      <a:pt x="0" y="0"/>
                    </a:lnTo>
                    <a:lnTo>
                      <a:pt x="79" y="0"/>
                    </a:lnTo>
                    <a:lnTo>
                      <a:pt x="119" y="114"/>
                    </a:lnTo>
                    <a:lnTo>
                      <a:pt x="160" y="0"/>
                    </a:lnTo>
                    <a:lnTo>
                      <a:pt x="237" y="0"/>
                    </a:lnTo>
                    <a:lnTo>
                      <a:pt x="118" y="281"/>
                    </a:lnTo>
                    <a:close/>
                  </a:path>
                </a:pathLst>
              </a:custGeom>
              <a:solidFill>
                <a:srgbClr val="82B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 name="Rectangle 238">
                <a:extLst>
                  <a:ext uri="{FF2B5EF4-FFF2-40B4-BE49-F238E27FC236}">
                    <a16:creationId xmlns:a16="http://schemas.microsoft.com/office/drawing/2014/main" id="{ADEB20FB-D90B-4C78-8B75-744DC25E6A39}"/>
                  </a:ext>
                </a:extLst>
              </p:cNvPr>
              <p:cNvSpPr>
                <a:spLocks noChangeArrowheads="1"/>
              </p:cNvSpPr>
              <p:nvPr/>
            </p:nvSpPr>
            <p:spPr bwMode="auto">
              <a:xfrm>
                <a:off x="4945747" y="1151622"/>
                <a:ext cx="304370" cy="899872"/>
              </a:xfrm>
              <a:prstGeom prst="rect">
                <a:avLst/>
              </a:prstGeom>
              <a:solidFill>
                <a:srgbClr val="82B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 name="Freeform 239">
                <a:extLst>
                  <a:ext uri="{FF2B5EF4-FFF2-40B4-BE49-F238E27FC236}">
                    <a16:creationId xmlns:a16="http://schemas.microsoft.com/office/drawing/2014/main" id="{A2EB5FA2-1187-481A-AACB-8056E0C7ED77}"/>
                  </a:ext>
                </a:extLst>
              </p:cNvPr>
              <p:cNvSpPr>
                <a:spLocks/>
              </p:cNvSpPr>
              <p:nvPr/>
            </p:nvSpPr>
            <p:spPr bwMode="auto">
              <a:xfrm>
                <a:off x="5285406" y="1133978"/>
                <a:ext cx="877817" cy="935161"/>
              </a:xfrm>
              <a:custGeom>
                <a:avLst/>
                <a:gdLst>
                  <a:gd name="T0" fmla="*/ 0 w 251"/>
                  <a:gd name="T1" fmla="*/ 228 h 273"/>
                  <a:gd name="T2" fmla="*/ 47 w 251"/>
                  <a:gd name="T3" fmla="*/ 172 h 273"/>
                  <a:gd name="T4" fmla="*/ 139 w 251"/>
                  <a:gd name="T5" fmla="*/ 203 h 273"/>
                  <a:gd name="T6" fmla="*/ 162 w 251"/>
                  <a:gd name="T7" fmla="*/ 192 h 273"/>
                  <a:gd name="T8" fmla="*/ 162 w 251"/>
                  <a:gd name="T9" fmla="*/ 191 h 273"/>
                  <a:gd name="T10" fmla="*/ 125 w 251"/>
                  <a:gd name="T11" fmla="*/ 174 h 273"/>
                  <a:gd name="T12" fmla="*/ 14 w 251"/>
                  <a:gd name="T13" fmla="*/ 89 h 273"/>
                  <a:gd name="T14" fmla="*/ 14 w 251"/>
                  <a:gd name="T15" fmla="*/ 88 h 273"/>
                  <a:gd name="T16" fmla="*/ 126 w 251"/>
                  <a:gd name="T17" fmla="*/ 0 h 273"/>
                  <a:gd name="T18" fmla="*/ 245 w 251"/>
                  <a:gd name="T19" fmla="*/ 36 h 273"/>
                  <a:gd name="T20" fmla="*/ 202 w 251"/>
                  <a:gd name="T21" fmla="*/ 95 h 273"/>
                  <a:gd name="T22" fmla="*/ 123 w 251"/>
                  <a:gd name="T23" fmla="*/ 69 h 273"/>
                  <a:gd name="T24" fmla="*/ 104 w 251"/>
                  <a:gd name="T25" fmla="*/ 80 h 273"/>
                  <a:gd name="T26" fmla="*/ 104 w 251"/>
                  <a:gd name="T27" fmla="*/ 81 h 273"/>
                  <a:gd name="T28" fmla="*/ 139 w 251"/>
                  <a:gd name="T29" fmla="*/ 98 h 273"/>
                  <a:gd name="T30" fmla="*/ 251 w 251"/>
                  <a:gd name="T31" fmla="*/ 183 h 273"/>
                  <a:gd name="T32" fmla="*/ 251 w 251"/>
                  <a:gd name="T33" fmla="*/ 184 h 273"/>
                  <a:gd name="T34" fmla="*/ 135 w 251"/>
                  <a:gd name="T35" fmla="*/ 273 h 273"/>
                  <a:gd name="T36" fmla="*/ 0 w 251"/>
                  <a:gd name="T37" fmla="*/ 228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1" h="273">
                    <a:moveTo>
                      <a:pt x="0" y="228"/>
                    </a:moveTo>
                    <a:cubicBezTo>
                      <a:pt x="47" y="172"/>
                      <a:pt x="47" y="172"/>
                      <a:pt x="47" y="172"/>
                    </a:cubicBezTo>
                    <a:cubicBezTo>
                      <a:pt x="76" y="194"/>
                      <a:pt x="108" y="203"/>
                      <a:pt x="139" y="203"/>
                    </a:cubicBezTo>
                    <a:cubicBezTo>
                      <a:pt x="155" y="203"/>
                      <a:pt x="162" y="199"/>
                      <a:pt x="162" y="192"/>
                    </a:cubicBezTo>
                    <a:cubicBezTo>
                      <a:pt x="162" y="191"/>
                      <a:pt x="162" y="191"/>
                      <a:pt x="162" y="191"/>
                    </a:cubicBezTo>
                    <a:cubicBezTo>
                      <a:pt x="162" y="184"/>
                      <a:pt x="153" y="179"/>
                      <a:pt x="125" y="174"/>
                    </a:cubicBezTo>
                    <a:cubicBezTo>
                      <a:pt x="66" y="162"/>
                      <a:pt x="14" y="145"/>
                      <a:pt x="14" y="89"/>
                    </a:cubicBezTo>
                    <a:cubicBezTo>
                      <a:pt x="14" y="88"/>
                      <a:pt x="14" y="88"/>
                      <a:pt x="14" y="88"/>
                    </a:cubicBezTo>
                    <a:cubicBezTo>
                      <a:pt x="14" y="38"/>
                      <a:pt x="53" y="0"/>
                      <a:pt x="126" y="0"/>
                    </a:cubicBezTo>
                    <a:cubicBezTo>
                      <a:pt x="177" y="0"/>
                      <a:pt x="214" y="12"/>
                      <a:pt x="245" y="36"/>
                    </a:cubicBezTo>
                    <a:cubicBezTo>
                      <a:pt x="202" y="95"/>
                      <a:pt x="202" y="95"/>
                      <a:pt x="202" y="95"/>
                    </a:cubicBezTo>
                    <a:cubicBezTo>
                      <a:pt x="177" y="77"/>
                      <a:pt x="147" y="69"/>
                      <a:pt x="123" y="69"/>
                    </a:cubicBezTo>
                    <a:cubicBezTo>
                      <a:pt x="110" y="69"/>
                      <a:pt x="104" y="74"/>
                      <a:pt x="104" y="80"/>
                    </a:cubicBezTo>
                    <a:cubicBezTo>
                      <a:pt x="104" y="81"/>
                      <a:pt x="104" y="81"/>
                      <a:pt x="104" y="81"/>
                    </a:cubicBezTo>
                    <a:cubicBezTo>
                      <a:pt x="104" y="88"/>
                      <a:pt x="111" y="93"/>
                      <a:pt x="139" y="98"/>
                    </a:cubicBezTo>
                    <a:cubicBezTo>
                      <a:pt x="206" y="110"/>
                      <a:pt x="251" y="130"/>
                      <a:pt x="251" y="183"/>
                    </a:cubicBezTo>
                    <a:cubicBezTo>
                      <a:pt x="251" y="184"/>
                      <a:pt x="251" y="184"/>
                      <a:pt x="251" y="184"/>
                    </a:cubicBezTo>
                    <a:cubicBezTo>
                      <a:pt x="251" y="239"/>
                      <a:pt x="206" y="273"/>
                      <a:pt x="135" y="273"/>
                    </a:cubicBezTo>
                    <a:cubicBezTo>
                      <a:pt x="82" y="273"/>
                      <a:pt x="34" y="258"/>
                      <a:pt x="0" y="228"/>
                    </a:cubicBezTo>
                    <a:close/>
                  </a:path>
                </a:pathLst>
              </a:custGeom>
              <a:solidFill>
                <a:srgbClr val="82B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 name="Group 1">
              <a:extLst>
                <a:ext uri="{FF2B5EF4-FFF2-40B4-BE49-F238E27FC236}">
                  <a16:creationId xmlns:a16="http://schemas.microsoft.com/office/drawing/2014/main" id="{5D308873-144A-438D-913D-E7D400F80F68}"/>
                </a:ext>
              </a:extLst>
            </p:cNvPr>
            <p:cNvGrpSpPr/>
            <p:nvPr userDrawn="1"/>
          </p:nvGrpSpPr>
          <p:grpSpPr>
            <a:xfrm>
              <a:off x="1368318" y="2245584"/>
              <a:ext cx="2761371" cy="145569"/>
              <a:chOff x="1368318" y="2245584"/>
              <a:chExt cx="2761371" cy="145569"/>
            </a:xfrm>
            <a:solidFill>
              <a:schemeClr val="bg1"/>
            </a:solidFill>
          </p:grpSpPr>
          <p:sp>
            <p:nvSpPr>
              <p:cNvPr id="84" name="Freeform 240">
                <a:extLst>
                  <a:ext uri="{FF2B5EF4-FFF2-40B4-BE49-F238E27FC236}">
                    <a16:creationId xmlns:a16="http://schemas.microsoft.com/office/drawing/2014/main" id="{C9E1A4D2-5796-4022-ACF5-6799B0496F24}"/>
                  </a:ext>
                </a:extLst>
              </p:cNvPr>
              <p:cNvSpPr>
                <a:spLocks/>
              </p:cNvSpPr>
              <p:nvPr/>
            </p:nvSpPr>
            <p:spPr bwMode="auto">
              <a:xfrm>
                <a:off x="1368318" y="2245584"/>
                <a:ext cx="145569" cy="145569"/>
              </a:xfrm>
              <a:custGeom>
                <a:avLst/>
                <a:gdLst>
                  <a:gd name="T0" fmla="*/ 26 w 33"/>
                  <a:gd name="T1" fmla="*/ 33 h 33"/>
                  <a:gd name="T2" fmla="*/ 26 w 33"/>
                  <a:gd name="T3" fmla="*/ 12 h 33"/>
                  <a:gd name="T4" fmla="*/ 16 w 33"/>
                  <a:gd name="T5" fmla="*/ 26 h 33"/>
                  <a:gd name="T6" fmla="*/ 16 w 33"/>
                  <a:gd name="T7" fmla="*/ 26 h 33"/>
                  <a:gd name="T8" fmla="*/ 7 w 33"/>
                  <a:gd name="T9" fmla="*/ 12 h 33"/>
                  <a:gd name="T10" fmla="*/ 7 w 33"/>
                  <a:gd name="T11" fmla="*/ 33 h 33"/>
                  <a:gd name="T12" fmla="*/ 0 w 33"/>
                  <a:gd name="T13" fmla="*/ 33 h 33"/>
                  <a:gd name="T14" fmla="*/ 0 w 33"/>
                  <a:gd name="T15" fmla="*/ 0 h 33"/>
                  <a:gd name="T16" fmla="*/ 8 w 33"/>
                  <a:gd name="T17" fmla="*/ 0 h 33"/>
                  <a:gd name="T18" fmla="*/ 16 w 33"/>
                  <a:gd name="T19" fmla="*/ 14 h 33"/>
                  <a:gd name="T20" fmla="*/ 25 w 33"/>
                  <a:gd name="T21" fmla="*/ 0 h 33"/>
                  <a:gd name="T22" fmla="*/ 33 w 33"/>
                  <a:gd name="T23" fmla="*/ 0 h 33"/>
                  <a:gd name="T24" fmla="*/ 33 w 33"/>
                  <a:gd name="T25" fmla="*/ 33 h 33"/>
                  <a:gd name="T26" fmla="*/ 26 w 33"/>
                  <a:gd name="T27"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 h="33">
                    <a:moveTo>
                      <a:pt x="26" y="33"/>
                    </a:moveTo>
                    <a:lnTo>
                      <a:pt x="26" y="12"/>
                    </a:lnTo>
                    <a:lnTo>
                      <a:pt x="16" y="26"/>
                    </a:lnTo>
                    <a:lnTo>
                      <a:pt x="16" y="26"/>
                    </a:lnTo>
                    <a:lnTo>
                      <a:pt x="7" y="12"/>
                    </a:lnTo>
                    <a:lnTo>
                      <a:pt x="7" y="33"/>
                    </a:lnTo>
                    <a:lnTo>
                      <a:pt x="0" y="33"/>
                    </a:lnTo>
                    <a:lnTo>
                      <a:pt x="0" y="0"/>
                    </a:lnTo>
                    <a:lnTo>
                      <a:pt x="8" y="0"/>
                    </a:lnTo>
                    <a:lnTo>
                      <a:pt x="16" y="14"/>
                    </a:lnTo>
                    <a:lnTo>
                      <a:pt x="25" y="0"/>
                    </a:lnTo>
                    <a:lnTo>
                      <a:pt x="33" y="0"/>
                    </a:lnTo>
                    <a:lnTo>
                      <a:pt x="33" y="33"/>
                    </a:lnTo>
                    <a:lnTo>
                      <a:pt x="26" y="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5" name="Freeform 241">
                <a:extLst>
                  <a:ext uri="{FF2B5EF4-FFF2-40B4-BE49-F238E27FC236}">
                    <a16:creationId xmlns:a16="http://schemas.microsoft.com/office/drawing/2014/main" id="{60D18845-2578-4BC4-9B66-28B131055076}"/>
                  </a:ext>
                </a:extLst>
              </p:cNvPr>
              <p:cNvSpPr>
                <a:spLocks noEditPoints="1"/>
              </p:cNvSpPr>
              <p:nvPr/>
            </p:nvSpPr>
            <p:spPr bwMode="auto">
              <a:xfrm>
                <a:off x="1566818" y="2245584"/>
                <a:ext cx="158801" cy="145569"/>
              </a:xfrm>
              <a:custGeom>
                <a:avLst/>
                <a:gdLst>
                  <a:gd name="T0" fmla="*/ 28 w 36"/>
                  <a:gd name="T1" fmla="*/ 33 h 33"/>
                  <a:gd name="T2" fmla="*/ 25 w 36"/>
                  <a:gd name="T3" fmla="*/ 26 h 33"/>
                  <a:gd name="T4" fmla="*/ 10 w 36"/>
                  <a:gd name="T5" fmla="*/ 26 h 33"/>
                  <a:gd name="T6" fmla="*/ 7 w 36"/>
                  <a:gd name="T7" fmla="*/ 33 h 33"/>
                  <a:gd name="T8" fmla="*/ 0 w 36"/>
                  <a:gd name="T9" fmla="*/ 33 h 33"/>
                  <a:gd name="T10" fmla="*/ 14 w 36"/>
                  <a:gd name="T11" fmla="*/ 0 h 33"/>
                  <a:gd name="T12" fmla="*/ 21 w 36"/>
                  <a:gd name="T13" fmla="*/ 0 h 33"/>
                  <a:gd name="T14" fmla="*/ 36 w 36"/>
                  <a:gd name="T15" fmla="*/ 33 h 33"/>
                  <a:gd name="T16" fmla="*/ 28 w 36"/>
                  <a:gd name="T17" fmla="*/ 33 h 33"/>
                  <a:gd name="T18" fmla="*/ 17 w 36"/>
                  <a:gd name="T19" fmla="*/ 8 h 33"/>
                  <a:gd name="T20" fmla="*/ 13 w 36"/>
                  <a:gd name="T21" fmla="*/ 19 h 33"/>
                  <a:gd name="T22" fmla="*/ 22 w 36"/>
                  <a:gd name="T23" fmla="*/ 19 h 33"/>
                  <a:gd name="T24" fmla="*/ 17 w 36"/>
                  <a:gd name="T25" fmla="*/ 8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 h="33">
                    <a:moveTo>
                      <a:pt x="28" y="33"/>
                    </a:moveTo>
                    <a:lnTo>
                      <a:pt x="25" y="26"/>
                    </a:lnTo>
                    <a:lnTo>
                      <a:pt x="10" y="26"/>
                    </a:lnTo>
                    <a:lnTo>
                      <a:pt x="7" y="33"/>
                    </a:lnTo>
                    <a:lnTo>
                      <a:pt x="0" y="33"/>
                    </a:lnTo>
                    <a:lnTo>
                      <a:pt x="14" y="0"/>
                    </a:lnTo>
                    <a:lnTo>
                      <a:pt x="21" y="0"/>
                    </a:lnTo>
                    <a:lnTo>
                      <a:pt x="36" y="33"/>
                    </a:lnTo>
                    <a:lnTo>
                      <a:pt x="28" y="33"/>
                    </a:lnTo>
                    <a:close/>
                    <a:moveTo>
                      <a:pt x="17" y="8"/>
                    </a:moveTo>
                    <a:lnTo>
                      <a:pt x="13" y="19"/>
                    </a:lnTo>
                    <a:lnTo>
                      <a:pt x="22" y="19"/>
                    </a:ln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 name="Freeform 242">
                <a:extLst>
                  <a:ext uri="{FF2B5EF4-FFF2-40B4-BE49-F238E27FC236}">
                    <a16:creationId xmlns:a16="http://schemas.microsoft.com/office/drawing/2014/main" id="{96FCB441-7E30-46F6-85C6-2320FE7F4E9F}"/>
                  </a:ext>
                </a:extLst>
              </p:cNvPr>
              <p:cNvSpPr>
                <a:spLocks noEditPoints="1"/>
              </p:cNvSpPr>
              <p:nvPr/>
            </p:nvSpPr>
            <p:spPr bwMode="auto">
              <a:xfrm>
                <a:off x="1778552" y="2245584"/>
                <a:ext cx="123512" cy="145569"/>
              </a:xfrm>
              <a:custGeom>
                <a:avLst/>
                <a:gdLst>
                  <a:gd name="T0" fmla="*/ 26 w 36"/>
                  <a:gd name="T1" fmla="*/ 43 h 43"/>
                  <a:gd name="T2" fmla="*/ 16 w 36"/>
                  <a:gd name="T3" fmla="*/ 29 h 43"/>
                  <a:gd name="T4" fmla="*/ 9 w 36"/>
                  <a:gd name="T5" fmla="*/ 29 h 43"/>
                  <a:gd name="T6" fmla="*/ 9 w 36"/>
                  <a:gd name="T7" fmla="*/ 43 h 43"/>
                  <a:gd name="T8" fmla="*/ 0 w 36"/>
                  <a:gd name="T9" fmla="*/ 43 h 43"/>
                  <a:gd name="T10" fmla="*/ 0 w 36"/>
                  <a:gd name="T11" fmla="*/ 0 h 43"/>
                  <a:gd name="T12" fmla="*/ 19 w 36"/>
                  <a:gd name="T13" fmla="*/ 0 h 43"/>
                  <a:gd name="T14" fmla="*/ 35 w 36"/>
                  <a:gd name="T15" fmla="*/ 14 h 43"/>
                  <a:gd name="T16" fmla="*/ 35 w 36"/>
                  <a:gd name="T17" fmla="*/ 14 h 43"/>
                  <a:gd name="T18" fmla="*/ 26 w 36"/>
                  <a:gd name="T19" fmla="*/ 27 h 43"/>
                  <a:gd name="T20" fmla="*/ 36 w 36"/>
                  <a:gd name="T21" fmla="*/ 43 h 43"/>
                  <a:gd name="T22" fmla="*/ 26 w 36"/>
                  <a:gd name="T23" fmla="*/ 43 h 43"/>
                  <a:gd name="T24" fmla="*/ 26 w 36"/>
                  <a:gd name="T25" fmla="*/ 15 h 43"/>
                  <a:gd name="T26" fmla="*/ 18 w 36"/>
                  <a:gd name="T27" fmla="*/ 9 h 43"/>
                  <a:gd name="T28" fmla="*/ 9 w 36"/>
                  <a:gd name="T29" fmla="*/ 9 h 43"/>
                  <a:gd name="T30" fmla="*/ 9 w 36"/>
                  <a:gd name="T31" fmla="*/ 21 h 43"/>
                  <a:gd name="T32" fmla="*/ 19 w 36"/>
                  <a:gd name="T33" fmla="*/ 21 h 43"/>
                  <a:gd name="T34" fmla="*/ 26 w 36"/>
                  <a:gd name="T35" fmla="*/ 15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 h="43">
                    <a:moveTo>
                      <a:pt x="26" y="43"/>
                    </a:moveTo>
                    <a:cubicBezTo>
                      <a:pt x="16" y="29"/>
                      <a:pt x="16" y="29"/>
                      <a:pt x="16" y="29"/>
                    </a:cubicBezTo>
                    <a:cubicBezTo>
                      <a:pt x="9" y="29"/>
                      <a:pt x="9" y="29"/>
                      <a:pt x="9" y="29"/>
                    </a:cubicBezTo>
                    <a:cubicBezTo>
                      <a:pt x="9" y="43"/>
                      <a:pt x="9" y="43"/>
                      <a:pt x="9" y="43"/>
                    </a:cubicBezTo>
                    <a:cubicBezTo>
                      <a:pt x="0" y="43"/>
                      <a:pt x="0" y="43"/>
                      <a:pt x="0" y="43"/>
                    </a:cubicBezTo>
                    <a:cubicBezTo>
                      <a:pt x="0" y="0"/>
                      <a:pt x="0" y="0"/>
                      <a:pt x="0" y="0"/>
                    </a:cubicBezTo>
                    <a:cubicBezTo>
                      <a:pt x="19" y="0"/>
                      <a:pt x="19" y="0"/>
                      <a:pt x="19" y="0"/>
                    </a:cubicBezTo>
                    <a:cubicBezTo>
                      <a:pt x="29" y="0"/>
                      <a:pt x="35" y="5"/>
                      <a:pt x="35" y="14"/>
                    </a:cubicBezTo>
                    <a:cubicBezTo>
                      <a:pt x="35" y="14"/>
                      <a:pt x="35" y="14"/>
                      <a:pt x="35" y="14"/>
                    </a:cubicBezTo>
                    <a:cubicBezTo>
                      <a:pt x="35" y="21"/>
                      <a:pt x="31" y="25"/>
                      <a:pt x="26" y="27"/>
                    </a:cubicBezTo>
                    <a:cubicBezTo>
                      <a:pt x="36" y="43"/>
                      <a:pt x="36" y="43"/>
                      <a:pt x="36" y="43"/>
                    </a:cubicBezTo>
                    <a:lnTo>
                      <a:pt x="26" y="43"/>
                    </a:lnTo>
                    <a:close/>
                    <a:moveTo>
                      <a:pt x="26" y="15"/>
                    </a:moveTo>
                    <a:cubicBezTo>
                      <a:pt x="26" y="11"/>
                      <a:pt x="23" y="9"/>
                      <a:pt x="18" y="9"/>
                    </a:cubicBezTo>
                    <a:cubicBezTo>
                      <a:pt x="9" y="9"/>
                      <a:pt x="9" y="9"/>
                      <a:pt x="9" y="9"/>
                    </a:cubicBezTo>
                    <a:cubicBezTo>
                      <a:pt x="9" y="21"/>
                      <a:pt x="9" y="21"/>
                      <a:pt x="9" y="21"/>
                    </a:cubicBezTo>
                    <a:cubicBezTo>
                      <a:pt x="19" y="21"/>
                      <a:pt x="19" y="21"/>
                      <a:pt x="19" y="21"/>
                    </a:cubicBezTo>
                    <a:cubicBezTo>
                      <a:pt x="23" y="21"/>
                      <a:pt x="26" y="18"/>
                      <a:pt x="26"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 name="Freeform 243">
                <a:extLst>
                  <a:ext uri="{FF2B5EF4-FFF2-40B4-BE49-F238E27FC236}">
                    <a16:creationId xmlns:a16="http://schemas.microsoft.com/office/drawing/2014/main" id="{1AD850EB-A6D8-4DC7-9653-49F164CEFC3B}"/>
                  </a:ext>
                </a:extLst>
              </p:cNvPr>
              <p:cNvSpPr>
                <a:spLocks/>
              </p:cNvSpPr>
              <p:nvPr/>
            </p:nvSpPr>
            <p:spPr bwMode="auto">
              <a:xfrm>
                <a:off x="1959410" y="2245584"/>
                <a:ext cx="136747" cy="145569"/>
              </a:xfrm>
              <a:custGeom>
                <a:avLst/>
                <a:gdLst>
                  <a:gd name="T0" fmla="*/ 21 w 31"/>
                  <a:gd name="T1" fmla="*/ 33 h 33"/>
                  <a:gd name="T2" fmla="*/ 11 w 31"/>
                  <a:gd name="T3" fmla="*/ 19 h 33"/>
                  <a:gd name="T4" fmla="*/ 7 w 31"/>
                  <a:gd name="T5" fmla="*/ 23 h 33"/>
                  <a:gd name="T6" fmla="*/ 7 w 31"/>
                  <a:gd name="T7" fmla="*/ 33 h 33"/>
                  <a:gd name="T8" fmla="*/ 0 w 31"/>
                  <a:gd name="T9" fmla="*/ 33 h 33"/>
                  <a:gd name="T10" fmla="*/ 0 w 31"/>
                  <a:gd name="T11" fmla="*/ 0 h 33"/>
                  <a:gd name="T12" fmla="*/ 7 w 31"/>
                  <a:gd name="T13" fmla="*/ 0 h 33"/>
                  <a:gd name="T14" fmla="*/ 7 w 31"/>
                  <a:gd name="T15" fmla="*/ 15 h 33"/>
                  <a:gd name="T16" fmla="*/ 21 w 31"/>
                  <a:gd name="T17" fmla="*/ 0 h 33"/>
                  <a:gd name="T18" fmla="*/ 30 w 31"/>
                  <a:gd name="T19" fmla="*/ 0 h 33"/>
                  <a:gd name="T20" fmla="*/ 17 w 31"/>
                  <a:gd name="T21" fmla="*/ 14 h 33"/>
                  <a:gd name="T22" fmla="*/ 31 w 31"/>
                  <a:gd name="T23" fmla="*/ 33 h 33"/>
                  <a:gd name="T24" fmla="*/ 21 w 31"/>
                  <a:gd name="T25"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 h="33">
                    <a:moveTo>
                      <a:pt x="21" y="33"/>
                    </a:moveTo>
                    <a:lnTo>
                      <a:pt x="11" y="19"/>
                    </a:lnTo>
                    <a:lnTo>
                      <a:pt x="7" y="23"/>
                    </a:lnTo>
                    <a:lnTo>
                      <a:pt x="7" y="33"/>
                    </a:lnTo>
                    <a:lnTo>
                      <a:pt x="0" y="33"/>
                    </a:lnTo>
                    <a:lnTo>
                      <a:pt x="0" y="0"/>
                    </a:lnTo>
                    <a:lnTo>
                      <a:pt x="7" y="0"/>
                    </a:lnTo>
                    <a:lnTo>
                      <a:pt x="7" y="15"/>
                    </a:lnTo>
                    <a:lnTo>
                      <a:pt x="21" y="0"/>
                    </a:lnTo>
                    <a:lnTo>
                      <a:pt x="30" y="0"/>
                    </a:lnTo>
                    <a:lnTo>
                      <a:pt x="17" y="14"/>
                    </a:lnTo>
                    <a:lnTo>
                      <a:pt x="31" y="33"/>
                    </a:lnTo>
                    <a:lnTo>
                      <a:pt x="21" y="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 name="Freeform 244">
                <a:extLst>
                  <a:ext uri="{FF2B5EF4-FFF2-40B4-BE49-F238E27FC236}">
                    <a16:creationId xmlns:a16="http://schemas.microsoft.com/office/drawing/2014/main" id="{7C691E78-4686-4E42-B949-A6623C6F2337}"/>
                  </a:ext>
                </a:extLst>
              </p:cNvPr>
              <p:cNvSpPr>
                <a:spLocks/>
              </p:cNvSpPr>
              <p:nvPr/>
            </p:nvSpPr>
            <p:spPr bwMode="auto">
              <a:xfrm>
                <a:off x="2144678" y="2245584"/>
                <a:ext cx="110280" cy="145569"/>
              </a:xfrm>
              <a:custGeom>
                <a:avLst/>
                <a:gdLst>
                  <a:gd name="T0" fmla="*/ 0 w 25"/>
                  <a:gd name="T1" fmla="*/ 33 h 33"/>
                  <a:gd name="T2" fmla="*/ 0 w 25"/>
                  <a:gd name="T3" fmla="*/ 0 h 33"/>
                  <a:gd name="T4" fmla="*/ 25 w 25"/>
                  <a:gd name="T5" fmla="*/ 0 h 33"/>
                  <a:gd name="T6" fmla="*/ 25 w 25"/>
                  <a:gd name="T7" fmla="*/ 7 h 33"/>
                  <a:gd name="T8" fmla="*/ 7 w 25"/>
                  <a:gd name="T9" fmla="*/ 7 h 33"/>
                  <a:gd name="T10" fmla="*/ 7 w 25"/>
                  <a:gd name="T11" fmla="*/ 13 h 33"/>
                  <a:gd name="T12" fmla="*/ 23 w 25"/>
                  <a:gd name="T13" fmla="*/ 13 h 33"/>
                  <a:gd name="T14" fmla="*/ 23 w 25"/>
                  <a:gd name="T15" fmla="*/ 19 h 33"/>
                  <a:gd name="T16" fmla="*/ 7 w 25"/>
                  <a:gd name="T17" fmla="*/ 19 h 33"/>
                  <a:gd name="T18" fmla="*/ 7 w 25"/>
                  <a:gd name="T19" fmla="*/ 26 h 33"/>
                  <a:gd name="T20" fmla="*/ 25 w 25"/>
                  <a:gd name="T21" fmla="*/ 26 h 33"/>
                  <a:gd name="T22" fmla="*/ 25 w 25"/>
                  <a:gd name="T23" fmla="*/ 33 h 33"/>
                  <a:gd name="T24" fmla="*/ 0 w 25"/>
                  <a:gd name="T25"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 h="33">
                    <a:moveTo>
                      <a:pt x="0" y="33"/>
                    </a:moveTo>
                    <a:lnTo>
                      <a:pt x="0" y="0"/>
                    </a:lnTo>
                    <a:lnTo>
                      <a:pt x="25" y="0"/>
                    </a:lnTo>
                    <a:lnTo>
                      <a:pt x="25" y="7"/>
                    </a:lnTo>
                    <a:lnTo>
                      <a:pt x="7" y="7"/>
                    </a:lnTo>
                    <a:lnTo>
                      <a:pt x="7" y="13"/>
                    </a:lnTo>
                    <a:lnTo>
                      <a:pt x="23" y="13"/>
                    </a:lnTo>
                    <a:lnTo>
                      <a:pt x="23" y="19"/>
                    </a:lnTo>
                    <a:lnTo>
                      <a:pt x="7" y="19"/>
                    </a:lnTo>
                    <a:lnTo>
                      <a:pt x="7" y="26"/>
                    </a:lnTo>
                    <a:lnTo>
                      <a:pt x="25" y="26"/>
                    </a:lnTo>
                    <a:lnTo>
                      <a:pt x="25" y="33"/>
                    </a:lnTo>
                    <a:lnTo>
                      <a:pt x="0" y="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 name="Freeform 245">
                <a:extLst>
                  <a:ext uri="{FF2B5EF4-FFF2-40B4-BE49-F238E27FC236}">
                    <a16:creationId xmlns:a16="http://schemas.microsoft.com/office/drawing/2014/main" id="{11F623B2-9856-45E9-A57D-CCD163172CFA}"/>
                  </a:ext>
                </a:extLst>
              </p:cNvPr>
              <p:cNvSpPr>
                <a:spLocks/>
              </p:cNvSpPr>
              <p:nvPr/>
            </p:nvSpPr>
            <p:spPr bwMode="auto">
              <a:xfrm>
                <a:off x="2303479" y="2245584"/>
                <a:ext cx="123512" cy="145569"/>
              </a:xfrm>
              <a:custGeom>
                <a:avLst/>
                <a:gdLst>
                  <a:gd name="T0" fmla="*/ 18 w 28"/>
                  <a:gd name="T1" fmla="*/ 7 h 33"/>
                  <a:gd name="T2" fmla="*/ 18 w 28"/>
                  <a:gd name="T3" fmla="*/ 33 h 33"/>
                  <a:gd name="T4" fmla="*/ 11 w 28"/>
                  <a:gd name="T5" fmla="*/ 33 h 33"/>
                  <a:gd name="T6" fmla="*/ 11 w 28"/>
                  <a:gd name="T7" fmla="*/ 7 h 33"/>
                  <a:gd name="T8" fmla="*/ 0 w 28"/>
                  <a:gd name="T9" fmla="*/ 7 h 33"/>
                  <a:gd name="T10" fmla="*/ 0 w 28"/>
                  <a:gd name="T11" fmla="*/ 0 h 33"/>
                  <a:gd name="T12" fmla="*/ 28 w 28"/>
                  <a:gd name="T13" fmla="*/ 0 h 33"/>
                  <a:gd name="T14" fmla="*/ 28 w 28"/>
                  <a:gd name="T15" fmla="*/ 7 h 33"/>
                  <a:gd name="T16" fmla="*/ 18 w 28"/>
                  <a:gd name="T17" fmla="*/ 7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33">
                    <a:moveTo>
                      <a:pt x="18" y="7"/>
                    </a:moveTo>
                    <a:lnTo>
                      <a:pt x="18" y="33"/>
                    </a:lnTo>
                    <a:lnTo>
                      <a:pt x="11" y="33"/>
                    </a:lnTo>
                    <a:lnTo>
                      <a:pt x="11" y="7"/>
                    </a:lnTo>
                    <a:lnTo>
                      <a:pt x="0" y="7"/>
                    </a:lnTo>
                    <a:lnTo>
                      <a:pt x="0" y="0"/>
                    </a:lnTo>
                    <a:lnTo>
                      <a:pt x="28" y="0"/>
                    </a:lnTo>
                    <a:lnTo>
                      <a:pt x="28" y="7"/>
                    </a:lnTo>
                    <a:lnTo>
                      <a:pt x="18"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0" name="Rectangle 246">
                <a:extLst>
                  <a:ext uri="{FF2B5EF4-FFF2-40B4-BE49-F238E27FC236}">
                    <a16:creationId xmlns:a16="http://schemas.microsoft.com/office/drawing/2014/main" id="{662245D3-D894-4091-AD30-0DFF8F4F3AA7}"/>
                  </a:ext>
                </a:extLst>
              </p:cNvPr>
              <p:cNvSpPr>
                <a:spLocks noChangeArrowheads="1"/>
              </p:cNvSpPr>
              <p:nvPr/>
            </p:nvSpPr>
            <p:spPr bwMode="auto">
              <a:xfrm>
                <a:off x="2484334" y="2245584"/>
                <a:ext cx="30879" cy="14556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1" name="Freeform 247">
                <a:extLst>
                  <a:ext uri="{FF2B5EF4-FFF2-40B4-BE49-F238E27FC236}">
                    <a16:creationId xmlns:a16="http://schemas.microsoft.com/office/drawing/2014/main" id="{07AEC033-5FA5-49C4-97ED-6C760F53727B}"/>
                  </a:ext>
                </a:extLst>
              </p:cNvPr>
              <p:cNvSpPr>
                <a:spLocks/>
              </p:cNvSpPr>
              <p:nvPr/>
            </p:nvSpPr>
            <p:spPr bwMode="auto">
              <a:xfrm>
                <a:off x="2581379" y="2245584"/>
                <a:ext cx="132334" cy="145569"/>
              </a:xfrm>
              <a:custGeom>
                <a:avLst/>
                <a:gdLst>
                  <a:gd name="T0" fmla="*/ 24 w 30"/>
                  <a:gd name="T1" fmla="*/ 33 h 33"/>
                  <a:gd name="T2" fmla="*/ 7 w 30"/>
                  <a:gd name="T3" fmla="*/ 12 h 33"/>
                  <a:gd name="T4" fmla="*/ 7 w 30"/>
                  <a:gd name="T5" fmla="*/ 33 h 33"/>
                  <a:gd name="T6" fmla="*/ 0 w 30"/>
                  <a:gd name="T7" fmla="*/ 33 h 33"/>
                  <a:gd name="T8" fmla="*/ 0 w 30"/>
                  <a:gd name="T9" fmla="*/ 0 h 33"/>
                  <a:gd name="T10" fmla="*/ 7 w 30"/>
                  <a:gd name="T11" fmla="*/ 0 h 33"/>
                  <a:gd name="T12" fmla="*/ 23 w 30"/>
                  <a:gd name="T13" fmla="*/ 20 h 33"/>
                  <a:gd name="T14" fmla="*/ 23 w 30"/>
                  <a:gd name="T15" fmla="*/ 0 h 33"/>
                  <a:gd name="T16" fmla="*/ 30 w 30"/>
                  <a:gd name="T17" fmla="*/ 0 h 33"/>
                  <a:gd name="T18" fmla="*/ 30 w 30"/>
                  <a:gd name="T19" fmla="*/ 33 h 33"/>
                  <a:gd name="T20" fmla="*/ 24 w 30"/>
                  <a:gd name="T21"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33">
                    <a:moveTo>
                      <a:pt x="24" y="33"/>
                    </a:moveTo>
                    <a:lnTo>
                      <a:pt x="7" y="12"/>
                    </a:lnTo>
                    <a:lnTo>
                      <a:pt x="7" y="33"/>
                    </a:lnTo>
                    <a:lnTo>
                      <a:pt x="0" y="33"/>
                    </a:lnTo>
                    <a:lnTo>
                      <a:pt x="0" y="0"/>
                    </a:lnTo>
                    <a:lnTo>
                      <a:pt x="7" y="0"/>
                    </a:lnTo>
                    <a:lnTo>
                      <a:pt x="23" y="20"/>
                    </a:lnTo>
                    <a:lnTo>
                      <a:pt x="23" y="0"/>
                    </a:lnTo>
                    <a:lnTo>
                      <a:pt x="30" y="0"/>
                    </a:lnTo>
                    <a:lnTo>
                      <a:pt x="30" y="33"/>
                    </a:lnTo>
                    <a:lnTo>
                      <a:pt x="24" y="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2" name="Freeform 248">
                <a:extLst>
                  <a:ext uri="{FF2B5EF4-FFF2-40B4-BE49-F238E27FC236}">
                    <a16:creationId xmlns:a16="http://schemas.microsoft.com/office/drawing/2014/main" id="{096A814A-51ED-425D-B657-78EF26CEB7EE}"/>
                  </a:ext>
                </a:extLst>
              </p:cNvPr>
              <p:cNvSpPr>
                <a:spLocks/>
              </p:cNvSpPr>
              <p:nvPr/>
            </p:nvSpPr>
            <p:spPr bwMode="auto">
              <a:xfrm>
                <a:off x="2775469" y="2245584"/>
                <a:ext cx="141156" cy="145569"/>
              </a:xfrm>
              <a:custGeom>
                <a:avLst/>
                <a:gdLst>
                  <a:gd name="T0" fmla="*/ 22 w 40"/>
                  <a:gd name="T1" fmla="*/ 43 h 43"/>
                  <a:gd name="T2" fmla="*/ 0 w 40"/>
                  <a:gd name="T3" fmla="*/ 21 h 43"/>
                  <a:gd name="T4" fmla="*/ 0 w 40"/>
                  <a:gd name="T5" fmla="*/ 21 h 43"/>
                  <a:gd name="T6" fmla="*/ 22 w 40"/>
                  <a:gd name="T7" fmla="*/ 0 h 43"/>
                  <a:gd name="T8" fmla="*/ 38 w 40"/>
                  <a:gd name="T9" fmla="*/ 5 h 43"/>
                  <a:gd name="T10" fmla="*/ 33 w 40"/>
                  <a:gd name="T11" fmla="*/ 12 h 43"/>
                  <a:gd name="T12" fmla="*/ 22 w 40"/>
                  <a:gd name="T13" fmla="*/ 8 h 43"/>
                  <a:gd name="T14" fmla="*/ 9 w 40"/>
                  <a:gd name="T15" fmla="*/ 21 h 43"/>
                  <a:gd name="T16" fmla="*/ 9 w 40"/>
                  <a:gd name="T17" fmla="*/ 21 h 43"/>
                  <a:gd name="T18" fmla="*/ 22 w 40"/>
                  <a:gd name="T19" fmla="*/ 35 h 43"/>
                  <a:gd name="T20" fmla="*/ 31 w 40"/>
                  <a:gd name="T21" fmla="*/ 32 h 43"/>
                  <a:gd name="T22" fmla="*/ 31 w 40"/>
                  <a:gd name="T23" fmla="*/ 26 h 43"/>
                  <a:gd name="T24" fmla="*/ 22 w 40"/>
                  <a:gd name="T25" fmla="*/ 26 h 43"/>
                  <a:gd name="T26" fmla="*/ 22 w 40"/>
                  <a:gd name="T27" fmla="*/ 18 h 43"/>
                  <a:gd name="T28" fmla="*/ 40 w 40"/>
                  <a:gd name="T29" fmla="*/ 18 h 43"/>
                  <a:gd name="T30" fmla="*/ 40 w 40"/>
                  <a:gd name="T31" fmla="*/ 37 h 43"/>
                  <a:gd name="T32" fmla="*/ 22 w 40"/>
                  <a:gd name="T33"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 h="43">
                    <a:moveTo>
                      <a:pt x="22" y="43"/>
                    </a:moveTo>
                    <a:cubicBezTo>
                      <a:pt x="9" y="43"/>
                      <a:pt x="0" y="34"/>
                      <a:pt x="0" y="21"/>
                    </a:cubicBezTo>
                    <a:cubicBezTo>
                      <a:pt x="0" y="21"/>
                      <a:pt x="0" y="21"/>
                      <a:pt x="0" y="21"/>
                    </a:cubicBezTo>
                    <a:cubicBezTo>
                      <a:pt x="0" y="9"/>
                      <a:pt x="9" y="0"/>
                      <a:pt x="22" y="0"/>
                    </a:cubicBezTo>
                    <a:cubicBezTo>
                      <a:pt x="29" y="0"/>
                      <a:pt x="34" y="2"/>
                      <a:pt x="38" y="5"/>
                    </a:cubicBezTo>
                    <a:cubicBezTo>
                      <a:pt x="33" y="12"/>
                      <a:pt x="33" y="12"/>
                      <a:pt x="33" y="12"/>
                    </a:cubicBezTo>
                    <a:cubicBezTo>
                      <a:pt x="29" y="10"/>
                      <a:pt x="26" y="8"/>
                      <a:pt x="22" y="8"/>
                    </a:cubicBezTo>
                    <a:cubicBezTo>
                      <a:pt x="15" y="8"/>
                      <a:pt x="9" y="14"/>
                      <a:pt x="9" y="21"/>
                    </a:cubicBezTo>
                    <a:cubicBezTo>
                      <a:pt x="9" y="21"/>
                      <a:pt x="9" y="21"/>
                      <a:pt x="9" y="21"/>
                    </a:cubicBezTo>
                    <a:cubicBezTo>
                      <a:pt x="9" y="29"/>
                      <a:pt x="15" y="35"/>
                      <a:pt x="22" y="35"/>
                    </a:cubicBezTo>
                    <a:cubicBezTo>
                      <a:pt x="26" y="35"/>
                      <a:pt x="29" y="34"/>
                      <a:pt x="31" y="32"/>
                    </a:cubicBezTo>
                    <a:cubicBezTo>
                      <a:pt x="31" y="26"/>
                      <a:pt x="31" y="26"/>
                      <a:pt x="31" y="26"/>
                    </a:cubicBezTo>
                    <a:cubicBezTo>
                      <a:pt x="22" y="26"/>
                      <a:pt x="22" y="26"/>
                      <a:pt x="22" y="26"/>
                    </a:cubicBezTo>
                    <a:cubicBezTo>
                      <a:pt x="22" y="18"/>
                      <a:pt x="22" y="18"/>
                      <a:pt x="22" y="18"/>
                    </a:cubicBezTo>
                    <a:cubicBezTo>
                      <a:pt x="40" y="18"/>
                      <a:pt x="40" y="18"/>
                      <a:pt x="40" y="18"/>
                    </a:cubicBezTo>
                    <a:cubicBezTo>
                      <a:pt x="40" y="37"/>
                      <a:pt x="40" y="37"/>
                      <a:pt x="40" y="37"/>
                    </a:cubicBezTo>
                    <a:cubicBezTo>
                      <a:pt x="36" y="40"/>
                      <a:pt x="30" y="43"/>
                      <a:pt x="22"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 name="Freeform 249">
                <a:extLst>
                  <a:ext uri="{FF2B5EF4-FFF2-40B4-BE49-F238E27FC236}">
                    <a16:creationId xmlns:a16="http://schemas.microsoft.com/office/drawing/2014/main" id="{1EF544ED-71B0-4934-B3BB-B26A3EA4A466}"/>
                  </a:ext>
                </a:extLst>
              </p:cNvPr>
              <p:cNvSpPr>
                <a:spLocks noEditPoints="1"/>
              </p:cNvSpPr>
              <p:nvPr/>
            </p:nvSpPr>
            <p:spPr bwMode="auto">
              <a:xfrm>
                <a:off x="3057781" y="2245584"/>
                <a:ext cx="154391" cy="145569"/>
              </a:xfrm>
              <a:custGeom>
                <a:avLst/>
                <a:gdLst>
                  <a:gd name="T0" fmla="*/ 28 w 35"/>
                  <a:gd name="T1" fmla="*/ 33 h 33"/>
                  <a:gd name="T2" fmla="*/ 25 w 35"/>
                  <a:gd name="T3" fmla="*/ 26 h 33"/>
                  <a:gd name="T4" fmla="*/ 11 w 35"/>
                  <a:gd name="T5" fmla="*/ 26 h 33"/>
                  <a:gd name="T6" fmla="*/ 7 w 35"/>
                  <a:gd name="T7" fmla="*/ 33 h 33"/>
                  <a:gd name="T8" fmla="*/ 0 w 35"/>
                  <a:gd name="T9" fmla="*/ 33 h 33"/>
                  <a:gd name="T10" fmla="*/ 15 w 35"/>
                  <a:gd name="T11" fmla="*/ 0 h 33"/>
                  <a:gd name="T12" fmla="*/ 21 w 35"/>
                  <a:gd name="T13" fmla="*/ 0 h 33"/>
                  <a:gd name="T14" fmla="*/ 35 w 35"/>
                  <a:gd name="T15" fmla="*/ 33 h 33"/>
                  <a:gd name="T16" fmla="*/ 28 w 35"/>
                  <a:gd name="T17" fmla="*/ 33 h 33"/>
                  <a:gd name="T18" fmla="*/ 18 w 35"/>
                  <a:gd name="T19" fmla="*/ 8 h 33"/>
                  <a:gd name="T20" fmla="*/ 13 w 35"/>
                  <a:gd name="T21" fmla="*/ 19 h 33"/>
                  <a:gd name="T22" fmla="*/ 22 w 35"/>
                  <a:gd name="T23" fmla="*/ 19 h 33"/>
                  <a:gd name="T24" fmla="*/ 18 w 35"/>
                  <a:gd name="T25" fmla="*/ 8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 h="33">
                    <a:moveTo>
                      <a:pt x="28" y="33"/>
                    </a:moveTo>
                    <a:lnTo>
                      <a:pt x="25" y="26"/>
                    </a:lnTo>
                    <a:lnTo>
                      <a:pt x="11" y="26"/>
                    </a:lnTo>
                    <a:lnTo>
                      <a:pt x="7" y="33"/>
                    </a:lnTo>
                    <a:lnTo>
                      <a:pt x="0" y="33"/>
                    </a:lnTo>
                    <a:lnTo>
                      <a:pt x="15" y="0"/>
                    </a:lnTo>
                    <a:lnTo>
                      <a:pt x="21" y="0"/>
                    </a:lnTo>
                    <a:lnTo>
                      <a:pt x="35" y="33"/>
                    </a:lnTo>
                    <a:lnTo>
                      <a:pt x="28" y="33"/>
                    </a:lnTo>
                    <a:close/>
                    <a:moveTo>
                      <a:pt x="18" y="8"/>
                    </a:moveTo>
                    <a:lnTo>
                      <a:pt x="13" y="19"/>
                    </a:lnTo>
                    <a:lnTo>
                      <a:pt x="22" y="19"/>
                    </a:lnTo>
                    <a:lnTo>
                      <a:pt x="18"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4" name="Freeform 250">
                <a:extLst>
                  <a:ext uri="{FF2B5EF4-FFF2-40B4-BE49-F238E27FC236}">
                    <a16:creationId xmlns:a16="http://schemas.microsoft.com/office/drawing/2014/main" id="{2F7F7AFF-02A7-41AB-A82F-14CF2888E3DF}"/>
                  </a:ext>
                </a:extLst>
              </p:cNvPr>
              <p:cNvSpPr>
                <a:spLocks/>
              </p:cNvSpPr>
              <p:nvPr/>
            </p:nvSpPr>
            <p:spPr bwMode="auto">
              <a:xfrm>
                <a:off x="3243049" y="2245584"/>
                <a:ext cx="141156" cy="145569"/>
              </a:xfrm>
              <a:custGeom>
                <a:avLst/>
                <a:gdLst>
                  <a:gd name="T0" fmla="*/ 22 w 40"/>
                  <a:gd name="T1" fmla="*/ 43 h 43"/>
                  <a:gd name="T2" fmla="*/ 0 w 40"/>
                  <a:gd name="T3" fmla="*/ 21 h 43"/>
                  <a:gd name="T4" fmla="*/ 0 w 40"/>
                  <a:gd name="T5" fmla="*/ 21 h 43"/>
                  <a:gd name="T6" fmla="*/ 22 w 40"/>
                  <a:gd name="T7" fmla="*/ 0 h 43"/>
                  <a:gd name="T8" fmla="*/ 38 w 40"/>
                  <a:gd name="T9" fmla="*/ 5 h 43"/>
                  <a:gd name="T10" fmla="*/ 33 w 40"/>
                  <a:gd name="T11" fmla="*/ 12 h 43"/>
                  <a:gd name="T12" fmla="*/ 22 w 40"/>
                  <a:gd name="T13" fmla="*/ 8 h 43"/>
                  <a:gd name="T14" fmla="*/ 9 w 40"/>
                  <a:gd name="T15" fmla="*/ 21 h 43"/>
                  <a:gd name="T16" fmla="*/ 9 w 40"/>
                  <a:gd name="T17" fmla="*/ 21 h 43"/>
                  <a:gd name="T18" fmla="*/ 22 w 40"/>
                  <a:gd name="T19" fmla="*/ 35 h 43"/>
                  <a:gd name="T20" fmla="*/ 31 w 40"/>
                  <a:gd name="T21" fmla="*/ 32 h 43"/>
                  <a:gd name="T22" fmla="*/ 31 w 40"/>
                  <a:gd name="T23" fmla="*/ 26 h 43"/>
                  <a:gd name="T24" fmla="*/ 22 w 40"/>
                  <a:gd name="T25" fmla="*/ 26 h 43"/>
                  <a:gd name="T26" fmla="*/ 22 w 40"/>
                  <a:gd name="T27" fmla="*/ 18 h 43"/>
                  <a:gd name="T28" fmla="*/ 40 w 40"/>
                  <a:gd name="T29" fmla="*/ 18 h 43"/>
                  <a:gd name="T30" fmla="*/ 40 w 40"/>
                  <a:gd name="T31" fmla="*/ 37 h 43"/>
                  <a:gd name="T32" fmla="*/ 22 w 40"/>
                  <a:gd name="T33"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 h="43">
                    <a:moveTo>
                      <a:pt x="22" y="43"/>
                    </a:moveTo>
                    <a:cubicBezTo>
                      <a:pt x="9" y="43"/>
                      <a:pt x="0" y="34"/>
                      <a:pt x="0" y="21"/>
                    </a:cubicBezTo>
                    <a:cubicBezTo>
                      <a:pt x="0" y="21"/>
                      <a:pt x="0" y="21"/>
                      <a:pt x="0" y="21"/>
                    </a:cubicBezTo>
                    <a:cubicBezTo>
                      <a:pt x="0" y="9"/>
                      <a:pt x="9" y="0"/>
                      <a:pt x="22" y="0"/>
                    </a:cubicBezTo>
                    <a:cubicBezTo>
                      <a:pt x="29" y="0"/>
                      <a:pt x="34" y="2"/>
                      <a:pt x="38" y="5"/>
                    </a:cubicBezTo>
                    <a:cubicBezTo>
                      <a:pt x="33" y="12"/>
                      <a:pt x="33" y="12"/>
                      <a:pt x="33" y="12"/>
                    </a:cubicBezTo>
                    <a:cubicBezTo>
                      <a:pt x="29" y="10"/>
                      <a:pt x="26" y="8"/>
                      <a:pt x="22" y="8"/>
                    </a:cubicBezTo>
                    <a:cubicBezTo>
                      <a:pt x="15" y="8"/>
                      <a:pt x="9" y="14"/>
                      <a:pt x="9" y="21"/>
                    </a:cubicBezTo>
                    <a:cubicBezTo>
                      <a:pt x="9" y="21"/>
                      <a:pt x="9" y="21"/>
                      <a:pt x="9" y="21"/>
                    </a:cubicBezTo>
                    <a:cubicBezTo>
                      <a:pt x="9" y="29"/>
                      <a:pt x="15" y="35"/>
                      <a:pt x="22" y="35"/>
                    </a:cubicBezTo>
                    <a:cubicBezTo>
                      <a:pt x="26" y="35"/>
                      <a:pt x="29" y="34"/>
                      <a:pt x="31" y="32"/>
                    </a:cubicBezTo>
                    <a:cubicBezTo>
                      <a:pt x="31" y="26"/>
                      <a:pt x="31" y="26"/>
                      <a:pt x="31" y="26"/>
                    </a:cubicBezTo>
                    <a:cubicBezTo>
                      <a:pt x="22" y="26"/>
                      <a:pt x="22" y="26"/>
                      <a:pt x="22" y="26"/>
                    </a:cubicBezTo>
                    <a:cubicBezTo>
                      <a:pt x="22" y="18"/>
                      <a:pt x="22" y="18"/>
                      <a:pt x="22" y="18"/>
                    </a:cubicBezTo>
                    <a:cubicBezTo>
                      <a:pt x="40" y="18"/>
                      <a:pt x="40" y="18"/>
                      <a:pt x="40" y="18"/>
                    </a:cubicBezTo>
                    <a:cubicBezTo>
                      <a:pt x="40" y="37"/>
                      <a:pt x="40" y="37"/>
                      <a:pt x="40" y="37"/>
                    </a:cubicBezTo>
                    <a:cubicBezTo>
                      <a:pt x="36" y="40"/>
                      <a:pt x="30" y="43"/>
                      <a:pt x="22"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5" name="Freeform 251">
                <a:extLst>
                  <a:ext uri="{FF2B5EF4-FFF2-40B4-BE49-F238E27FC236}">
                    <a16:creationId xmlns:a16="http://schemas.microsoft.com/office/drawing/2014/main" id="{C83E533C-E44A-48B1-BEFF-DFDEF35C7F28}"/>
                  </a:ext>
                </a:extLst>
              </p:cNvPr>
              <p:cNvSpPr>
                <a:spLocks/>
              </p:cNvSpPr>
              <p:nvPr/>
            </p:nvSpPr>
            <p:spPr bwMode="auto">
              <a:xfrm>
                <a:off x="3445961" y="2245584"/>
                <a:ext cx="114690" cy="145569"/>
              </a:xfrm>
              <a:custGeom>
                <a:avLst/>
                <a:gdLst>
                  <a:gd name="T0" fmla="*/ 0 w 26"/>
                  <a:gd name="T1" fmla="*/ 33 h 33"/>
                  <a:gd name="T2" fmla="*/ 0 w 26"/>
                  <a:gd name="T3" fmla="*/ 0 h 33"/>
                  <a:gd name="T4" fmla="*/ 25 w 26"/>
                  <a:gd name="T5" fmla="*/ 0 h 33"/>
                  <a:gd name="T6" fmla="*/ 25 w 26"/>
                  <a:gd name="T7" fmla="*/ 7 h 33"/>
                  <a:gd name="T8" fmla="*/ 8 w 26"/>
                  <a:gd name="T9" fmla="*/ 7 h 33"/>
                  <a:gd name="T10" fmla="*/ 8 w 26"/>
                  <a:gd name="T11" fmla="*/ 13 h 33"/>
                  <a:gd name="T12" fmla="*/ 23 w 26"/>
                  <a:gd name="T13" fmla="*/ 13 h 33"/>
                  <a:gd name="T14" fmla="*/ 23 w 26"/>
                  <a:gd name="T15" fmla="*/ 19 h 33"/>
                  <a:gd name="T16" fmla="*/ 8 w 26"/>
                  <a:gd name="T17" fmla="*/ 19 h 33"/>
                  <a:gd name="T18" fmla="*/ 8 w 26"/>
                  <a:gd name="T19" fmla="*/ 26 h 33"/>
                  <a:gd name="T20" fmla="*/ 26 w 26"/>
                  <a:gd name="T21" fmla="*/ 26 h 33"/>
                  <a:gd name="T22" fmla="*/ 26 w 26"/>
                  <a:gd name="T23" fmla="*/ 33 h 33"/>
                  <a:gd name="T24" fmla="*/ 0 w 26"/>
                  <a:gd name="T25"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 h="33">
                    <a:moveTo>
                      <a:pt x="0" y="33"/>
                    </a:moveTo>
                    <a:lnTo>
                      <a:pt x="0" y="0"/>
                    </a:lnTo>
                    <a:lnTo>
                      <a:pt x="25" y="0"/>
                    </a:lnTo>
                    <a:lnTo>
                      <a:pt x="25" y="7"/>
                    </a:lnTo>
                    <a:lnTo>
                      <a:pt x="8" y="7"/>
                    </a:lnTo>
                    <a:lnTo>
                      <a:pt x="8" y="13"/>
                    </a:lnTo>
                    <a:lnTo>
                      <a:pt x="23" y="13"/>
                    </a:lnTo>
                    <a:lnTo>
                      <a:pt x="23" y="19"/>
                    </a:lnTo>
                    <a:lnTo>
                      <a:pt x="8" y="19"/>
                    </a:lnTo>
                    <a:lnTo>
                      <a:pt x="8" y="26"/>
                    </a:lnTo>
                    <a:lnTo>
                      <a:pt x="26" y="26"/>
                    </a:lnTo>
                    <a:lnTo>
                      <a:pt x="26" y="33"/>
                    </a:lnTo>
                    <a:lnTo>
                      <a:pt x="0" y="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6" name="Freeform 252">
                <a:extLst>
                  <a:ext uri="{FF2B5EF4-FFF2-40B4-BE49-F238E27FC236}">
                    <a16:creationId xmlns:a16="http://schemas.microsoft.com/office/drawing/2014/main" id="{87C638E6-DCA1-4F46-9145-CC8D9571240D}"/>
                  </a:ext>
                </a:extLst>
              </p:cNvPr>
              <p:cNvSpPr>
                <a:spLocks/>
              </p:cNvSpPr>
              <p:nvPr/>
            </p:nvSpPr>
            <p:spPr bwMode="auto">
              <a:xfrm>
                <a:off x="3617997" y="2245584"/>
                <a:ext cx="132334" cy="145569"/>
              </a:xfrm>
              <a:custGeom>
                <a:avLst/>
                <a:gdLst>
                  <a:gd name="T0" fmla="*/ 23 w 30"/>
                  <a:gd name="T1" fmla="*/ 33 h 33"/>
                  <a:gd name="T2" fmla="*/ 7 w 30"/>
                  <a:gd name="T3" fmla="*/ 12 h 33"/>
                  <a:gd name="T4" fmla="*/ 7 w 30"/>
                  <a:gd name="T5" fmla="*/ 33 h 33"/>
                  <a:gd name="T6" fmla="*/ 0 w 30"/>
                  <a:gd name="T7" fmla="*/ 33 h 33"/>
                  <a:gd name="T8" fmla="*/ 0 w 30"/>
                  <a:gd name="T9" fmla="*/ 0 h 33"/>
                  <a:gd name="T10" fmla="*/ 7 w 30"/>
                  <a:gd name="T11" fmla="*/ 0 h 33"/>
                  <a:gd name="T12" fmla="*/ 23 w 30"/>
                  <a:gd name="T13" fmla="*/ 20 h 33"/>
                  <a:gd name="T14" fmla="*/ 23 w 30"/>
                  <a:gd name="T15" fmla="*/ 0 h 33"/>
                  <a:gd name="T16" fmla="*/ 30 w 30"/>
                  <a:gd name="T17" fmla="*/ 0 h 33"/>
                  <a:gd name="T18" fmla="*/ 30 w 30"/>
                  <a:gd name="T19" fmla="*/ 33 h 33"/>
                  <a:gd name="T20" fmla="*/ 23 w 30"/>
                  <a:gd name="T21"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33">
                    <a:moveTo>
                      <a:pt x="23" y="33"/>
                    </a:moveTo>
                    <a:lnTo>
                      <a:pt x="7" y="12"/>
                    </a:lnTo>
                    <a:lnTo>
                      <a:pt x="7" y="33"/>
                    </a:lnTo>
                    <a:lnTo>
                      <a:pt x="0" y="33"/>
                    </a:lnTo>
                    <a:lnTo>
                      <a:pt x="0" y="0"/>
                    </a:lnTo>
                    <a:lnTo>
                      <a:pt x="7" y="0"/>
                    </a:lnTo>
                    <a:lnTo>
                      <a:pt x="23" y="20"/>
                    </a:lnTo>
                    <a:lnTo>
                      <a:pt x="23" y="0"/>
                    </a:lnTo>
                    <a:lnTo>
                      <a:pt x="30" y="0"/>
                    </a:lnTo>
                    <a:lnTo>
                      <a:pt x="30" y="33"/>
                    </a:lnTo>
                    <a:lnTo>
                      <a:pt x="23" y="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7" name="Freeform 253">
                <a:extLst>
                  <a:ext uri="{FF2B5EF4-FFF2-40B4-BE49-F238E27FC236}">
                    <a16:creationId xmlns:a16="http://schemas.microsoft.com/office/drawing/2014/main" id="{2B7310D3-9E2C-4703-9399-576F53A60408}"/>
                  </a:ext>
                </a:extLst>
              </p:cNvPr>
              <p:cNvSpPr>
                <a:spLocks/>
              </p:cNvSpPr>
              <p:nvPr/>
            </p:nvSpPr>
            <p:spPr bwMode="auto">
              <a:xfrm>
                <a:off x="3807674" y="2245584"/>
                <a:ext cx="136747" cy="145569"/>
              </a:xfrm>
              <a:custGeom>
                <a:avLst/>
                <a:gdLst>
                  <a:gd name="T0" fmla="*/ 22 w 39"/>
                  <a:gd name="T1" fmla="*/ 43 h 43"/>
                  <a:gd name="T2" fmla="*/ 0 w 39"/>
                  <a:gd name="T3" fmla="*/ 21 h 43"/>
                  <a:gd name="T4" fmla="*/ 0 w 39"/>
                  <a:gd name="T5" fmla="*/ 21 h 43"/>
                  <a:gd name="T6" fmla="*/ 22 w 39"/>
                  <a:gd name="T7" fmla="*/ 0 h 43"/>
                  <a:gd name="T8" fmla="*/ 39 w 39"/>
                  <a:gd name="T9" fmla="*/ 6 h 43"/>
                  <a:gd name="T10" fmla="*/ 33 w 39"/>
                  <a:gd name="T11" fmla="*/ 13 h 43"/>
                  <a:gd name="T12" fmla="*/ 22 w 39"/>
                  <a:gd name="T13" fmla="*/ 8 h 43"/>
                  <a:gd name="T14" fmla="*/ 10 w 39"/>
                  <a:gd name="T15" fmla="*/ 21 h 43"/>
                  <a:gd name="T16" fmla="*/ 10 w 39"/>
                  <a:gd name="T17" fmla="*/ 21 h 43"/>
                  <a:gd name="T18" fmla="*/ 22 w 39"/>
                  <a:gd name="T19" fmla="*/ 35 h 43"/>
                  <a:gd name="T20" fmla="*/ 33 w 39"/>
                  <a:gd name="T21" fmla="*/ 30 h 43"/>
                  <a:gd name="T22" fmla="*/ 39 w 39"/>
                  <a:gd name="T23" fmla="*/ 36 h 43"/>
                  <a:gd name="T24" fmla="*/ 22 w 39"/>
                  <a:gd name="T25"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 h="43">
                    <a:moveTo>
                      <a:pt x="22" y="43"/>
                    </a:moveTo>
                    <a:cubicBezTo>
                      <a:pt x="9" y="43"/>
                      <a:pt x="0" y="34"/>
                      <a:pt x="0" y="21"/>
                    </a:cubicBezTo>
                    <a:cubicBezTo>
                      <a:pt x="0" y="21"/>
                      <a:pt x="0" y="21"/>
                      <a:pt x="0" y="21"/>
                    </a:cubicBezTo>
                    <a:cubicBezTo>
                      <a:pt x="0" y="9"/>
                      <a:pt x="9" y="0"/>
                      <a:pt x="22" y="0"/>
                    </a:cubicBezTo>
                    <a:cubicBezTo>
                      <a:pt x="30" y="0"/>
                      <a:pt x="35" y="2"/>
                      <a:pt x="39" y="6"/>
                    </a:cubicBezTo>
                    <a:cubicBezTo>
                      <a:pt x="33" y="13"/>
                      <a:pt x="33" y="13"/>
                      <a:pt x="33" y="13"/>
                    </a:cubicBezTo>
                    <a:cubicBezTo>
                      <a:pt x="29" y="10"/>
                      <a:pt x="26" y="8"/>
                      <a:pt x="22" y="8"/>
                    </a:cubicBezTo>
                    <a:cubicBezTo>
                      <a:pt x="15" y="8"/>
                      <a:pt x="10" y="14"/>
                      <a:pt x="10" y="21"/>
                    </a:cubicBezTo>
                    <a:cubicBezTo>
                      <a:pt x="10" y="21"/>
                      <a:pt x="10" y="21"/>
                      <a:pt x="10" y="21"/>
                    </a:cubicBezTo>
                    <a:cubicBezTo>
                      <a:pt x="10" y="29"/>
                      <a:pt x="15" y="35"/>
                      <a:pt x="22" y="35"/>
                    </a:cubicBezTo>
                    <a:cubicBezTo>
                      <a:pt x="27" y="35"/>
                      <a:pt x="30" y="33"/>
                      <a:pt x="33" y="30"/>
                    </a:cubicBezTo>
                    <a:cubicBezTo>
                      <a:pt x="39" y="36"/>
                      <a:pt x="39" y="36"/>
                      <a:pt x="39" y="36"/>
                    </a:cubicBezTo>
                    <a:cubicBezTo>
                      <a:pt x="35" y="40"/>
                      <a:pt x="30" y="43"/>
                      <a:pt x="22"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8" name="Freeform 254">
                <a:extLst>
                  <a:ext uri="{FF2B5EF4-FFF2-40B4-BE49-F238E27FC236}">
                    <a16:creationId xmlns:a16="http://schemas.microsoft.com/office/drawing/2014/main" id="{49251184-C3D4-48F0-9A8F-938EDC77E007}"/>
                  </a:ext>
                </a:extLst>
              </p:cNvPr>
              <p:cNvSpPr>
                <a:spLocks/>
              </p:cNvSpPr>
              <p:nvPr/>
            </p:nvSpPr>
            <p:spPr bwMode="auto">
              <a:xfrm>
                <a:off x="3984120" y="2245584"/>
                <a:ext cx="145569" cy="145569"/>
              </a:xfrm>
              <a:custGeom>
                <a:avLst/>
                <a:gdLst>
                  <a:gd name="T0" fmla="*/ 20 w 33"/>
                  <a:gd name="T1" fmla="*/ 20 h 33"/>
                  <a:gd name="T2" fmla="*/ 20 w 33"/>
                  <a:gd name="T3" fmla="*/ 33 h 33"/>
                  <a:gd name="T4" fmla="*/ 13 w 33"/>
                  <a:gd name="T5" fmla="*/ 33 h 33"/>
                  <a:gd name="T6" fmla="*/ 13 w 33"/>
                  <a:gd name="T7" fmla="*/ 20 h 33"/>
                  <a:gd name="T8" fmla="*/ 0 w 33"/>
                  <a:gd name="T9" fmla="*/ 0 h 33"/>
                  <a:gd name="T10" fmla="*/ 9 w 33"/>
                  <a:gd name="T11" fmla="*/ 0 h 33"/>
                  <a:gd name="T12" fmla="*/ 17 w 33"/>
                  <a:gd name="T13" fmla="*/ 13 h 33"/>
                  <a:gd name="T14" fmla="*/ 25 w 33"/>
                  <a:gd name="T15" fmla="*/ 0 h 33"/>
                  <a:gd name="T16" fmla="*/ 33 w 33"/>
                  <a:gd name="T17" fmla="*/ 0 h 33"/>
                  <a:gd name="T18" fmla="*/ 20 w 33"/>
                  <a:gd name="T19" fmla="*/ 2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 h="33">
                    <a:moveTo>
                      <a:pt x="20" y="20"/>
                    </a:moveTo>
                    <a:lnTo>
                      <a:pt x="20" y="33"/>
                    </a:lnTo>
                    <a:lnTo>
                      <a:pt x="13" y="33"/>
                    </a:lnTo>
                    <a:lnTo>
                      <a:pt x="13" y="20"/>
                    </a:lnTo>
                    <a:lnTo>
                      <a:pt x="0" y="0"/>
                    </a:lnTo>
                    <a:lnTo>
                      <a:pt x="9" y="0"/>
                    </a:lnTo>
                    <a:lnTo>
                      <a:pt x="17" y="13"/>
                    </a:lnTo>
                    <a:lnTo>
                      <a:pt x="25" y="0"/>
                    </a:lnTo>
                    <a:lnTo>
                      <a:pt x="33" y="0"/>
                    </a:lnTo>
                    <a:lnTo>
                      <a:pt x="20"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37" name="AutoShape 3">
            <a:extLst>
              <a:ext uri="{FF2B5EF4-FFF2-40B4-BE49-F238E27FC236}">
                <a16:creationId xmlns:a16="http://schemas.microsoft.com/office/drawing/2014/main" id="{AD50C6A0-CB42-4102-BE12-3A53464A4D54}"/>
              </a:ext>
            </a:extLst>
          </p:cNvPr>
          <p:cNvSpPr>
            <a:spLocks noChangeAspect="1" noChangeArrowheads="1" noTextEdit="1"/>
          </p:cNvSpPr>
          <p:nvPr userDrawn="1"/>
        </p:nvSpPr>
        <p:spPr bwMode="auto">
          <a:xfrm>
            <a:off x="0" y="0"/>
            <a:ext cx="8391525" cy="614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ooter Placeholder 11"/>
          <p:cNvSpPr>
            <a:spLocks noGrp="1"/>
          </p:cNvSpPr>
          <p:nvPr>
            <p:ph type="ftr" sz="quarter" idx="15"/>
          </p:nvPr>
        </p:nvSpPr>
        <p:spPr>
          <a:xfrm>
            <a:off x="6043960" y="5738699"/>
            <a:ext cx="2883829" cy="365125"/>
          </a:xfrm>
        </p:spPr>
        <p:txBody>
          <a:bodyPr/>
          <a:lstStyle>
            <a:lvl1pPr algn="ctr">
              <a:defRPr>
                <a:solidFill>
                  <a:schemeClr val="bg1">
                    <a:lumMod val="85000"/>
                  </a:schemeClr>
                </a:solidFill>
              </a:defRPr>
            </a:lvl1pPr>
          </a:lstStyle>
          <a:p>
            <a:r>
              <a:rPr lang="en-US"/>
              <a:t>13478-DiagAm-F26-TWM-WOW Planning – Overview Deck_5.9.25</a:t>
            </a:r>
            <a:endParaRPr lang="en-US" dirty="0"/>
          </a:p>
        </p:txBody>
      </p:sp>
      <p:sp>
        <p:nvSpPr>
          <p:cNvPr id="8" name="Date Placeholder 7"/>
          <p:cNvSpPr>
            <a:spLocks noGrp="1"/>
          </p:cNvSpPr>
          <p:nvPr>
            <p:ph type="dt" sz="half" idx="14"/>
          </p:nvPr>
        </p:nvSpPr>
        <p:spPr>
          <a:xfrm>
            <a:off x="7009367" y="6103824"/>
            <a:ext cx="953015" cy="255701"/>
          </a:xfrm>
          <a:noFill/>
        </p:spPr>
        <p:txBody>
          <a:bodyPr/>
          <a:lstStyle>
            <a:lvl1pPr algn="ctr">
              <a:defRPr>
                <a:solidFill>
                  <a:schemeClr val="bg1">
                    <a:lumMod val="85000"/>
                  </a:schemeClr>
                </a:solidFill>
              </a:defRPr>
            </a:lvl1pPr>
          </a:lstStyle>
          <a:p>
            <a:fld id="{D033C0D0-C93D-784F-A5C7-1C1197C77D7F}" type="datetime1">
              <a:rPr lang="en-US" smtClean="0"/>
              <a:t>5/13/2025</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email">
            <a:extLst>
              <a:ext uri="{28A0092B-C50C-407E-A947-70E740481C1C}">
                <a14:useLocalDpi xmlns:a14="http://schemas.microsoft.com/office/drawing/2010/main"/>
              </a:ext>
            </a:extLst>
          </a:blip>
          <a:srcRect l="-13657"/>
          <a:stretch/>
        </p:blipFill>
        <p:spPr>
          <a:xfrm flipH="1">
            <a:off x="0" y="0"/>
            <a:ext cx="9144000" cy="6858000"/>
          </a:xfrm>
          <a:prstGeom prst="rect">
            <a:avLst/>
          </a:prstGeom>
        </p:spPr>
      </p:pic>
      <p:grpSp>
        <p:nvGrpSpPr>
          <p:cNvPr id="5" name="Group 4">
            <a:extLst>
              <a:ext uri="{FF2B5EF4-FFF2-40B4-BE49-F238E27FC236}">
                <a16:creationId xmlns:a16="http://schemas.microsoft.com/office/drawing/2014/main" id="{B6694B22-7C58-490A-9138-12C2251DEEF3}"/>
              </a:ext>
            </a:extLst>
          </p:cNvPr>
          <p:cNvGrpSpPr/>
          <p:nvPr userDrawn="1"/>
        </p:nvGrpSpPr>
        <p:grpSpPr>
          <a:xfrm>
            <a:off x="4986882" y="0"/>
            <a:ext cx="4157118" cy="6858000"/>
            <a:chOff x="4986882" y="0"/>
            <a:chExt cx="4157118" cy="6858000"/>
          </a:xfrm>
        </p:grpSpPr>
        <p:sp>
          <p:nvSpPr>
            <p:cNvPr id="38" name="Freeform 6">
              <a:extLst>
                <a:ext uri="{FF2B5EF4-FFF2-40B4-BE49-F238E27FC236}">
                  <a16:creationId xmlns:a16="http://schemas.microsoft.com/office/drawing/2014/main" id="{633F57B4-1923-4B1F-B865-030D55C7EF6A}"/>
                </a:ext>
              </a:extLst>
            </p:cNvPr>
            <p:cNvSpPr>
              <a:spLocks/>
            </p:cNvSpPr>
            <p:nvPr userDrawn="1"/>
          </p:nvSpPr>
          <p:spPr bwMode="auto">
            <a:xfrm>
              <a:off x="4986882" y="0"/>
              <a:ext cx="3946184" cy="6858000"/>
            </a:xfrm>
            <a:custGeom>
              <a:avLst/>
              <a:gdLst>
                <a:gd name="T0" fmla="*/ 1643 w 2228"/>
                <a:gd name="T1" fmla="*/ 0 h 3872"/>
                <a:gd name="T2" fmla="*/ 2228 w 2228"/>
                <a:gd name="T3" fmla="*/ 0 h 3872"/>
                <a:gd name="T4" fmla="*/ 2228 w 2228"/>
                <a:gd name="T5" fmla="*/ 3872 h 3872"/>
                <a:gd name="T6" fmla="*/ 0 w 2228"/>
                <a:gd name="T7" fmla="*/ 3872 h 3872"/>
                <a:gd name="T8" fmla="*/ 1643 w 2228"/>
                <a:gd name="T9" fmla="*/ 0 h 3872"/>
              </a:gdLst>
              <a:ahLst/>
              <a:cxnLst>
                <a:cxn ang="0">
                  <a:pos x="T0" y="T1"/>
                </a:cxn>
                <a:cxn ang="0">
                  <a:pos x="T2" y="T3"/>
                </a:cxn>
                <a:cxn ang="0">
                  <a:pos x="T4" y="T5"/>
                </a:cxn>
                <a:cxn ang="0">
                  <a:pos x="T6" y="T7"/>
                </a:cxn>
                <a:cxn ang="0">
                  <a:pos x="T8" y="T9"/>
                </a:cxn>
              </a:cxnLst>
              <a:rect l="0" t="0" r="r" b="b"/>
              <a:pathLst>
                <a:path w="2228" h="3872">
                  <a:moveTo>
                    <a:pt x="1643" y="0"/>
                  </a:moveTo>
                  <a:lnTo>
                    <a:pt x="2228" y="0"/>
                  </a:lnTo>
                  <a:lnTo>
                    <a:pt x="2228" y="3872"/>
                  </a:lnTo>
                  <a:lnTo>
                    <a:pt x="0" y="3872"/>
                  </a:lnTo>
                  <a:lnTo>
                    <a:pt x="1643" y="0"/>
                  </a:lnTo>
                  <a:close/>
                </a:path>
              </a:pathLst>
            </a:custGeom>
            <a:solidFill>
              <a:srgbClr val="82BC00">
                <a:alpha val="80000"/>
              </a:srgbClr>
            </a:solidFill>
            <a:ln>
              <a:noFill/>
            </a:ln>
          </p:spPr>
          <p:txBody>
            <a:bodyPr vert="horz" wrap="square" lIns="91440" tIns="45720" rIns="91440" bIns="45720" numCol="1" anchor="t" anchorCtr="0" compatLnSpc="1">
              <a:prstTxWarp prst="textNoShape">
                <a:avLst/>
              </a:prstTxWarp>
            </a:bodyPr>
            <a:lstStyle/>
            <a:p>
              <a:endParaRPr lang="en-US"/>
            </a:p>
          </p:txBody>
        </p:sp>
        <p:sp>
          <p:nvSpPr>
            <p:cNvPr id="39" name="Freeform 6">
              <a:extLst>
                <a:ext uri="{FF2B5EF4-FFF2-40B4-BE49-F238E27FC236}">
                  <a16:creationId xmlns:a16="http://schemas.microsoft.com/office/drawing/2014/main" id="{633F57B4-1923-4B1F-B865-030D55C7EF6A}"/>
                </a:ext>
              </a:extLst>
            </p:cNvPr>
            <p:cNvSpPr>
              <a:spLocks/>
            </p:cNvSpPr>
            <p:nvPr userDrawn="1"/>
          </p:nvSpPr>
          <p:spPr bwMode="auto">
            <a:xfrm>
              <a:off x="5197816" y="0"/>
              <a:ext cx="3946184" cy="6858000"/>
            </a:xfrm>
            <a:custGeom>
              <a:avLst/>
              <a:gdLst>
                <a:gd name="T0" fmla="*/ 1643 w 2228"/>
                <a:gd name="T1" fmla="*/ 0 h 3872"/>
                <a:gd name="T2" fmla="*/ 2228 w 2228"/>
                <a:gd name="T3" fmla="*/ 0 h 3872"/>
                <a:gd name="T4" fmla="*/ 2228 w 2228"/>
                <a:gd name="T5" fmla="*/ 3872 h 3872"/>
                <a:gd name="T6" fmla="*/ 0 w 2228"/>
                <a:gd name="T7" fmla="*/ 3872 h 3872"/>
                <a:gd name="T8" fmla="*/ 1643 w 2228"/>
                <a:gd name="T9" fmla="*/ 0 h 3872"/>
              </a:gdLst>
              <a:ahLst/>
              <a:cxnLst>
                <a:cxn ang="0">
                  <a:pos x="T0" y="T1"/>
                </a:cxn>
                <a:cxn ang="0">
                  <a:pos x="T2" y="T3"/>
                </a:cxn>
                <a:cxn ang="0">
                  <a:pos x="T4" y="T5"/>
                </a:cxn>
                <a:cxn ang="0">
                  <a:pos x="T6" y="T7"/>
                </a:cxn>
                <a:cxn ang="0">
                  <a:pos x="T8" y="T9"/>
                </a:cxn>
              </a:cxnLst>
              <a:rect l="0" t="0" r="r" b="b"/>
              <a:pathLst>
                <a:path w="2228" h="3872">
                  <a:moveTo>
                    <a:pt x="1643" y="0"/>
                  </a:moveTo>
                  <a:lnTo>
                    <a:pt x="2228" y="0"/>
                  </a:lnTo>
                  <a:lnTo>
                    <a:pt x="2228" y="3872"/>
                  </a:lnTo>
                  <a:lnTo>
                    <a:pt x="0" y="3872"/>
                  </a:lnTo>
                  <a:lnTo>
                    <a:pt x="1643" y="0"/>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4" name="Group 3">
            <a:extLst>
              <a:ext uri="{FF2B5EF4-FFF2-40B4-BE49-F238E27FC236}">
                <a16:creationId xmlns:a16="http://schemas.microsoft.com/office/drawing/2014/main" id="{B9566FC1-F7DB-464D-B426-AC5006FDFBCF}"/>
              </a:ext>
            </a:extLst>
          </p:cNvPr>
          <p:cNvGrpSpPr/>
          <p:nvPr userDrawn="1"/>
        </p:nvGrpSpPr>
        <p:grpSpPr>
          <a:xfrm>
            <a:off x="6484734" y="5035816"/>
            <a:ext cx="2117725" cy="555246"/>
            <a:chOff x="1368318" y="1133978"/>
            <a:chExt cx="4794905" cy="1257175"/>
          </a:xfrm>
        </p:grpSpPr>
        <p:grpSp>
          <p:nvGrpSpPr>
            <p:cNvPr id="3" name="Group 2">
              <a:extLst>
                <a:ext uri="{FF2B5EF4-FFF2-40B4-BE49-F238E27FC236}">
                  <a16:creationId xmlns:a16="http://schemas.microsoft.com/office/drawing/2014/main" id="{3CD4E684-10EA-4358-8BA0-396529218ECA}"/>
                </a:ext>
              </a:extLst>
            </p:cNvPr>
            <p:cNvGrpSpPr/>
            <p:nvPr userDrawn="1"/>
          </p:nvGrpSpPr>
          <p:grpSpPr>
            <a:xfrm>
              <a:off x="1372728" y="1133978"/>
              <a:ext cx="4790495" cy="1257174"/>
              <a:chOff x="1372728" y="1133978"/>
              <a:chExt cx="4790495" cy="1257174"/>
            </a:xfrm>
          </p:grpSpPr>
          <p:sp>
            <p:nvSpPr>
              <p:cNvPr id="79" name="Freeform 235">
                <a:extLst>
                  <a:ext uri="{FF2B5EF4-FFF2-40B4-BE49-F238E27FC236}">
                    <a16:creationId xmlns:a16="http://schemas.microsoft.com/office/drawing/2014/main" id="{7F8B8FB8-0611-4903-8E7B-6FE2E36E4F45}"/>
                  </a:ext>
                </a:extLst>
              </p:cNvPr>
              <p:cNvSpPr>
                <a:spLocks noEditPoints="1"/>
              </p:cNvSpPr>
              <p:nvPr/>
            </p:nvSpPr>
            <p:spPr bwMode="auto">
              <a:xfrm>
                <a:off x="1372728" y="1151622"/>
                <a:ext cx="864582" cy="899872"/>
              </a:xfrm>
              <a:custGeom>
                <a:avLst/>
                <a:gdLst>
                  <a:gd name="T0" fmla="*/ 0 w 247"/>
                  <a:gd name="T1" fmla="*/ 0 h 263"/>
                  <a:gd name="T2" fmla="*/ 147 w 247"/>
                  <a:gd name="T3" fmla="*/ 0 h 263"/>
                  <a:gd name="T4" fmla="*/ 222 w 247"/>
                  <a:gd name="T5" fmla="*/ 23 h 263"/>
                  <a:gd name="T6" fmla="*/ 238 w 247"/>
                  <a:gd name="T7" fmla="*/ 64 h 263"/>
                  <a:gd name="T8" fmla="*/ 238 w 247"/>
                  <a:gd name="T9" fmla="*/ 65 h 263"/>
                  <a:gd name="T10" fmla="*/ 191 w 247"/>
                  <a:gd name="T11" fmla="*/ 125 h 263"/>
                  <a:gd name="T12" fmla="*/ 247 w 247"/>
                  <a:gd name="T13" fmla="*/ 189 h 263"/>
                  <a:gd name="T14" fmla="*/ 247 w 247"/>
                  <a:gd name="T15" fmla="*/ 190 h 263"/>
                  <a:gd name="T16" fmla="*/ 146 w 247"/>
                  <a:gd name="T17" fmla="*/ 263 h 263"/>
                  <a:gd name="T18" fmla="*/ 0 w 247"/>
                  <a:gd name="T19" fmla="*/ 263 h 263"/>
                  <a:gd name="T20" fmla="*/ 0 w 247"/>
                  <a:gd name="T21" fmla="*/ 0 h 263"/>
                  <a:gd name="T22" fmla="*/ 152 w 247"/>
                  <a:gd name="T23" fmla="*/ 84 h 263"/>
                  <a:gd name="T24" fmla="*/ 124 w 247"/>
                  <a:gd name="T25" fmla="*/ 66 h 263"/>
                  <a:gd name="T26" fmla="*/ 86 w 247"/>
                  <a:gd name="T27" fmla="*/ 66 h 263"/>
                  <a:gd name="T28" fmla="*/ 86 w 247"/>
                  <a:gd name="T29" fmla="*/ 103 h 263"/>
                  <a:gd name="T30" fmla="*/ 124 w 247"/>
                  <a:gd name="T31" fmla="*/ 103 h 263"/>
                  <a:gd name="T32" fmla="*/ 152 w 247"/>
                  <a:gd name="T33" fmla="*/ 85 h 263"/>
                  <a:gd name="T34" fmla="*/ 152 w 247"/>
                  <a:gd name="T35" fmla="*/ 84 h 263"/>
                  <a:gd name="T36" fmla="*/ 130 w 247"/>
                  <a:gd name="T37" fmla="*/ 157 h 263"/>
                  <a:gd name="T38" fmla="*/ 86 w 247"/>
                  <a:gd name="T39" fmla="*/ 157 h 263"/>
                  <a:gd name="T40" fmla="*/ 86 w 247"/>
                  <a:gd name="T41" fmla="*/ 196 h 263"/>
                  <a:gd name="T42" fmla="*/ 130 w 247"/>
                  <a:gd name="T43" fmla="*/ 196 h 263"/>
                  <a:gd name="T44" fmla="*/ 159 w 247"/>
                  <a:gd name="T45" fmla="*/ 177 h 263"/>
                  <a:gd name="T46" fmla="*/ 159 w 247"/>
                  <a:gd name="T47" fmla="*/ 176 h 263"/>
                  <a:gd name="T48" fmla="*/ 130 w 247"/>
                  <a:gd name="T49" fmla="*/ 157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47" h="263">
                    <a:moveTo>
                      <a:pt x="0" y="0"/>
                    </a:moveTo>
                    <a:cubicBezTo>
                      <a:pt x="147" y="0"/>
                      <a:pt x="147" y="0"/>
                      <a:pt x="147" y="0"/>
                    </a:cubicBezTo>
                    <a:cubicBezTo>
                      <a:pt x="184" y="0"/>
                      <a:pt x="207" y="8"/>
                      <a:pt x="222" y="23"/>
                    </a:cubicBezTo>
                    <a:cubicBezTo>
                      <a:pt x="232" y="33"/>
                      <a:pt x="238" y="46"/>
                      <a:pt x="238" y="64"/>
                    </a:cubicBezTo>
                    <a:cubicBezTo>
                      <a:pt x="238" y="65"/>
                      <a:pt x="238" y="65"/>
                      <a:pt x="238" y="65"/>
                    </a:cubicBezTo>
                    <a:cubicBezTo>
                      <a:pt x="238" y="96"/>
                      <a:pt x="219" y="115"/>
                      <a:pt x="191" y="125"/>
                    </a:cubicBezTo>
                    <a:cubicBezTo>
                      <a:pt x="225" y="135"/>
                      <a:pt x="247" y="153"/>
                      <a:pt x="247" y="189"/>
                    </a:cubicBezTo>
                    <a:cubicBezTo>
                      <a:pt x="247" y="190"/>
                      <a:pt x="247" y="190"/>
                      <a:pt x="247" y="190"/>
                    </a:cubicBezTo>
                    <a:cubicBezTo>
                      <a:pt x="247" y="232"/>
                      <a:pt x="212" y="263"/>
                      <a:pt x="146" y="263"/>
                    </a:cubicBezTo>
                    <a:cubicBezTo>
                      <a:pt x="0" y="263"/>
                      <a:pt x="0" y="263"/>
                      <a:pt x="0" y="263"/>
                    </a:cubicBezTo>
                    <a:lnTo>
                      <a:pt x="0" y="0"/>
                    </a:lnTo>
                    <a:close/>
                    <a:moveTo>
                      <a:pt x="152" y="84"/>
                    </a:moveTo>
                    <a:cubicBezTo>
                      <a:pt x="152" y="73"/>
                      <a:pt x="142" y="66"/>
                      <a:pt x="124" y="66"/>
                    </a:cubicBezTo>
                    <a:cubicBezTo>
                      <a:pt x="86" y="66"/>
                      <a:pt x="86" y="66"/>
                      <a:pt x="86" y="66"/>
                    </a:cubicBezTo>
                    <a:cubicBezTo>
                      <a:pt x="86" y="103"/>
                      <a:pt x="86" y="103"/>
                      <a:pt x="86" y="103"/>
                    </a:cubicBezTo>
                    <a:cubicBezTo>
                      <a:pt x="124" y="103"/>
                      <a:pt x="124" y="103"/>
                      <a:pt x="124" y="103"/>
                    </a:cubicBezTo>
                    <a:cubicBezTo>
                      <a:pt x="143" y="103"/>
                      <a:pt x="152" y="97"/>
                      <a:pt x="152" y="85"/>
                    </a:cubicBezTo>
                    <a:lnTo>
                      <a:pt x="152" y="84"/>
                    </a:lnTo>
                    <a:close/>
                    <a:moveTo>
                      <a:pt x="130" y="157"/>
                    </a:moveTo>
                    <a:cubicBezTo>
                      <a:pt x="86" y="157"/>
                      <a:pt x="86" y="157"/>
                      <a:pt x="86" y="157"/>
                    </a:cubicBezTo>
                    <a:cubicBezTo>
                      <a:pt x="86" y="196"/>
                      <a:pt x="86" y="196"/>
                      <a:pt x="86" y="196"/>
                    </a:cubicBezTo>
                    <a:cubicBezTo>
                      <a:pt x="130" y="196"/>
                      <a:pt x="130" y="196"/>
                      <a:pt x="130" y="196"/>
                    </a:cubicBezTo>
                    <a:cubicBezTo>
                      <a:pt x="149" y="196"/>
                      <a:pt x="159" y="188"/>
                      <a:pt x="159" y="177"/>
                    </a:cubicBezTo>
                    <a:cubicBezTo>
                      <a:pt x="159" y="176"/>
                      <a:pt x="159" y="176"/>
                      <a:pt x="159" y="176"/>
                    </a:cubicBezTo>
                    <a:cubicBezTo>
                      <a:pt x="159" y="165"/>
                      <a:pt x="149" y="157"/>
                      <a:pt x="130" y="157"/>
                    </a:cubicBezTo>
                    <a:close/>
                  </a:path>
                </a:pathLst>
              </a:custGeom>
              <a:solidFill>
                <a:srgbClr val="82B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 name="Freeform 236">
                <a:extLst>
                  <a:ext uri="{FF2B5EF4-FFF2-40B4-BE49-F238E27FC236}">
                    <a16:creationId xmlns:a16="http://schemas.microsoft.com/office/drawing/2014/main" id="{92A57D9D-DA04-4B29-92AB-6F75EEC864A1}"/>
                  </a:ext>
                </a:extLst>
              </p:cNvPr>
              <p:cNvSpPr>
                <a:spLocks noEditPoints="1"/>
              </p:cNvSpPr>
              <p:nvPr/>
            </p:nvSpPr>
            <p:spPr bwMode="auto">
              <a:xfrm>
                <a:off x="2281422" y="1151622"/>
                <a:ext cx="1843854" cy="899872"/>
              </a:xfrm>
              <a:custGeom>
                <a:avLst/>
                <a:gdLst>
                  <a:gd name="T0" fmla="*/ 416 w 526"/>
                  <a:gd name="T1" fmla="*/ 0 h 263"/>
                  <a:gd name="T2" fmla="*/ 328 w 526"/>
                  <a:gd name="T3" fmla="*/ 0 h 263"/>
                  <a:gd name="T4" fmla="*/ 232 w 526"/>
                  <a:gd name="T5" fmla="*/ 227 h 263"/>
                  <a:gd name="T6" fmla="*/ 195 w 526"/>
                  <a:gd name="T7" fmla="*/ 173 h 263"/>
                  <a:gd name="T8" fmla="*/ 247 w 526"/>
                  <a:gd name="T9" fmla="*/ 93 h 263"/>
                  <a:gd name="T10" fmla="*/ 247 w 526"/>
                  <a:gd name="T11" fmla="*/ 92 h 263"/>
                  <a:gd name="T12" fmla="*/ 223 w 526"/>
                  <a:gd name="T13" fmla="*/ 30 h 263"/>
                  <a:gd name="T14" fmla="*/ 128 w 526"/>
                  <a:gd name="T15" fmla="*/ 0 h 263"/>
                  <a:gd name="T16" fmla="*/ 0 w 526"/>
                  <a:gd name="T17" fmla="*/ 0 h 263"/>
                  <a:gd name="T18" fmla="*/ 0 w 526"/>
                  <a:gd name="T19" fmla="*/ 263 h 263"/>
                  <a:gd name="T20" fmla="*/ 88 w 526"/>
                  <a:gd name="T21" fmla="*/ 263 h 263"/>
                  <a:gd name="T22" fmla="*/ 88 w 526"/>
                  <a:gd name="T23" fmla="*/ 188 h 263"/>
                  <a:gd name="T24" fmla="*/ 106 w 526"/>
                  <a:gd name="T25" fmla="*/ 188 h 263"/>
                  <a:gd name="T26" fmla="*/ 156 w 526"/>
                  <a:gd name="T27" fmla="*/ 263 h 263"/>
                  <a:gd name="T28" fmla="*/ 217 w 526"/>
                  <a:gd name="T29" fmla="*/ 263 h 263"/>
                  <a:gd name="T30" fmla="*/ 256 w 526"/>
                  <a:gd name="T31" fmla="*/ 263 h 263"/>
                  <a:gd name="T32" fmla="*/ 311 w 526"/>
                  <a:gd name="T33" fmla="*/ 263 h 263"/>
                  <a:gd name="T34" fmla="*/ 325 w 526"/>
                  <a:gd name="T35" fmla="*/ 227 h 263"/>
                  <a:gd name="T36" fmla="*/ 417 w 526"/>
                  <a:gd name="T37" fmla="*/ 227 h 263"/>
                  <a:gd name="T38" fmla="*/ 431 w 526"/>
                  <a:gd name="T39" fmla="*/ 263 h 263"/>
                  <a:gd name="T40" fmla="*/ 526 w 526"/>
                  <a:gd name="T41" fmla="*/ 263 h 263"/>
                  <a:gd name="T42" fmla="*/ 416 w 526"/>
                  <a:gd name="T43" fmla="*/ 0 h 263"/>
                  <a:gd name="T44" fmla="*/ 159 w 526"/>
                  <a:gd name="T45" fmla="*/ 99 h 263"/>
                  <a:gd name="T46" fmla="*/ 126 w 526"/>
                  <a:gd name="T47" fmla="*/ 125 h 263"/>
                  <a:gd name="T48" fmla="*/ 88 w 526"/>
                  <a:gd name="T49" fmla="*/ 125 h 263"/>
                  <a:gd name="T50" fmla="*/ 88 w 526"/>
                  <a:gd name="T51" fmla="*/ 73 h 263"/>
                  <a:gd name="T52" fmla="*/ 126 w 526"/>
                  <a:gd name="T53" fmla="*/ 73 h 263"/>
                  <a:gd name="T54" fmla="*/ 159 w 526"/>
                  <a:gd name="T55" fmla="*/ 98 h 263"/>
                  <a:gd name="T56" fmla="*/ 159 w 526"/>
                  <a:gd name="T57" fmla="*/ 99 h 263"/>
                  <a:gd name="T58" fmla="*/ 347 w 526"/>
                  <a:gd name="T59" fmla="*/ 165 h 263"/>
                  <a:gd name="T60" fmla="*/ 371 w 526"/>
                  <a:gd name="T61" fmla="*/ 101 h 263"/>
                  <a:gd name="T62" fmla="*/ 395 w 526"/>
                  <a:gd name="T63" fmla="*/ 165 h 263"/>
                  <a:gd name="T64" fmla="*/ 347 w 526"/>
                  <a:gd name="T65" fmla="*/ 165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26" h="263">
                    <a:moveTo>
                      <a:pt x="416" y="0"/>
                    </a:moveTo>
                    <a:cubicBezTo>
                      <a:pt x="328" y="0"/>
                      <a:pt x="328" y="0"/>
                      <a:pt x="328" y="0"/>
                    </a:cubicBezTo>
                    <a:cubicBezTo>
                      <a:pt x="232" y="227"/>
                      <a:pt x="232" y="227"/>
                      <a:pt x="232" y="227"/>
                    </a:cubicBezTo>
                    <a:cubicBezTo>
                      <a:pt x="195" y="173"/>
                      <a:pt x="195" y="173"/>
                      <a:pt x="195" y="173"/>
                    </a:cubicBezTo>
                    <a:cubicBezTo>
                      <a:pt x="227" y="158"/>
                      <a:pt x="247" y="131"/>
                      <a:pt x="247" y="93"/>
                    </a:cubicBezTo>
                    <a:cubicBezTo>
                      <a:pt x="247" y="92"/>
                      <a:pt x="247" y="92"/>
                      <a:pt x="247" y="92"/>
                    </a:cubicBezTo>
                    <a:cubicBezTo>
                      <a:pt x="247" y="65"/>
                      <a:pt x="239" y="45"/>
                      <a:pt x="223" y="30"/>
                    </a:cubicBezTo>
                    <a:cubicBezTo>
                      <a:pt x="205" y="11"/>
                      <a:pt x="175" y="0"/>
                      <a:pt x="128" y="0"/>
                    </a:cubicBezTo>
                    <a:cubicBezTo>
                      <a:pt x="0" y="0"/>
                      <a:pt x="0" y="0"/>
                      <a:pt x="0" y="0"/>
                    </a:cubicBezTo>
                    <a:cubicBezTo>
                      <a:pt x="0" y="263"/>
                      <a:pt x="0" y="263"/>
                      <a:pt x="0" y="263"/>
                    </a:cubicBezTo>
                    <a:cubicBezTo>
                      <a:pt x="88" y="263"/>
                      <a:pt x="88" y="263"/>
                      <a:pt x="88" y="263"/>
                    </a:cubicBezTo>
                    <a:cubicBezTo>
                      <a:pt x="88" y="188"/>
                      <a:pt x="88" y="188"/>
                      <a:pt x="88" y="188"/>
                    </a:cubicBezTo>
                    <a:cubicBezTo>
                      <a:pt x="106" y="188"/>
                      <a:pt x="106" y="188"/>
                      <a:pt x="106" y="188"/>
                    </a:cubicBezTo>
                    <a:cubicBezTo>
                      <a:pt x="156" y="263"/>
                      <a:pt x="156" y="263"/>
                      <a:pt x="156" y="263"/>
                    </a:cubicBezTo>
                    <a:cubicBezTo>
                      <a:pt x="217" y="263"/>
                      <a:pt x="217" y="263"/>
                      <a:pt x="217" y="263"/>
                    </a:cubicBezTo>
                    <a:cubicBezTo>
                      <a:pt x="256" y="263"/>
                      <a:pt x="256" y="263"/>
                      <a:pt x="256" y="263"/>
                    </a:cubicBezTo>
                    <a:cubicBezTo>
                      <a:pt x="311" y="263"/>
                      <a:pt x="311" y="263"/>
                      <a:pt x="311" y="263"/>
                    </a:cubicBezTo>
                    <a:cubicBezTo>
                      <a:pt x="325" y="227"/>
                      <a:pt x="325" y="227"/>
                      <a:pt x="325" y="227"/>
                    </a:cubicBezTo>
                    <a:cubicBezTo>
                      <a:pt x="417" y="227"/>
                      <a:pt x="417" y="227"/>
                      <a:pt x="417" y="227"/>
                    </a:cubicBezTo>
                    <a:cubicBezTo>
                      <a:pt x="431" y="263"/>
                      <a:pt x="431" y="263"/>
                      <a:pt x="431" y="263"/>
                    </a:cubicBezTo>
                    <a:cubicBezTo>
                      <a:pt x="526" y="263"/>
                      <a:pt x="526" y="263"/>
                      <a:pt x="526" y="263"/>
                    </a:cubicBezTo>
                    <a:lnTo>
                      <a:pt x="416" y="0"/>
                    </a:lnTo>
                    <a:close/>
                    <a:moveTo>
                      <a:pt x="159" y="99"/>
                    </a:moveTo>
                    <a:cubicBezTo>
                      <a:pt x="159" y="115"/>
                      <a:pt x="147" y="125"/>
                      <a:pt x="126" y="125"/>
                    </a:cubicBezTo>
                    <a:cubicBezTo>
                      <a:pt x="88" y="125"/>
                      <a:pt x="88" y="125"/>
                      <a:pt x="88" y="125"/>
                    </a:cubicBezTo>
                    <a:cubicBezTo>
                      <a:pt x="88" y="73"/>
                      <a:pt x="88" y="73"/>
                      <a:pt x="88" y="73"/>
                    </a:cubicBezTo>
                    <a:cubicBezTo>
                      <a:pt x="126" y="73"/>
                      <a:pt x="126" y="73"/>
                      <a:pt x="126" y="73"/>
                    </a:cubicBezTo>
                    <a:cubicBezTo>
                      <a:pt x="146" y="73"/>
                      <a:pt x="159" y="82"/>
                      <a:pt x="159" y="98"/>
                    </a:cubicBezTo>
                    <a:lnTo>
                      <a:pt x="159" y="99"/>
                    </a:lnTo>
                    <a:close/>
                    <a:moveTo>
                      <a:pt x="347" y="165"/>
                    </a:moveTo>
                    <a:cubicBezTo>
                      <a:pt x="371" y="101"/>
                      <a:pt x="371" y="101"/>
                      <a:pt x="371" y="101"/>
                    </a:cubicBezTo>
                    <a:cubicBezTo>
                      <a:pt x="395" y="165"/>
                      <a:pt x="395" y="165"/>
                      <a:pt x="395" y="165"/>
                    </a:cubicBezTo>
                    <a:lnTo>
                      <a:pt x="347" y="165"/>
                    </a:lnTo>
                    <a:close/>
                  </a:path>
                </a:pathLst>
              </a:custGeom>
              <a:solidFill>
                <a:srgbClr val="82B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 name="Freeform 237">
                <a:extLst>
                  <a:ext uri="{FF2B5EF4-FFF2-40B4-BE49-F238E27FC236}">
                    <a16:creationId xmlns:a16="http://schemas.microsoft.com/office/drawing/2014/main" id="{13206387-7320-4398-A28E-0B90FF000490}"/>
                  </a:ext>
                </a:extLst>
              </p:cNvPr>
              <p:cNvSpPr>
                <a:spLocks/>
              </p:cNvSpPr>
              <p:nvPr/>
            </p:nvSpPr>
            <p:spPr bwMode="auto">
              <a:xfrm>
                <a:off x="3856198" y="1151622"/>
                <a:ext cx="1045440" cy="1239530"/>
              </a:xfrm>
              <a:custGeom>
                <a:avLst/>
                <a:gdLst>
                  <a:gd name="T0" fmla="*/ 118 w 237"/>
                  <a:gd name="T1" fmla="*/ 281 h 281"/>
                  <a:gd name="T2" fmla="*/ 0 w 237"/>
                  <a:gd name="T3" fmla="*/ 0 h 281"/>
                  <a:gd name="T4" fmla="*/ 79 w 237"/>
                  <a:gd name="T5" fmla="*/ 0 h 281"/>
                  <a:gd name="T6" fmla="*/ 119 w 237"/>
                  <a:gd name="T7" fmla="*/ 114 h 281"/>
                  <a:gd name="T8" fmla="*/ 160 w 237"/>
                  <a:gd name="T9" fmla="*/ 0 h 281"/>
                  <a:gd name="T10" fmla="*/ 237 w 237"/>
                  <a:gd name="T11" fmla="*/ 0 h 281"/>
                  <a:gd name="T12" fmla="*/ 118 w 237"/>
                  <a:gd name="T13" fmla="*/ 281 h 281"/>
                </a:gdLst>
                <a:ahLst/>
                <a:cxnLst>
                  <a:cxn ang="0">
                    <a:pos x="T0" y="T1"/>
                  </a:cxn>
                  <a:cxn ang="0">
                    <a:pos x="T2" y="T3"/>
                  </a:cxn>
                  <a:cxn ang="0">
                    <a:pos x="T4" y="T5"/>
                  </a:cxn>
                  <a:cxn ang="0">
                    <a:pos x="T6" y="T7"/>
                  </a:cxn>
                  <a:cxn ang="0">
                    <a:pos x="T8" y="T9"/>
                  </a:cxn>
                  <a:cxn ang="0">
                    <a:pos x="T10" y="T11"/>
                  </a:cxn>
                  <a:cxn ang="0">
                    <a:pos x="T12" y="T13"/>
                  </a:cxn>
                </a:cxnLst>
                <a:rect l="0" t="0" r="r" b="b"/>
                <a:pathLst>
                  <a:path w="237" h="281">
                    <a:moveTo>
                      <a:pt x="118" y="281"/>
                    </a:moveTo>
                    <a:lnTo>
                      <a:pt x="0" y="0"/>
                    </a:lnTo>
                    <a:lnTo>
                      <a:pt x="79" y="0"/>
                    </a:lnTo>
                    <a:lnTo>
                      <a:pt x="119" y="114"/>
                    </a:lnTo>
                    <a:lnTo>
                      <a:pt x="160" y="0"/>
                    </a:lnTo>
                    <a:lnTo>
                      <a:pt x="237" y="0"/>
                    </a:lnTo>
                    <a:lnTo>
                      <a:pt x="118" y="281"/>
                    </a:lnTo>
                    <a:close/>
                  </a:path>
                </a:pathLst>
              </a:custGeom>
              <a:solidFill>
                <a:srgbClr val="82B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 name="Rectangle 238">
                <a:extLst>
                  <a:ext uri="{FF2B5EF4-FFF2-40B4-BE49-F238E27FC236}">
                    <a16:creationId xmlns:a16="http://schemas.microsoft.com/office/drawing/2014/main" id="{ADEB20FB-D90B-4C78-8B75-744DC25E6A39}"/>
                  </a:ext>
                </a:extLst>
              </p:cNvPr>
              <p:cNvSpPr>
                <a:spLocks noChangeArrowheads="1"/>
              </p:cNvSpPr>
              <p:nvPr/>
            </p:nvSpPr>
            <p:spPr bwMode="auto">
              <a:xfrm>
                <a:off x="4945747" y="1151622"/>
                <a:ext cx="304370" cy="899872"/>
              </a:xfrm>
              <a:prstGeom prst="rect">
                <a:avLst/>
              </a:prstGeom>
              <a:solidFill>
                <a:srgbClr val="82B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 name="Freeform 239">
                <a:extLst>
                  <a:ext uri="{FF2B5EF4-FFF2-40B4-BE49-F238E27FC236}">
                    <a16:creationId xmlns:a16="http://schemas.microsoft.com/office/drawing/2014/main" id="{A2EB5FA2-1187-481A-AACB-8056E0C7ED77}"/>
                  </a:ext>
                </a:extLst>
              </p:cNvPr>
              <p:cNvSpPr>
                <a:spLocks/>
              </p:cNvSpPr>
              <p:nvPr/>
            </p:nvSpPr>
            <p:spPr bwMode="auto">
              <a:xfrm>
                <a:off x="5285406" y="1133978"/>
                <a:ext cx="877817" cy="935161"/>
              </a:xfrm>
              <a:custGeom>
                <a:avLst/>
                <a:gdLst>
                  <a:gd name="T0" fmla="*/ 0 w 251"/>
                  <a:gd name="T1" fmla="*/ 228 h 273"/>
                  <a:gd name="T2" fmla="*/ 47 w 251"/>
                  <a:gd name="T3" fmla="*/ 172 h 273"/>
                  <a:gd name="T4" fmla="*/ 139 w 251"/>
                  <a:gd name="T5" fmla="*/ 203 h 273"/>
                  <a:gd name="T6" fmla="*/ 162 w 251"/>
                  <a:gd name="T7" fmla="*/ 192 h 273"/>
                  <a:gd name="T8" fmla="*/ 162 w 251"/>
                  <a:gd name="T9" fmla="*/ 191 h 273"/>
                  <a:gd name="T10" fmla="*/ 125 w 251"/>
                  <a:gd name="T11" fmla="*/ 174 h 273"/>
                  <a:gd name="T12" fmla="*/ 14 w 251"/>
                  <a:gd name="T13" fmla="*/ 89 h 273"/>
                  <a:gd name="T14" fmla="*/ 14 w 251"/>
                  <a:gd name="T15" fmla="*/ 88 h 273"/>
                  <a:gd name="T16" fmla="*/ 126 w 251"/>
                  <a:gd name="T17" fmla="*/ 0 h 273"/>
                  <a:gd name="T18" fmla="*/ 245 w 251"/>
                  <a:gd name="T19" fmla="*/ 36 h 273"/>
                  <a:gd name="T20" fmla="*/ 202 w 251"/>
                  <a:gd name="T21" fmla="*/ 95 h 273"/>
                  <a:gd name="T22" fmla="*/ 123 w 251"/>
                  <a:gd name="T23" fmla="*/ 69 h 273"/>
                  <a:gd name="T24" fmla="*/ 104 w 251"/>
                  <a:gd name="T25" fmla="*/ 80 h 273"/>
                  <a:gd name="T26" fmla="*/ 104 w 251"/>
                  <a:gd name="T27" fmla="*/ 81 h 273"/>
                  <a:gd name="T28" fmla="*/ 139 w 251"/>
                  <a:gd name="T29" fmla="*/ 98 h 273"/>
                  <a:gd name="T30" fmla="*/ 251 w 251"/>
                  <a:gd name="T31" fmla="*/ 183 h 273"/>
                  <a:gd name="T32" fmla="*/ 251 w 251"/>
                  <a:gd name="T33" fmla="*/ 184 h 273"/>
                  <a:gd name="T34" fmla="*/ 135 w 251"/>
                  <a:gd name="T35" fmla="*/ 273 h 273"/>
                  <a:gd name="T36" fmla="*/ 0 w 251"/>
                  <a:gd name="T37" fmla="*/ 228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1" h="273">
                    <a:moveTo>
                      <a:pt x="0" y="228"/>
                    </a:moveTo>
                    <a:cubicBezTo>
                      <a:pt x="47" y="172"/>
                      <a:pt x="47" y="172"/>
                      <a:pt x="47" y="172"/>
                    </a:cubicBezTo>
                    <a:cubicBezTo>
                      <a:pt x="76" y="194"/>
                      <a:pt x="108" y="203"/>
                      <a:pt x="139" y="203"/>
                    </a:cubicBezTo>
                    <a:cubicBezTo>
                      <a:pt x="155" y="203"/>
                      <a:pt x="162" y="199"/>
                      <a:pt x="162" y="192"/>
                    </a:cubicBezTo>
                    <a:cubicBezTo>
                      <a:pt x="162" y="191"/>
                      <a:pt x="162" y="191"/>
                      <a:pt x="162" y="191"/>
                    </a:cubicBezTo>
                    <a:cubicBezTo>
                      <a:pt x="162" y="184"/>
                      <a:pt x="153" y="179"/>
                      <a:pt x="125" y="174"/>
                    </a:cubicBezTo>
                    <a:cubicBezTo>
                      <a:pt x="66" y="162"/>
                      <a:pt x="14" y="145"/>
                      <a:pt x="14" y="89"/>
                    </a:cubicBezTo>
                    <a:cubicBezTo>
                      <a:pt x="14" y="88"/>
                      <a:pt x="14" y="88"/>
                      <a:pt x="14" y="88"/>
                    </a:cubicBezTo>
                    <a:cubicBezTo>
                      <a:pt x="14" y="38"/>
                      <a:pt x="53" y="0"/>
                      <a:pt x="126" y="0"/>
                    </a:cubicBezTo>
                    <a:cubicBezTo>
                      <a:pt x="177" y="0"/>
                      <a:pt x="214" y="12"/>
                      <a:pt x="245" y="36"/>
                    </a:cubicBezTo>
                    <a:cubicBezTo>
                      <a:pt x="202" y="95"/>
                      <a:pt x="202" y="95"/>
                      <a:pt x="202" y="95"/>
                    </a:cubicBezTo>
                    <a:cubicBezTo>
                      <a:pt x="177" y="77"/>
                      <a:pt x="147" y="69"/>
                      <a:pt x="123" y="69"/>
                    </a:cubicBezTo>
                    <a:cubicBezTo>
                      <a:pt x="110" y="69"/>
                      <a:pt x="104" y="74"/>
                      <a:pt x="104" y="80"/>
                    </a:cubicBezTo>
                    <a:cubicBezTo>
                      <a:pt x="104" y="81"/>
                      <a:pt x="104" y="81"/>
                      <a:pt x="104" y="81"/>
                    </a:cubicBezTo>
                    <a:cubicBezTo>
                      <a:pt x="104" y="88"/>
                      <a:pt x="111" y="93"/>
                      <a:pt x="139" y="98"/>
                    </a:cubicBezTo>
                    <a:cubicBezTo>
                      <a:pt x="206" y="110"/>
                      <a:pt x="251" y="130"/>
                      <a:pt x="251" y="183"/>
                    </a:cubicBezTo>
                    <a:cubicBezTo>
                      <a:pt x="251" y="184"/>
                      <a:pt x="251" y="184"/>
                      <a:pt x="251" y="184"/>
                    </a:cubicBezTo>
                    <a:cubicBezTo>
                      <a:pt x="251" y="239"/>
                      <a:pt x="206" y="273"/>
                      <a:pt x="135" y="273"/>
                    </a:cubicBezTo>
                    <a:cubicBezTo>
                      <a:pt x="82" y="273"/>
                      <a:pt x="34" y="258"/>
                      <a:pt x="0" y="228"/>
                    </a:cubicBezTo>
                    <a:close/>
                  </a:path>
                </a:pathLst>
              </a:custGeom>
              <a:solidFill>
                <a:srgbClr val="82B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 name="Group 1">
              <a:extLst>
                <a:ext uri="{FF2B5EF4-FFF2-40B4-BE49-F238E27FC236}">
                  <a16:creationId xmlns:a16="http://schemas.microsoft.com/office/drawing/2014/main" id="{5D308873-144A-438D-913D-E7D400F80F68}"/>
                </a:ext>
              </a:extLst>
            </p:cNvPr>
            <p:cNvGrpSpPr/>
            <p:nvPr userDrawn="1"/>
          </p:nvGrpSpPr>
          <p:grpSpPr>
            <a:xfrm>
              <a:off x="1368318" y="2245584"/>
              <a:ext cx="2761371" cy="145569"/>
              <a:chOff x="1368318" y="2245584"/>
              <a:chExt cx="2761371" cy="145569"/>
            </a:xfrm>
            <a:solidFill>
              <a:schemeClr val="bg1"/>
            </a:solidFill>
          </p:grpSpPr>
          <p:sp>
            <p:nvSpPr>
              <p:cNvPr id="84" name="Freeform 240">
                <a:extLst>
                  <a:ext uri="{FF2B5EF4-FFF2-40B4-BE49-F238E27FC236}">
                    <a16:creationId xmlns:a16="http://schemas.microsoft.com/office/drawing/2014/main" id="{C9E1A4D2-5796-4022-ACF5-6799B0496F24}"/>
                  </a:ext>
                </a:extLst>
              </p:cNvPr>
              <p:cNvSpPr>
                <a:spLocks/>
              </p:cNvSpPr>
              <p:nvPr/>
            </p:nvSpPr>
            <p:spPr bwMode="auto">
              <a:xfrm>
                <a:off x="1368318" y="2245584"/>
                <a:ext cx="145569" cy="145569"/>
              </a:xfrm>
              <a:custGeom>
                <a:avLst/>
                <a:gdLst>
                  <a:gd name="T0" fmla="*/ 26 w 33"/>
                  <a:gd name="T1" fmla="*/ 33 h 33"/>
                  <a:gd name="T2" fmla="*/ 26 w 33"/>
                  <a:gd name="T3" fmla="*/ 12 h 33"/>
                  <a:gd name="T4" fmla="*/ 16 w 33"/>
                  <a:gd name="T5" fmla="*/ 26 h 33"/>
                  <a:gd name="T6" fmla="*/ 16 w 33"/>
                  <a:gd name="T7" fmla="*/ 26 h 33"/>
                  <a:gd name="T8" fmla="*/ 7 w 33"/>
                  <a:gd name="T9" fmla="*/ 12 h 33"/>
                  <a:gd name="T10" fmla="*/ 7 w 33"/>
                  <a:gd name="T11" fmla="*/ 33 h 33"/>
                  <a:gd name="T12" fmla="*/ 0 w 33"/>
                  <a:gd name="T13" fmla="*/ 33 h 33"/>
                  <a:gd name="T14" fmla="*/ 0 w 33"/>
                  <a:gd name="T15" fmla="*/ 0 h 33"/>
                  <a:gd name="T16" fmla="*/ 8 w 33"/>
                  <a:gd name="T17" fmla="*/ 0 h 33"/>
                  <a:gd name="T18" fmla="*/ 16 w 33"/>
                  <a:gd name="T19" fmla="*/ 14 h 33"/>
                  <a:gd name="T20" fmla="*/ 25 w 33"/>
                  <a:gd name="T21" fmla="*/ 0 h 33"/>
                  <a:gd name="T22" fmla="*/ 33 w 33"/>
                  <a:gd name="T23" fmla="*/ 0 h 33"/>
                  <a:gd name="T24" fmla="*/ 33 w 33"/>
                  <a:gd name="T25" fmla="*/ 33 h 33"/>
                  <a:gd name="T26" fmla="*/ 26 w 33"/>
                  <a:gd name="T27"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 h="33">
                    <a:moveTo>
                      <a:pt x="26" y="33"/>
                    </a:moveTo>
                    <a:lnTo>
                      <a:pt x="26" y="12"/>
                    </a:lnTo>
                    <a:lnTo>
                      <a:pt x="16" y="26"/>
                    </a:lnTo>
                    <a:lnTo>
                      <a:pt x="16" y="26"/>
                    </a:lnTo>
                    <a:lnTo>
                      <a:pt x="7" y="12"/>
                    </a:lnTo>
                    <a:lnTo>
                      <a:pt x="7" y="33"/>
                    </a:lnTo>
                    <a:lnTo>
                      <a:pt x="0" y="33"/>
                    </a:lnTo>
                    <a:lnTo>
                      <a:pt x="0" y="0"/>
                    </a:lnTo>
                    <a:lnTo>
                      <a:pt x="8" y="0"/>
                    </a:lnTo>
                    <a:lnTo>
                      <a:pt x="16" y="14"/>
                    </a:lnTo>
                    <a:lnTo>
                      <a:pt x="25" y="0"/>
                    </a:lnTo>
                    <a:lnTo>
                      <a:pt x="33" y="0"/>
                    </a:lnTo>
                    <a:lnTo>
                      <a:pt x="33" y="33"/>
                    </a:lnTo>
                    <a:lnTo>
                      <a:pt x="26" y="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5" name="Freeform 241">
                <a:extLst>
                  <a:ext uri="{FF2B5EF4-FFF2-40B4-BE49-F238E27FC236}">
                    <a16:creationId xmlns:a16="http://schemas.microsoft.com/office/drawing/2014/main" id="{60D18845-2578-4BC4-9B66-28B131055076}"/>
                  </a:ext>
                </a:extLst>
              </p:cNvPr>
              <p:cNvSpPr>
                <a:spLocks noEditPoints="1"/>
              </p:cNvSpPr>
              <p:nvPr/>
            </p:nvSpPr>
            <p:spPr bwMode="auto">
              <a:xfrm>
                <a:off x="1566818" y="2245584"/>
                <a:ext cx="158801" cy="145569"/>
              </a:xfrm>
              <a:custGeom>
                <a:avLst/>
                <a:gdLst>
                  <a:gd name="T0" fmla="*/ 28 w 36"/>
                  <a:gd name="T1" fmla="*/ 33 h 33"/>
                  <a:gd name="T2" fmla="*/ 25 w 36"/>
                  <a:gd name="T3" fmla="*/ 26 h 33"/>
                  <a:gd name="T4" fmla="*/ 10 w 36"/>
                  <a:gd name="T5" fmla="*/ 26 h 33"/>
                  <a:gd name="T6" fmla="*/ 7 w 36"/>
                  <a:gd name="T7" fmla="*/ 33 h 33"/>
                  <a:gd name="T8" fmla="*/ 0 w 36"/>
                  <a:gd name="T9" fmla="*/ 33 h 33"/>
                  <a:gd name="T10" fmla="*/ 14 w 36"/>
                  <a:gd name="T11" fmla="*/ 0 h 33"/>
                  <a:gd name="T12" fmla="*/ 21 w 36"/>
                  <a:gd name="T13" fmla="*/ 0 h 33"/>
                  <a:gd name="T14" fmla="*/ 36 w 36"/>
                  <a:gd name="T15" fmla="*/ 33 h 33"/>
                  <a:gd name="T16" fmla="*/ 28 w 36"/>
                  <a:gd name="T17" fmla="*/ 33 h 33"/>
                  <a:gd name="T18" fmla="*/ 17 w 36"/>
                  <a:gd name="T19" fmla="*/ 8 h 33"/>
                  <a:gd name="T20" fmla="*/ 13 w 36"/>
                  <a:gd name="T21" fmla="*/ 19 h 33"/>
                  <a:gd name="T22" fmla="*/ 22 w 36"/>
                  <a:gd name="T23" fmla="*/ 19 h 33"/>
                  <a:gd name="T24" fmla="*/ 17 w 36"/>
                  <a:gd name="T25" fmla="*/ 8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 h="33">
                    <a:moveTo>
                      <a:pt x="28" y="33"/>
                    </a:moveTo>
                    <a:lnTo>
                      <a:pt x="25" y="26"/>
                    </a:lnTo>
                    <a:lnTo>
                      <a:pt x="10" y="26"/>
                    </a:lnTo>
                    <a:lnTo>
                      <a:pt x="7" y="33"/>
                    </a:lnTo>
                    <a:lnTo>
                      <a:pt x="0" y="33"/>
                    </a:lnTo>
                    <a:lnTo>
                      <a:pt x="14" y="0"/>
                    </a:lnTo>
                    <a:lnTo>
                      <a:pt x="21" y="0"/>
                    </a:lnTo>
                    <a:lnTo>
                      <a:pt x="36" y="33"/>
                    </a:lnTo>
                    <a:lnTo>
                      <a:pt x="28" y="33"/>
                    </a:lnTo>
                    <a:close/>
                    <a:moveTo>
                      <a:pt x="17" y="8"/>
                    </a:moveTo>
                    <a:lnTo>
                      <a:pt x="13" y="19"/>
                    </a:lnTo>
                    <a:lnTo>
                      <a:pt x="22" y="19"/>
                    </a:ln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 name="Freeform 242">
                <a:extLst>
                  <a:ext uri="{FF2B5EF4-FFF2-40B4-BE49-F238E27FC236}">
                    <a16:creationId xmlns:a16="http://schemas.microsoft.com/office/drawing/2014/main" id="{96FCB441-7E30-46F6-85C6-2320FE7F4E9F}"/>
                  </a:ext>
                </a:extLst>
              </p:cNvPr>
              <p:cNvSpPr>
                <a:spLocks noEditPoints="1"/>
              </p:cNvSpPr>
              <p:nvPr/>
            </p:nvSpPr>
            <p:spPr bwMode="auto">
              <a:xfrm>
                <a:off x="1778552" y="2245584"/>
                <a:ext cx="123512" cy="145569"/>
              </a:xfrm>
              <a:custGeom>
                <a:avLst/>
                <a:gdLst>
                  <a:gd name="T0" fmla="*/ 26 w 36"/>
                  <a:gd name="T1" fmla="*/ 43 h 43"/>
                  <a:gd name="T2" fmla="*/ 16 w 36"/>
                  <a:gd name="T3" fmla="*/ 29 h 43"/>
                  <a:gd name="T4" fmla="*/ 9 w 36"/>
                  <a:gd name="T5" fmla="*/ 29 h 43"/>
                  <a:gd name="T6" fmla="*/ 9 w 36"/>
                  <a:gd name="T7" fmla="*/ 43 h 43"/>
                  <a:gd name="T8" fmla="*/ 0 w 36"/>
                  <a:gd name="T9" fmla="*/ 43 h 43"/>
                  <a:gd name="T10" fmla="*/ 0 w 36"/>
                  <a:gd name="T11" fmla="*/ 0 h 43"/>
                  <a:gd name="T12" fmla="*/ 19 w 36"/>
                  <a:gd name="T13" fmla="*/ 0 h 43"/>
                  <a:gd name="T14" fmla="*/ 35 w 36"/>
                  <a:gd name="T15" fmla="*/ 14 h 43"/>
                  <a:gd name="T16" fmla="*/ 35 w 36"/>
                  <a:gd name="T17" fmla="*/ 14 h 43"/>
                  <a:gd name="T18" fmla="*/ 26 w 36"/>
                  <a:gd name="T19" fmla="*/ 27 h 43"/>
                  <a:gd name="T20" fmla="*/ 36 w 36"/>
                  <a:gd name="T21" fmla="*/ 43 h 43"/>
                  <a:gd name="T22" fmla="*/ 26 w 36"/>
                  <a:gd name="T23" fmla="*/ 43 h 43"/>
                  <a:gd name="T24" fmla="*/ 26 w 36"/>
                  <a:gd name="T25" fmla="*/ 15 h 43"/>
                  <a:gd name="T26" fmla="*/ 18 w 36"/>
                  <a:gd name="T27" fmla="*/ 9 h 43"/>
                  <a:gd name="T28" fmla="*/ 9 w 36"/>
                  <a:gd name="T29" fmla="*/ 9 h 43"/>
                  <a:gd name="T30" fmla="*/ 9 w 36"/>
                  <a:gd name="T31" fmla="*/ 21 h 43"/>
                  <a:gd name="T32" fmla="*/ 19 w 36"/>
                  <a:gd name="T33" fmla="*/ 21 h 43"/>
                  <a:gd name="T34" fmla="*/ 26 w 36"/>
                  <a:gd name="T35" fmla="*/ 15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 h="43">
                    <a:moveTo>
                      <a:pt x="26" y="43"/>
                    </a:moveTo>
                    <a:cubicBezTo>
                      <a:pt x="16" y="29"/>
                      <a:pt x="16" y="29"/>
                      <a:pt x="16" y="29"/>
                    </a:cubicBezTo>
                    <a:cubicBezTo>
                      <a:pt x="9" y="29"/>
                      <a:pt x="9" y="29"/>
                      <a:pt x="9" y="29"/>
                    </a:cubicBezTo>
                    <a:cubicBezTo>
                      <a:pt x="9" y="43"/>
                      <a:pt x="9" y="43"/>
                      <a:pt x="9" y="43"/>
                    </a:cubicBezTo>
                    <a:cubicBezTo>
                      <a:pt x="0" y="43"/>
                      <a:pt x="0" y="43"/>
                      <a:pt x="0" y="43"/>
                    </a:cubicBezTo>
                    <a:cubicBezTo>
                      <a:pt x="0" y="0"/>
                      <a:pt x="0" y="0"/>
                      <a:pt x="0" y="0"/>
                    </a:cubicBezTo>
                    <a:cubicBezTo>
                      <a:pt x="19" y="0"/>
                      <a:pt x="19" y="0"/>
                      <a:pt x="19" y="0"/>
                    </a:cubicBezTo>
                    <a:cubicBezTo>
                      <a:pt x="29" y="0"/>
                      <a:pt x="35" y="5"/>
                      <a:pt x="35" y="14"/>
                    </a:cubicBezTo>
                    <a:cubicBezTo>
                      <a:pt x="35" y="14"/>
                      <a:pt x="35" y="14"/>
                      <a:pt x="35" y="14"/>
                    </a:cubicBezTo>
                    <a:cubicBezTo>
                      <a:pt x="35" y="21"/>
                      <a:pt x="31" y="25"/>
                      <a:pt x="26" y="27"/>
                    </a:cubicBezTo>
                    <a:cubicBezTo>
                      <a:pt x="36" y="43"/>
                      <a:pt x="36" y="43"/>
                      <a:pt x="36" y="43"/>
                    </a:cubicBezTo>
                    <a:lnTo>
                      <a:pt x="26" y="43"/>
                    </a:lnTo>
                    <a:close/>
                    <a:moveTo>
                      <a:pt x="26" y="15"/>
                    </a:moveTo>
                    <a:cubicBezTo>
                      <a:pt x="26" y="11"/>
                      <a:pt x="23" y="9"/>
                      <a:pt x="18" y="9"/>
                    </a:cubicBezTo>
                    <a:cubicBezTo>
                      <a:pt x="9" y="9"/>
                      <a:pt x="9" y="9"/>
                      <a:pt x="9" y="9"/>
                    </a:cubicBezTo>
                    <a:cubicBezTo>
                      <a:pt x="9" y="21"/>
                      <a:pt x="9" y="21"/>
                      <a:pt x="9" y="21"/>
                    </a:cubicBezTo>
                    <a:cubicBezTo>
                      <a:pt x="19" y="21"/>
                      <a:pt x="19" y="21"/>
                      <a:pt x="19" y="21"/>
                    </a:cubicBezTo>
                    <a:cubicBezTo>
                      <a:pt x="23" y="21"/>
                      <a:pt x="26" y="18"/>
                      <a:pt x="26"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 name="Freeform 243">
                <a:extLst>
                  <a:ext uri="{FF2B5EF4-FFF2-40B4-BE49-F238E27FC236}">
                    <a16:creationId xmlns:a16="http://schemas.microsoft.com/office/drawing/2014/main" id="{1AD850EB-A6D8-4DC7-9653-49F164CEFC3B}"/>
                  </a:ext>
                </a:extLst>
              </p:cNvPr>
              <p:cNvSpPr>
                <a:spLocks/>
              </p:cNvSpPr>
              <p:nvPr/>
            </p:nvSpPr>
            <p:spPr bwMode="auto">
              <a:xfrm>
                <a:off x="1959410" y="2245584"/>
                <a:ext cx="136747" cy="145569"/>
              </a:xfrm>
              <a:custGeom>
                <a:avLst/>
                <a:gdLst>
                  <a:gd name="T0" fmla="*/ 21 w 31"/>
                  <a:gd name="T1" fmla="*/ 33 h 33"/>
                  <a:gd name="T2" fmla="*/ 11 w 31"/>
                  <a:gd name="T3" fmla="*/ 19 h 33"/>
                  <a:gd name="T4" fmla="*/ 7 w 31"/>
                  <a:gd name="T5" fmla="*/ 23 h 33"/>
                  <a:gd name="T6" fmla="*/ 7 w 31"/>
                  <a:gd name="T7" fmla="*/ 33 h 33"/>
                  <a:gd name="T8" fmla="*/ 0 w 31"/>
                  <a:gd name="T9" fmla="*/ 33 h 33"/>
                  <a:gd name="T10" fmla="*/ 0 w 31"/>
                  <a:gd name="T11" fmla="*/ 0 h 33"/>
                  <a:gd name="T12" fmla="*/ 7 w 31"/>
                  <a:gd name="T13" fmla="*/ 0 h 33"/>
                  <a:gd name="T14" fmla="*/ 7 w 31"/>
                  <a:gd name="T15" fmla="*/ 15 h 33"/>
                  <a:gd name="T16" fmla="*/ 21 w 31"/>
                  <a:gd name="T17" fmla="*/ 0 h 33"/>
                  <a:gd name="T18" fmla="*/ 30 w 31"/>
                  <a:gd name="T19" fmla="*/ 0 h 33"/>
                  <a:gd name="T20" fmla="*/ 17 w 31"/>
                  <a:gd name="T21" fmla="*/ 14 h 33"/>
                  <a:gd name="T22" fmla="*/ 31 w 31"/>
                  <a:gd name="T23" fmla="*/ 33 h 33"/>
                  <a:gd name="T24" fmla="*/ 21 w 31"/>
                  <a:gd name="T25"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 h="33">
                    <a:moveTo>
                      <a:pt x="21" y="33"/>
                    </a:moveTo>
                    <a:lnTo>
                      <a:pt x="11" y="19"/>
                    </a:lnTo>
                    <a:lnTo>
                      <a:pt x="7" y="23"/>
                    </a:lnTo>
                    <a:lnTo>
                      <a:pt x="7" y="33"/>
                    </a:lnTo>
                    <a:lnTo>
                      <a:pt x="0" y="33"/>
                    </a:lnTo>
                    <a:lnTo>
                      <a:pt x="0" y="0"/>
                    </a:lnTo>
                    <a:lnTo>
                      <a:pt x="7" y="0"/>
                    </a:lnTo>
                    <a:lnTo>
                      <a:pt x="7" y="15"/>
                    </a:lnTo>
                    <a:lnTo>
                      <a:pt x="21" y="0"/>
                    </a:lnTo>
                    <a:lnTo>
                      <a:pt x="30" y="0"/>
                    </a:lnTo>
                    <a:lnTo>
                      <a:pt x="17" y="14"/>
                    </a:lnTo>
                    <a:lnTo>
                      <a:pt x="31" y="33"/>
                    </a:lnTo>
                    <a:lnTo>
                      <a:pt x="21" y="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 name="Freeform 244">
                <a:extLst>
                  <a:ext uri="{FF2B5EF4-FFF2-40B4-BE49-F238E27FC236}">
                    <a16:creationId xmlns:a16="http://schemas.microsoft.com/office/drawing/2014/main" id="{7C691E78-4686-4E42-B949-A6623C6F2337}"/>
                  </a:ext>
                </a:extLst>
              </p:cNvPr>
              <p:cNvSpPr>
                <a:spLocks/>
              </p:cNvSpPr>
              <p:nvPr/>
            </p:nvSpPr>
            <p:spPr bwMode="auto">
              <a:xfrm>
                <a:off x="2144678" y="2245584"/>
                <a:ext cx="110280" cy="145569"/>
              </a:xfrm>
              <a:custGeom>
                <a:avLst/>
                <a:gdLst>
                  <a:gd name="T0" fmla="*/ 0 w 25"/>
                  <a:gd name="T1" fmla="*/ 33 h 33"/>
                  <a:gd name="T2" fmla="*/ 0 w 25"/>
                  <a:gd name="T3" fmla="*/ 0 h 33"/>
                  <a:gd name="T4" fmla="*/ 25 w 25"/>
                  <a:gd name="T5" fmla="*/ 0 h 33"/>
                  <a:gd name="T6" fmla="*/ 25 w 25"/>
                  <a:gd name="T7" fmla="*/ 7 h 33"/>
                  <a:gd name="T8" fmla="*/ 7 w 25"/>
                  <a:gd name="T9" fmla="*/ 7 h 33"/>
                  <a:gd name="T10" fmla="*/ 7 w 25"/>
                  <a:gd name="T11" fmla="*/ 13 h 33"/>
                  <a:gd name="T12" fmla="*/ 23 w 25"/>
                  <a:gd name="T13" fmla="*/ 13 h 33"/>
                  <a:gd name="T14" fmla="*/ 23 w 25"/>
                  <a:gd name="T15" fmla="*/ 19 h 33"/>
                  <a:gd name="T16" fmla="*/ 7 w 25"/>
                  <a:gd name="T17" fmla="*/ 19 h 33"/>
                  <a:gd name="T18" fmla="*/ 7 w 25"/>
                  <a:gd name="T19" fmla="*/ 26 h 33"/>
                  <a:gd name="T20" fmla="*/ 25 w 25"/>
                  <a:gd name="T21" fmla="*/ 26 h 33"/>
                  <a:gd name="T22" fmla="*/ 25 w 25"/>
                  <a:gd name="T23" fmla="*/ 33 h 33"/>
                  <a:gd name="T24" fmla="*/ 0 w 25"/>
                  <a:gd name="T25"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 h="33">
                    <a:moveTo>
                      <a:pt x="0" y="33"/>
                    </a:moveTo>
                    <a:lnTo>
                      <a:pt x="0" y="0"/>
                    </a:lnTo>
                    <a:lnTo>
                      <a:pt x="25" y="0"/>
                    </a:lnTo>
                    <a:lnTo>
                      <a:pt x="25" y="7"/>
                    </a:lnTo>
                    <a:lnTo>
                      <a:pt x="7" y="7"/>
                    </a:lnTo>
                    <a:lnTo>
                      <a:pt x="7" y="13"/>
                    </a:lnTo>
                    <a:lnTo>
                      <a:pt x="23" y="13"/>
                    </a:lnTo>
                    <a:lnTo>
                      <a:pt x="23" y="19"/>
                    </a:lnTo>
                    <a:lnTo>
                      <a:pt x="7" y="19"/>
                    </a:lnTo>
                    <a:lnTo>
                      <a:pt x="7" y="26"/>
                    </a:lnTo>
                    <a:lnTo>
                      <a:pt x="25" y="26"/>
                    </a:lnTo>
                    <a:lnTo>
                      <a:pt x="25" y="33"/>
                    </a:lnTo>
                    <a:lnTo>
                      <a:pt x="0" y="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 name="Freeform 245">
                <a:extLst>
                  <a:ext uri="{FF2B5EF4-FFF2-40B4-BE49-F238E27FC236}">
                    <a16:creationId xmlns:a16="http://schemas.microsoft.com/office/drawing/2014/main" id="{11F623B2-9856-45E9-A57D-CCD163172CFA}"/>
                  </a:ext>
                </a:extLst>
              </p:cNvPr>
              <p:cNvSpPr>
                <a:spLocks/>
              </p:cNvSpPr>
              <p:nvPr/>
            </p:nvSpPr>
            <p:spPr bwMode="auto">
              <a:xfrm>
                <a:off x="2303479" y="2245584"/>
                <a:ext cx="123512" cy="145569"/>
              </a:xfrm>
              <a:custGeom>
                <a:avLst/>
                <a:gdLst>
                  <a:gd name="T0" fmla="*/ 18 w 28"/>
                  <a:gd name="T1" fmla="*/ 7 h 33"/>
                  <a:gd name="T2" fmla="*/ 18 w 28"/>
                  <a:gd name="T3" fmla="*/ 33 h 33"/>
                  <a:gd name="T4" fmla="*/ 11 w 28"/>
                  <a:gd name="T5" fmla="*/ 33 h 33"/>
                  <a:gd name="T6" fmla="*/ 11 w 28"/>
                  <a:gd name="T7" fmla="*/ 7 h 33"/>
                  <a:gd name="T8" fmla="*/ 0 w 28"/>
                  <a:gd name="T9" fmla="*/ 7 h 33"/>
                  <a:gd name="T10" fmla="*/ 0 w 28"/>
                  <a:gd name="T11" fmla="*/ 0 h 33"/>
                  <a:gd name="T12" fmla="*/ 28 w 28"/>
                  <a:gd name="T13" fmla="*/ 0 h 33"/>
                  <a:gd name="T14" fmla="*/ 28 w 28"/>
                  <a:gd name="T15" fmla="*/ 7 h 33"/>
                  <a:gd name="T16" fmla="*/ 18 w 28"/>
                  <a:gd name="T17" fmla="*/ 7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33">
                    <a:moveTo>
                      <a:pt x="18" y="7"/>
                    </a:moveTo>
                    <a:lnTo>
                      <a:pt x="18" y="33"/>
                    </a:lnTo>
                    <a:lnTo>
                      <a:pt x="11" y="33"/>
                    </a:lnTo>
                    <a:lnTo>
                      <a:pt x="11" y="7"/>
                    </a:lnTo>
                    <a:lnTo>
                      <a:pt x="0" y="7"/>
                    </a:lnTo>
                    <a:lnTo>
                      <a:pt x="0" y="0"/>
                    </a:lnTo>
                    <a:lnTo>
                      <a:pt x="28" y="0"/>
                    </a:lnTo>
                    <a:lnTo>
                      <a:pt x="28" y="7"/>
                    </a:lnTo>
                    <a:lnTo>
                      <a:pt x="18"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0" name="Rectangle 246">
                <a:extLst>
                  <a:ext uri="{FF2B5EF4-FFF2-40B4-BE49-F238E27FC236}">
                    <a16:creationId xmlns:a16="http://schemas.microsoft.com/office/drawing/2014/main" id="{662245D3-D894-4091-AD30-0DFF8F4F3AA7}"/>
                  </a:ext>
                </a:extLst>
              </p:cNvPr>
              <p:cNvSpPr>
                <a:spLocks noChangeArrowheads="1"/>
              </p:cNvSpPr>
              <p:nvPr/>
            </p:nvSpPr>
            <p:spPr bwMode="auto">
              <a:xfrm>
                <a:off x="2484334" y="2245584"/>
                <a:ext cx="30879" cy="14556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1" name="Freeform 247">
                <a:extLst>
                  <a:ext uri="{FF2B5EF4-FFF2-40B4-BE49-F238E27FC236}">
                    <a16:creationId xmlns:a16="http://schemas.microsoft.com/office/drawing/2014/main" id="{07AEC033-5FA5-49C4-97ED-6C760F53727B}"/>
                  </a:ext>
                </a:extLst>
              </p:cNvPr>
              <p:cNvSpPr>
                <a:spLocks/>
              </p:cNvSpPr>
              <p:nvPr/>
            </p:nvSpPr>
            <p:spPr bwMode="auto">
              <a:xfrm>
                <a:off x="2581379" y="2245584"/>
                <a:ext cx="132334" cy="145569"/>
              </a:xfrm>
              <a:custGeom>
                <a:avLst/>
                <a:gdLst>
                  <a:gd name="T0" fmla="*/ 24 w 30"/>
                  <a:gd name="T1" fmla="*/ 33 h 33"/>
                  <a:gd name="T2" fmla="*/ 7 w 30"/>
                  <a:gd name="T3" fmla="*/ 12 h 33"/>
                  <a:gd name="T4" fmla="*/ 7 w 30"/>
                  <a:gd name="T5" fmla="*/ 33 h 33"/>
                  <a:gd name="T6" fmla="*/ 0 w 30"/>
                  <a:gd name="T7" fmla="*/ 33 h 33"/>
                  <a:gd name="T8" fmla="*/ 0 w 30"/>
                  <a:gd name="T9" fmla="*/ 0 h 33"/>
                  <a:gd name="T10" fmla="*/ 7 w 30"/>
                  <a:gd name="T11" fmla="*/ 0 h 33"/>
                  <a:gd name="T12" fmla="*/ 23 w 30"/>
                  <a:gd name="T13" fmla="*/ 20 h 33"/>
                  <a:gd name="T14" fmla="*/ 23 w 30"/>
                  <a:gd name="T15" fmla="*/ 0 h 33"/>
                  <a:gd name="T16" fmla="*/ 30 w 30"/>
                  <a:gd name="T17" fmla="*/ 0 h 33"/>
                  <a:gd name="T18" fmla="*/ 30 w 30"/>
                  <a:gd name="T19" fmla="*/ 33 h 33"/>
                  <a:gd name="T20" fmla="*/ 24 w 30"/>
                  <a:gd name="T21"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33">
                    <a:moveTo>
                      <a:pt x="24" y="33"/>
                    </a:moveTo>
                    <a:lnTo>
                      <a:pt x="7" y="12"/>
                    </a:lnTo>
                    <a:lnTo>
                      <a:pt x="7" y="33"/>
                    </a:lnTo>
                    <a:lnTo>
                      <a:pt x="0" y="33"/>
                    </a:lnTo>
                    <a:lnTo>
                      <a:pt x="0" y="0"/>
                    </a:lnTo>
                    <a:lnTo>
                      <a:pt x="7" y="0"/>
                    </a:lnTo>
                    <a:lnTo>
                      <a:pt x="23" y="20"/>
                    </a:lnTo>
                    <a:lnTo>
                      <a:pt x="23" y="0"/>
                    </a:lnTo>
                    <a:lnTo>
                      <a:pt x="30" y="0"/>
                    </a:lnTo>
                    <a:lnTo>
                      <a:pt x="30" y="33"/>
                    </a:lnTo>
                    <a:lnTo>
                      <a:pt x="24" y="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2" name="Freeform 248">
                <a:extLst>
                  <a:ext uri="{FF2B5EF4-FFF2-40B4-BE49-F238E27FC236}">
                    <a16:creationId xmlns:a16="http://schemas.microsoft.com/office/drawing/2014/main" id="{096A814A-51ED-425D-B657-78EF26CEB7EE}"/>
                  </a:ext>
                </a:extLst>
              </p:cNvPr>
              <p:cNvSpPr>
                <a:spLocks/>
              </p:cNvSpPr>
              <p:nvPr/>
            </p:nvSpPr>
            <p:spPr bwMode="auto">
              <a:xfrm>
                <a:off x="2775469" y="2245584"/>
                <a:ext cx="141156" cy="145569"/>
              </a:xfrm>
              <a:custGeom>
                <a:avLst/>
                <a:gdLst>
                  <a:gd name="T0" fmla="*/ 22 w 40"/>
                  <a:gd name="T1" fmla="*/ 43 h 43"/>
                  <a:gd name="T2" fmla="*/ 0 w 40"/>
                  <a:gd name="T3" fmla="*/ 21 h 43"/>
                  <a:gd name="T4" fmla="*/ 0 w 40"/>
                  <a:gd name="T5" fmla="*/ 21 h 43"/>
                  <a:gd name="T6" fmla="*/ 22 w 40"/>
                  <a:gd name="T7" fmla="*/ 0 h 43"/>
                  <a:gd name="T8" fmla="*/ 38 w 40"/>
                  <a:gd name="T9" fmla="*/ 5 h 43"/>
                  <a:gd name="T10" fmla="*/ 33 w 40"/>
                  <a:gd name="T11" fmla="*/ 12 h 43"/>
                  <a:gd name="T12" fmla="*/ 22 w 40"/>
                  <a:gd name="T13" fmla="*/ 8 h 43"/>
                  <a:gd name="T14" fmla="*/ 9 w 40"/>
                  <a:gd name="T15" fmla="*/ 21 h 43"/>
                  <a:gd name="T16" fmla="*/ 9 w 40"/>
                  <a:gd name="T17" fmla="*/ 21 h 43"/>
                  <a:gd name="T18" fmla="*/ 22 w 40"/>
                  <a:gd name="T19" fmla="*/ 35 h 43"/>
                  <a:gd name="T20" fmla="*/ 31 w 40"/>
                  <a:gd name="T21" fmla="*/ 32 h 43"/>
                  <a:gd name="T22" fmla="*/ 31 w 40"/>
                  <a:gd name="T23" fmla="*/ 26 h 43"/>
                  <a:gd name="T24" fmla="*/ 22 w 40"/>
                  <a:gd name="T25" fmla="*/ 26 h 43"/>
                  <a:gd name="T26" fmla="*/ 22 w 40"/>
                  <a:gd name="T27" fmla="*/ 18 h 43"/>
                  <a:gd name="T28" fmla="*/ 40 w 40"/>
                  <a:gd name="T29" fmla="*/ 18 h 43"/>
                  <a:gd name="T30" fmla="*/ 40 w 40"/>
                  <a:gd name="T31" fmla="*/ 37 h 43"/>
                  <a:gd name="T32" fmla="*/ 22 w 40"/>
                  <a:gd name="T33"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 h="43">
                    <a:moveTo>
                      <a:pt x="22" y="43"/>
                    </a:moveTo>
                    <a:cubicBezTo>
                      <a:pt x="9" y="43"/>
                      <a:pt x="0" y="34"/>
                      <a:pt x="0" y="21"/>
                    </a:cubicBezTo>
                    <a:cubicBezTo>
                      <a:pt x="0" y="21"/>
                      <a:pt x="0" y="21"/>
                      <a:pt x="0" y="21"/>
                    </a:cubicBezTo>
                    <a:cubicBezTo>
                      <a:pt x="0" y="9"/>
                      <a:pt x="9" y="0"/>
                      <a:pt x="22" y="0"/>
                    </a:cubicBezTo>
                    <a:cubicBezTo>
                      <a:pt x="29" y="0"/>
                      <a:pt x="34" y="2"/>
                      <a:pt x="38" y="5"/>
                    </a:cubicBezTo>
                    <a:cubicBezTo>
                      <a:pt x="33" y="12"/>
                      <a:pt x="33" y="12"/>
                      <a:pt x="33" y="12"/>
                    </a:cubicBezTo>
                    <a:cubicBezTo>
                      <a:pt x="29" y="10"/>
                      <a:pt x="26" y="8"/>
                      <a:pt x="22" y="8"/>
                    </a:cubicBezTo>
                    <a:cubicBezTo>
                      <a:pt x="15" y="8"/>
                      <a:pt x="9" y="14"/>
                      <a:pt x="9" y="21"/>
                    </a:cubicBezTo>
                    <a:cubicBezTo>
                      <a:pt x="9" y="21"/>
                      <a:pt x="9" y="21"/>
                      <a:pt x="9" y="21"/>
                    </a:cubicBezTo>
                    <a:cubicBezTo>
                      <a:pt x="9" y="29"/>
                      <a:pt x="15" y="35"/>
                      <a:pt x="22" y="35"/>
                    </a:cubicBezTo>
                    <a:cubicBezTo>
                      <a:pt x="26" y="35"/>
                      <a:pt x="29" y="34"/>
                      <a:pt x="31" y="32"/>
                    </a:cubicBezTo>
                    <a:cubicBezTo>
                      <a:pt x="31" y="26"/>
                      <a:pt x="31" y="26"/>
                      <a:pt x="31" y="26"/>
                    </a:cubicBezTo>
                    <a:cubicBezTo>
                      <a:pt x="22" y="26"/>
                      <a:pt x="22" y="26"/>
                      <a:pt x="22" y="26"/>
                    </a:cubicBezTo>
                    <a:cubicBezTo>
                      <a:pt x="22" y="18"/>
                      <a:pt x="22" y="18"/>
                      <a:pt x="22" y="18"/>
                    </a:cubicBezTo>
                    <a:cubicBezTo>
                      <a:pt x="40" y="18"/>
                      <a:pt x="40" y="18"/>
                      <a:pt x="40" y="18"/>
                    </a:cubicBezTo>
                    <a:cubicBezTo>
                      <a:pt x="40" y="37"/>
                      <a:pt x="40" y="37"/>
                      <a:pt x="40" y="37"/>
                    </a:cubicBezTo>
                    <a:cubicBezTo>
                      <a:pt x="36" y="40"/>
                      <a:pt x="30" y="43"/>
                      <a:pt x="22"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 name="Freeform 249">
                <a:extLst>
                  <a:ext uri="{FF2B5EF4-FFF2-40B4-BE49-F238E27FC236}">
                    <a16:creationId xmlns:a16="http://schemas.microsoft.com/office/drawing/2014/main" id="{1EF544ED-71B0-4934-B3BB-B26A3EA4A466}"/>
                  </a:ext>
                </a:extLst>
              </p:cNvPr>
              <p:cNvSpPr>
                <a:spLocks noEditPoints="1"/>
              </p:cNvSpPr>
              <p:nvPr/>
            </p:nvSpPr>
            <p:spPr bwMode="auto">
              <a:xfrm>
                <a:off x="3057781" y="2245584"/>
                <a:ext cx="154391" cy="145569"/>
              </a:xfrm>
              <a:custGeom>
                <a:avLst/>
                <a:gdLst>
                  <a:gd name="T0" fmla="*/ 28 w 35"/>
                  <a:gd name="T1" fmla="*/ 33 h 33"/>
                  <a:gd name="T2" fmla="*/ 25 w 35"/>
                  <a:gd name="T3" fmla="*/ 26 h 33"/>
                  <a:gd name="T4" fmla="*/ 11 w 35"/>
                  <a:gd name="T5" fmla="*/ 26 h 33"/>
                  <a:gd name="T6" fmla="*/ 7 w 35"/>
                  <a:gd name="T7" fmla="*/ 33 h 33"/>
                  <a:gd name="T8" fmla="*/ 0 w 35"/>
                  <a:gd name="T9" fmla="*/ 33 h 33"/>
                  <a:gd name="T10" fmla="*/ 15 w 35"/>
                  <a:gd name="T11" fmla="*/ 0 h 33"/>
                  <a:gd name="T12" fmla="*/ 21 w 35"/>
                  <a:gd name="T13" fmla="*/ 0 h 33"/>
                  <a:gd name="T14" fmla="*/ 35 w 35"/>
                  <a:gd name="T15" fmla="*/ 33 h 33"/>
                  <a:gd name="T16" fmla="*/ 28 w 35"/>
                  <a:gd name="T17" fmla="*/ 33 h 33"/>
                  <a:gd name="T18" fmla="*/ 18 w 35"/>
                  <a:gd name="T19" fmla="*/ 8 h 33"/>
                  <a:gd name="T20" fmla="*/ 13 w 35"/>
                  <a:gd name="T21" fmla="*/ 19 h 33"/>
                  <a:gd name="T22" fmla="*/ 22 w 35"/>
                  <a:gd name="T23" fmla="*/ 19 h 33"/>
                  <a:gd name="T24" fmla="*/ 18 w 35"/>
                  <a:gd name="T25" fmla="*/ 8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 h="33">
                    <a:moveTo>
                      <a:pt x="28" y="33"/>
                    </a:moveTo>
                    <a:lnTo>
                      <a:pt x="25" y="26"/>
                    </a:lnTo>
                    <a:lnTo>
                      <a:pt x="11" y="26"/>
                    </a:lnTo>
                    <a:lnTo>
                      <a:pt x="7" y="33"/>
                    </a:lnTo>
                    <a:lnTo>
                      <a:pt x="0" y="33"/>
                    </a:lnTo>
                    <a:lnTo>
                      <a:pt x="15" y="0"/>
                    </a:lnTo>
                    <a:lnTo>
                      <a:pt x="21" y="0"/>
                    </a:lnTo>
                    <a:lnTo>
                      <a:pt x="35" y="33"/>
                    </a:lnTo>
                    <a:lnTo>
                      <a:pt x="28" y="33"/>
                    </a:lnTo>
                    <a:close/>
                    <a:moveTo>
                      <a:pt x="18" y="8"/>
                    </a:moveTo>
                    <a:lnTo>
                      <a:pt x="13" y="19"/>
                    </a:lnTo>
                    <a:lnTo>
                      <a:pt x="22" y="19"/>
                    </a:lnTo>
                    <a:lnTo>
                      <a:pt x="18"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4" name="Freeform 250">
                <a:extLst>
                  <a:ext uri="{FF2B5EF4-FFF2-40B4-BE49-F238E27FC236}">
                    <a16:creationId xmlns:a16="http://schemas.microsoft.com/office/drawing/2014/main" id="{2F7F7AFF-02A7-41AB-A82F-14CF2888E3DF}"/>
                  </a:ext>
                </a:extLst>
              </p:cNvPr>
              <p:cNvSpPr>
                <a:spLocks/>
              </p:cNvSpPr>
              <p:nvPr/>
            </p:nvSpPr>
            <p:spPr bwMode="auto">
              <a:xfrm>
                <a:off x="3243049" y="2245584"/>
                <a:ext cx="141156" cy="145569"/>
              </a:xfrm>
              <a:custGeom>
                <a:avLst/>
                <a:gdLst>
                  <a:gd name="T0" fmla="*/ 22 w 40"/>
                  <a:gd name="T1" fmla="*/ 43 h 43"/>
                  <a:gd name="T2" fmla="*/ 0 w 40"/>
                  <a:gd name="T3" fmla="*/ 21 h 43"/>
                  <a:gd name="T4" fmla="*/ 0 w 40"/>
                  <a:gd name="T5" fmla="*/ 21 h 43"/>
                  <a:gd name="T6" fmla="*/ 22 w 40"/>
                  <a:gd name="T7" fmla="*/ 0 h 43"/>
                  <a:gd name="T8" fmla="*/ 38 w 40"/>
                  <a:gd name="T9" fmla="*/ 5 h 43"/>
                  <a:gd name="T10" fmla="*/ 33 w 40"/>
                  <a:gd name="T11" fmla="*/ 12 h 43"/>
                  <a:gd name="T12" fmla="*/ 22 w 40"/>
                  <a:gd name="T13" fmla="*/ 8 h 43"/>
                  <a:gd name="T14" fmla="*/ 9 w 40"/>
                  <a:gd name="T15" fmla="*/ 21 h 43"/>
                  <a:gd name="T16" fmla="*/ 9 w 40"/>
                  <a:gd name="T17" fmla="*/ 21 h 43"/>
                  <a:gd name="T18" fmla="*/ 22 w 40"/>
                  <a:gd name="T19" fmla="*/ 35 h 43"/>
                  <a:gd name="T20" fmla="*/ 31 w 40"/>
                  <a:gd name="T21" fmla="*/ 32 h 43"/>
                  <a:gd name="T22" fmla="*/ 31 w 40"/>
                  <a:gd name="T23" fmla="*/ 26 h 43"/>
                  <a:gd name="T24" fmla="*/ 22 w 40"/>
                  <a:gd name="T25" fmla="*/ 26 h 43"/>
                  <a:gd name="T26" fmla="*/ 22 w 40"/>
                  <a:gd name="T27" fmla="*/ 18 h 43"/>
                  <a:gd name="T28" fmla="*/ 40 w 40"/>
                  <a:gd name="T29" fmla="*/ 18 h 43"/>
                  <a:gd name="T30" fmla="*/ 40 w 40"/>
                  <a:gd name="T31" fmla="*/ 37 h 43"/>
                  <a:gd name="T32" fmla="*/ 22 w 40"/>
                  <a:gd name="T33"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 h="43">
                    <a:moveTo>
                      <a:pt x="22" y="43"/>
                    </a:moveTo>
                    <a:cubicBezTo>
                      <a:pt x="9" y="43"/>
                      <a:pt x="0" y="34"/>
                      <a:pt x="0" y="21"/>
                    </a:cubicBezTo>
                    <a:cubicBezTo>
                      <a:pt x="0" y="21"/>
                      <a:pt x="0" y="21"/>
                      <a:pt x="0" y="21"/>
                    </a:cubicBezTo>
                    <a:cubicBezTo>
                      <a:pt x="0" y="9"/>
                      <a:pt x="9" y="0"/>
                      <a:pt x="22" y="0"/>
                    </a:cubicBezTo>
                    <a:cubicBezTo>
                      <a:pt x="29" y="0"/>
                      <a:pt x="34" y="2"/>
                      <a:pt x="38" y="5"/>
                    </a:cubicBezTo>
                    <a:cubicBezTo>
                      <a:pt x="33" y="12"/>
                      <a:pt x="33" y="12"/>
                      <a:pt x="33" y="12"/>
                    </a:cubicBezTo>
                    <a:cubicBezTo>
                      <a:pt x="29" y="10"/>
                      <a:pt x="26" y="8"/>
                      <a:pt x="22" y="8"/>
                    </a:cubicBezTo>
                    <a:cubicBezTo>
                      <a:pt x="15" y="8"/>
                      <a:pt x="9" y="14"/>
                      <a:pt x="9" y="21"/>
                    </a:cubicBezTo>
                    <a:cubicBezTo>
                      <a:pt x="9" y="21"/>
                      <a:pt x="9" y="21"/>
                      <a:pt x="9" y="21"/>
                    </a:cubicBezTo>
                    <a:cubicBezTo>
                      <a:pt x="9" y="29"/>
                      <a:pt x="15" y="35"/>
                      <a:pt x="22" y="35"/>
                    </a:cubicBezTo>
                    <a:cubicBezTo>
                      <a:pt x="26" y="35"/>
                      <a:pt x="29" y="34"/>
                      <a:pt x="31" y="32"/>
                    </a:cubicBezTo>
                    <a:cubicBezTo>
                      <a:pt x="31" y="26"/>
                      <a:pt x="31" y="26"/>
                      <a:pt x="31" y="26"/>
                    </a:cubicBezTo>
                    <a:cubicBezTo>
                      <a:pt x="22" y="26"/>
                      <a:pt x="22" y="26"/>
                      <a:pt x="22" y="26"/>
                    </a:cubicBezTo>
                    <a:cubicBezTo>
                      <a:pt x="22" y="18"/>
                      <a:pt x="22" y="18"/>
                      <a:pt x="22" y="18"/>
                    </a:cubicBezTo>
                    <a:cubicBezTo>
                      <a:pt x="40" y="18"/>
                      <a:pt x="40" y="18"/>
                      <a:pt x="40" y="18"/>
                    </a:cubicBezTo>
                    <a:cubicBezTo>
                      <a:pt x="40" y="37"/>
                      <a:pt x="40" y="37"/>
                      <a:pt x="40" y="37"/>
                    </a:cubicBezTo>
                    <a:cubicBezTo>
                      <a:pt x="36" y="40"/>
                      <a:pt x="30" y="43"/>
                      <a:pt x="22"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5" name="Freeform 251">
                <a:extLst>
                  <a:ext uri="{FF2B5EF4-FFF2-40B4-BE49-F238E27FC236}">
                    <a16:creationId xmlns:a16="http://schemas.microsoft.com/office/drawing/2014/main" id="{C83E533C-E44A-48B1-BEFF-DFDEF35C7F28}"/>
                  </a:ext>
                </a:extLst>
              </p:cNvPr>
              <p:cNvSpPr>
                <a:spLocks/>
              </p:cNvSpPr>
              <p:nvPr/>
            </p:nvSpPr>
            <p:spPr bwMode="auto">
              <a:xfrm>
                <a:off x="3445961" y="2245584"/>
                <a:ext cx="114690" cy="145569"/>
              </a:xfrm>
              <a:custGeom>
                <a:avLst/>
                <a:gdLst>
                  <a:gd name="T0" fmla="*/ 0 w 26"/>
                  <a:gd name="T1" fmla="*/ 33 h 33"/>
                  <a:gd name="T2" fmla="*/ 0 w 26"/>
                  <a:gd name="T3" fmla="*/ 0 h 33"/>
                  <a:gd name="T4" fmla="*/ 25 w 26"/>
                  <a:gd name="T5" fmla="*/ 0 h 33"/>
                  <a:gd name="T6" fmla="*/ 25 w 26"/>
                  <a:gd name="T7" fmla="*/ 7 h 33"/>
                  <a:gd name="T8" fmla="*/ 8 w 26"/>
                  <a:gd name="T9" fmla="*/ 7 h 33"/>
                  <a:gd name="T10" fmla="*/ 8 w 26"/>
                  <a:gd name="T11" fmla="*/ 13 h 33"/>
                  <a:gd name="T12" fmla="*/ 23 w 26"/>
                  <a:gd name="T13" fmla="*/ 13 h 33"/>
                  <a:gd name="T14" fmla="*/ 23 w 26"/>
                  <a:gd name="T15" fmla="*/ 19 h 33"/>
                  <a:gd name="T16" fmla="*/ 8 w 26"/>
                  <a:gd name="T17" fmla="*/ 19 h 33"/>
                  <a:gd name="T18" fmla="*/ 8 w 26"/>
                  <a:gd name="T19" fmla="*/ 26 h 33"/>
                  <a:gd name="T20" fmla="*/ 26 w 26"/>
                  <a:gd name="T21" fmla="*/ 26 h 33"/>
                  <a:gd name="T22" fmla="*/ 26 w 26"/>
                  <a:gd name="T23" fmla="*/ 33 h 33"/>
                  <a:gd name="T24" fmla="*/ 0 w 26"/>
                  <a:gd name="T25"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 h="33">
                    <a:moveTo>
                      <a:pt x="0" y="33"/>
                    </a:moveTo>
                    <a:lnTo>
                      <a:pt x="0" y="0"/>
                    </a:lnTo>
                    <a:lnTo>
                      <a:pt x="25" y="0"/>
                    </a:lnTo>
                    <a:lnTo>
                      <a:pt x="25" y="7"/>
                    </a:lnTo>
                    <a:lnTo>
                      <a:pt x="8" y="7"/>
                    </a:lnTo>
                    <a:lnTo>
                      <a:pt x="8" y="13"/>
                    </a:lnTo>
                    <a:lnTo>
                      <a:pt x="23" y="13"/>
                    </a:lnTo>
                    <a:lnTo>
                      <a:pt x="23" y="19"/>
                    </a:lnTo>
                    <a:lnTo>
                      <a:pt x="8" y="19"/>
                    </a:lnTo>
                    <a:lnTo>
                      <a:pt x="8" y="26"/>
                    </a:lnTo>
                    <a:lnTo>
                      <a:pt x="26" y="26"/>
                    </a:lnTo>
                    <a:lnTo>
                      <a:pt x="26" y="33"/>
                    </a:lnTo>
                    <a:lnTo>
                      <a:pt x="0" y="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6" name="Freeform 252">
                <a:extLst>
                  <a:ext uri="{FF2B5EF4-FFF2-40B4-BE49-F238E27FC236}">
                    <a16:creationId xmlns:a16="http://schemas.microsoft.com/office/drawing/2014/main" id="{87C638E6-DCA1-4F46-9145-CC8D9571240D}"/>
                  </a:ext>
                </a:extLst>
              </p:cNvPr>
              <p:cNvSpPr>
                <a:spLocks/>
              </p:cNvSpPr>
              <p:nvPr/>
            </p:nvSpPr>
            <p:spPr bwMode="auto">
              <a:xfrm>
                <a:off x="3617997" y="2245584"/>
                <a:ext cx="132334" cy="145569"/>
              </a:xfrm>
              <a:custGeom>
                <a:avLst/>
                <a:gdLst>
                  <a:gd name="T0" fmla="*/ 23 w 30"/>
                  <a:gd name="T1" fmla="*/ 33 h 33"/>
                  <a:gd name="T2" fmla="*/ 7 w 30"/>
                  <a:gd name="T3" fmla="*/ 12 h 33"/>
                  <a:gd name="T4" fmla="*/ 7 w 30"/>
                  <a:gd name="T5" fmla="*/ 33 h 33"/>
                  <a:gd name="T6" fmla="*/ 0 w 30"/>
                  <a:gd name="T7" fmla="*/ 33 h 33"/>
                  <a:gd name="T8" fmla="*/ 0 w 30"/>
                  <a:gd name="T9" fmla="*/ 0 h 33"/>
                  <a:gd name="T10" fmla="*/ 7 w 30"/>
                  <a:gd name="T11" fmla="*/ 0 h 33"/>
                  <a:gd name="T12" fmla="*/ 23 w 30"/>
                  <a:gd name="T13" fmla="*/ 20 h 33"/>
                  <a:gd name="T14" fmla="*/ 23 w 30"/>
                  <a:gd name="T15" fmla="*/ 0 h 33"/>
                  <a:gd name="T16" fmla="*/ 30 w 30"/>
                  <a:gd name="T17" fmla="*/ 0 h 33"/>
                  <a:gd name="T18" fmla="*/ 30 w 30"/>
                  <a:gd name="T19" fmla="*/ 33 h 33"/>
                  <a:gd name="T20" fmla="*/ 23 w 30"/>
                  <a:gd name="T21"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33">
                    <a:moveTo>
                      <a:pt x="23" y="33"/>
                    </a:moveTo>
                    <a:lnTo>
                      <a:pt x="7" y="12"/>
                    </a:lnTo>
                    <a:lnTo>
                      <a:pt x="7" y="33"/>
                    </a:lnTo>
                    <a:lnTo>
                      <a:pt x="0" y="33"/>
                    </a:lnTo>
                    <a:lnTo>
                      <a:pt x="0" y="0"/>
                    </a:lnTo>
                    <a:lnTo>
                      <a:pt x="7" y="0"/>
                    </a:lnTo>
                    <a:lnTo>
                      <a:pt x="23" y="20"/>
                    </a:lnTo>
                    <a:lnTo>
                      <a:pt x="23" y="0"/>
                    </a:lnTo>
                    <a:lnTo>
                      <a:pt x="30" y="0"/>
                    </a:lnTo>
                    <a:lnTo>
                      <a:pt x="30" y="33"/>
                    </a:lnTo>
                    <a:lnTo>
                      <a:pt x="23" y="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7" name="Freeform 253">
                <a:extLst>
                  <a:ext uri="{FF2B5EF4-FFF2-40B4-BE49-F238E27FC236}">
                    <a16:creationId xmlns:a16="http://schemas.microsoft.com/office/drawing/2014/main" id="{2B7310D3-9E2C-4703-9399-576F53A60408}"/>
                  </a:ext>
                </a:extLst>
              </p:cNvPr>
              <p:cNvSpPr>
                <a:spLocks/>
              </p:cNvSpPr>
              <p:nvPr/>
            </p:nvSpPr>
            <p:spPr bwMode="auto">
              <a:xfrm>
                <a:off x="3807674" y="2245584"/>
                <a:ext cx="136747" cy="145569"/>
              </a:xfrm>
              <a:custGeom>
                <a:avLst/>
                <a:gdLst>
                  <a:gd name="T0" fmla="*/ 22 w 39"/>
                  <a:gd name="T1" fmla="*/ 43 h 43"/>
                  <a:gd name="T2" fmla="*/ 0 w 39"/>
                  <a:gd name="T3" fmla="*/ 21 h 43"/>
                  <a:gd name="T4" fmla="*/ 0 w 39"/>
                  <a:gd name="T5" fmla="*/ 21 h 43"/>
                  <a:gd name="T6" fmla="*/ 22 w 39"/>
                  <a:gd name="T7" fmla="*/ 0 h 43"/>
                  <a:gd name="T8" fmla="*/ 39 w 39"/>
                  <a:gd name="T9" fmla="*/ 6 h 43"/>
                  <a:gd name="T10" fmla="*/ 33 w 39"/>
                  <a:gd name="T11" fmla="*/ 13 h 43"/>
                  <a:gd name="T12" fmla="*/ 22 w 39"/>
                  <a:gd name="T13" fmla="*/ 8 h 43"/>
                  <a:gd name="T14" fmla="*/ 10 w 39"/>
                  <a:gd name="T15" fmla="*/ 21 h 43"/>
                  <a:gd name="T16" fmla="*/ 10 w 39"/>
                  <a:gd name="T17" fmla="*/ 21 h 43"/>
                  <a:gd name="T18" fmla="*/ 22 w 39"/>
                  <a:gd name="T19" fmla="*/ 35 h 43"/>
                  <a:gd name="T20" fmla="*/ 33 w 39"/>
                  <a:gd name="T21" fmla="*/ 30 h 43"/>
                  <a:gd name="T22" fmla="*/ 39 w 39"/>
                  <a:gd name="T23" fmla="*/ 36 h 43"/>
                  <a:gd name="T24" fmla="*/ 22 w 39"/>
                  <a:gd name="T25"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 h="43">
                    <a:moveTo>
                      <a:pt x="22" y="43"/>
                    </a:moveTo>
                    <a:cubicBezTo>
                      <a:pt x="9" y="43"/>
                      <a:pt x="0" y="34"/>
                      <a:pt x="0" y="21"/>
                    </a:cubicBezTo>
                    <a:cubicBezTo>
                      <a:pt x="0" y="21"/>
                      <a:pt x="0" y="21"/>
                      <a:pt x="0" y="21"/>
                    </a:cubicBezTo>
                    <a:cubicBezTo>
                      <a:pt x="0" y="9"/>
                      <a:pt x="9" y="0"/>
                      <a:pt x="22" y="0"/>
                    </a:cubicBezTo>
                    <a:cubicBezTo>
                      <a:pt x="30" y="0"/>
                      <a:pt x="35" y="2"/>
                      <a:pt x="39" y="6"/>
                    </a:cubicBezTo>
                    <a:cubicBezTo>
                      <a:pt x="33" y="13"/>
                      <a:pt x="33" y="13"/>
                      <a:pt x="33" y="13"/>
                    </a:cubicBezTo>
                    <a:cubicBezTo>
                      <a:pt x="29" y="10"/>
                      <a:pt x="26" y="8"/>
                      <a:pt x="22" y="8"/>
                    </a:cubicBezTo>
                    <a:cubicBezTo>
                      <a:pt x="15" y="8"/>
                      <a:pt x="10" y="14"/>
                      <a:pt x="10" y="21"/>
                    </a:cubicBezTo>
                    <a:cubicBezTo>
                      <a:pt x="10" y="21"/>
                      <a:pt x="10" y="21"/>
                      <a:pt x="10" y="21"/>
                    </a:cubicBezTo>
                    <a:cubicBezTo>
                      <a:pt x="10" y="29"/>
                      <a:pt x="15" y="35"/>
                      <a:pt x="22" y="35"/>
                    </a:cubicBezTo>
                    <a:cubicBezTo>
                      <a:pt x="27" y="35"/>
                      <a:pt x="30" y="33"/>
                      <a:pt x="33" y="30"/>
                    </a:cubicBezTo>
                    <a:cubicBezTo>
                      <a:pt x="39" y="36"/>
                      <a:pt x="39" y="36"/>
                      <a:pt x="39" y="36"/>
                    </a:cubicBezTo>
                    <a:cubicBezTo>
                      <a:pt x="35" y="40"/>
                      <a:pt x="30" y="43"/>
                      <a:pt x="22"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8" name="Freeform 254">
                <a:extLst>
                  <a:ext uri="{FF2B5EF4-FFF2-40B4-BE49-F238E27FC236}">
                    <a16:creationId xmlns:a16="http://schemas.microsoft.com/office/drawing/2014/main" id="{49251184-C3D4-48F0-9A8F-938EDC77E007}"/>
                  </a:ext>
                </a:extLst>
              </p:cNvPr>
              <p:cNvSpPr>
                <a:spLocks/>
              </p:cNvSpPr>
              <p:nvPr/>
            </p:nvSpPr>
            <p:spPr bwMode="auto">
              <a:xfrm>
                <a:off x="3984120" y="2245584"/>
                <a:ext cx="145569" cy="145569"/>
              </a:xfrm>
              <a:custGeom>
                <a:avLst/>
                <a:gdLst>
                  <a:gd name="T0" fmla="*/ 20 w 33"/>
                  <a:gd name="T1" fmla="*/ 20 h 33"/>
                  <a:gd name="T2" fmla="*/ 20 w 33"/>
                  <a:gd name="T3" fmla="*/ 33 h 33"/>
                  <a:gd name="T4" fmla="*/ 13 w 33"/>
                  <a:gd name="T5" fmla="*/ 33 h 33"/>
                  <a:gd name="T6" fmla="*/ 13 w 33"/>
                  <a:gd name="T7" fmla="*/ 20 h 33"/>
                  <a:gd name="T8" fmla="*/ 0 w 33"/>
                  <a:gd name="T9" fmla="*/ 0 h 33"/>
                  <a:gd name="T10" fmla="*/ 9 w 33"/>
                  <a:gd name="T11" fmla="*/ 0 h 33"/>
                  <a:gd name="T12" fmla="*/ 17 w 33"/>
                  <a:gd name="T13" fmla="*/ 13 h 33"/>
                  <a:gd name="T14" fmla="*/ 25 w 33"/>
                  <a:gd name="T15" fmla="*/ 0 h 33"/>
                  <a:gd name="T16" fmla="*/ 33 w 33"/>
                  <a:gd name="T17" fmla="*/ 0 h 33"/>
                  <a:gd name="T18" fmla="*/ 20 w 33"/>
                  <a:gd name="T19" fmla="*/ 2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 h="33">
                    <a:moveTo>
                      <a:pt x="20" y="20"/>
                    </a:moveTo>
                    <a:lnTo>
                      <a:pt x="20" y="33"/>
                    </a:lnTo>
                    <a:lnTo>
                      <a:pt x="13" y="33"/>
                    </a:lnTo>
                    <a:lnTo>
                      <a:pt x="13" y="20"/>
                    </a:lnTo>
                    <a:lnTo>
                      <a:pt x="0" y="0"/>
                    </a:lnTo>
                    <a:lnTo>
                      <a:pt x="9" y="0"/>
                    </a:lnTo>
                    <a:lnTo>
                      <a:pt x="17" y="13"/>
                    </a:lnTo>
                    <a:lnTo>
                      <a:pt x="25" y="0"/>
                    </a:lnTo>
                    <a:lnTo>
                      <a:pt x="33" y="0"/>
                    </a:lnTo>
                    <a:lnTo>
                      <a:pt x="20"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37" name="AutoShape 3">
            <a:extLst>
              <a:ext uri="{FF2B5EF4-FFF2-40B4-BE49-F238E27FC236}">
                <a16:creationId xmlns:a16="http://schemas.microsoft.com/office/drawing/2014/main" id="{AD50C6A0-CB42-4102-BE12-3A53464A4D54}"/>
              </a:ext>
            </a:extLst>
          </p:cNvPr>
          <p:cNvSpPr>
            <a:spLocks noChangeAspect="1" noChangeArrowheads="1" noTextEdit="1"/>
          </p:cNvSpPr>
          <p:nvPr userDrawn="1"/>
        </p:nvSpPr>
        <p:spPr bwMode="auto">
          <a:xfrm>
            <a:off x="0" y="0"/>
            <a:ext cx="8391525" cy="614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ooter Placeholder 11"/>
          <p:cNvSpPr>
            <a:spLocks noGrp="1"/>
          </p:cNvSpPr>
          <p:nvPr>
            <p:ph type="ftr" sz="quarter" idx="15"/>
          </p:nvPr>
        </p:nvSpPr>
        <p:spPr>
          <a:xfrm>
            <a:off x="6043960" y="5738699"/>
            <a:ext cx="2883829" cy="365125"/>
          </a:xfrm>
        </p:spPr>
        <p:txBody>
          <a:bodyPr/>
          <a:lstStyle>
            <a:lvl1pPr algn="ctr">
              <a:defRPr>
                <a:solidFill>
                  <a:schemeClr val="bg1">
                    <a:lumMod val="85000"/>
                  </a:schemeClr>
                </a:solidFill>
              </a:defRPr>
            </a:lvl1pPr>
          </a:lstStyle>
          <a:p>
            <a:r>
              <a:rPr lang="en-US"/>
              <a:t>13478-DiagAm-F26-TWM-WOW Planning – Overview Deck_5.9.25</a:t>
            </a:r>
            <a:endParaRPr lang="en-US" dirty="0"/>
          </a:p>
        </p:txBody>
      </p:sp>
      <p:sp>
        <p:nvSpPr>
          <p:cNvPr id="8" name="Date Placeholder 7"/>
          <p:cNvSpPr>
            <a:spLocks noGrp="1"/>
          </p:cNvSpPr>
          <p:nvPr>
            <p:ph type="dt" sz="half" idx="14"/>
          </p:nvPr>
        </p:nvSpPr>
        <p:spPr>
          <a:xfrm>
            <a:off x="7009367" y="6103824"/>
            <a:ext cx="953015" cy="255701"/>
          </a:xfrm>
          <a:noFill/>
        </p:spPr>
        <p:txBody>
          <a:bodyPr/>
          <a:lstStyle>
            <a:lvl1pPr algn="ctr">
              <a:defRPr>
                <a:solidFill>
                  <a:schemeClr val="bg1">
                    <a:lumMod val="85000"/>
                  </a:schemeClr>
                </a:solidFill>
              </a:defRPr>
            </a:lvl1pPr>
          </a:lstStyle>
          <a:p>
            <a:fld id="{A1DFD114-50B9-AD4F-8B0E-0C6E1A29FD52}" type="datetime1">
              <a:rPr lang="en-US" smtClean="0"/>
              <a:t>5/13/2025</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email">
            <a:extLst>
              <a:ext uri="{28A0092B-C50C-407E-A947-70E740481C1C}">
                <a14:useLocalDpi xmlns:a14="http://schemas.microsoft.com/office/drawing/2010/main"/>
              </a:ext>
            </a:extLst>
          </a:blip>
          <a:srcRect l="-12148"/>
          <a:stretch/>
        </p:blipFill>
        <p:spPr>
          <a:xfrm flipH="1">
            <a:off x="0" y="-8709"/>
            <a:ext cx="9144000" cy="6866710"/>
          </a:xfrm>
          <a:prstGeom prst="rect">
            <a:avLst/>
          </a:prstGeom>
        </p:spPr>
      </p:pic>
      <p:grpSp>
        <p:nvGrpSpPr>
          <p:cNvPr id="5" name="Group 4">
            <a:extLst>
              <a:ext uri="{FF2B5EF4-FFF2-40B4-BE49-F238E27FC236}">
                <a16:creationId xmlns:a16="http://schemas.microsoft.com/office/drawing/2014/main" id="{B6694B22-7C58-490A-9138-12C2251DEEF3}"/>
              </a:ext>
            </a:extLst>
          </p:cNvPr>
          <p:cNvGrpSpPr/>
          <p:nvPr userDrawn="1"/>
        </p:nvGrpSpPr>
        <p:grpSpPr>
          <a:xfrm>
            <a:off x="4986882" y="0"/>
            <a:ext cx="4157118" cy="6858000"/>
            <a:chOff x="4986882" y="0"/>
            <a:chExt cx="4157118" cy="6858000"/>
          </a:xfrm>
        </p:grpSpPr>
        <p:sp>
          <p:nvSpPr>
            <p:cNvPr id="38" name="Freeform 6">
              <a:extLst>
                <a:ext uri="{FF2B5EF4-FFF2-40B4-BE49-F238E27FC236}">
                  <a16:creationId xmlns:a16="http://schemas.microsoft.com/office/drawing/2014/main" id="{633F57B4-1923-4B1F-B865-030D55C7EF6A}"/>
                </a:ext>
              </a:extLst>
            </p:cNvPr>
            <p:cNvSpPr>
              <a:spLocks/>
            </p:cNvSpPr>
            <p:nvPr userDrawn="1"/>
          </p:nvSpPr>
          <p:spPr bwMode="auto">
            <a:xfrm>
              <a:off x="4986882" y="0"/>
              <a:ext cx="3946184" cy="6858000"/>
            </a:xfrm>
            <a:custGeom>
              <a:avLst/>
              <a:gdLst>
                <a:gd name="T0" fmla="*/ 1643 w 2228"/>
                <a:gd name="T1" fmla="*/ 0 h 3872"/>
                <a:gd name="T2" fmla="*/ 2228 w 2228"/>
                <a:gd name="T3" fmla="*/ 0 h 3872"/>
                <a:gd name="T4" fmla="*/ 2228 w 2228"/>
                <a:gd name="T5" fmla="*/ 3872 h 3872"/>
                <a:gd name="T6" fmla="*/ 0 w 2228"/>
                <a:gd name="T7" fmla="*/ 3872 h 3872"/>
                <a:gd name="T8" fmla="*/ 1643 w 2228"/>
                <a:gd name="T9" fmla="*/ 0 h 3872"/>
              </a:gdLst>
              <a:ahLst/>
              <a:cxnLst>
                <a:cxn ang="0">
                  <a:pos x="T0" y="T1"/>
                </a:cxn>
                <a:cxn ang="0">
                  <a:pos x="T2" y="T3"/>
                </a:cxn>
                <a:cxn ang="0">
                  <a:pos x="T4" y="T5"/>
                </a:cxn>
                <a:cxn ang="0">
                  <a:pos x="T6" y="T7"/>
                </a:cxn>
                <a:cxn ang="0">
                  <a:pos x="T8" y="T9"/>
                </a:cxn>
              </a:cxnLst>
              <a:rect l="0" t="0" r="r" b="b"/>
              <a:pathLst>
                <a:path w="2228" h="3872">
                  <a:moveTo>
                    <a:pt x="1643" y="0"/>
                  </a:moveTo>
                  <a:lnTo>
                    <a:pt x="2228" y="0"/>
                  </a:lnTo>
                  <a:lnTo>
                    <a:pt x="2228" y="3872"/>
                  </a:lnTo>
                  <a:lnTo>
                    <a:pt x="0" y="3872"/>
                  </a:lnTo>
                  <a:lnTo>
                    <a:pt x="1643" y="0"/>
                  </a:lnTo>
                  <a:close/>
                </a:path>
              </a:pathLst>
            </a:custGeom>
            <a:solidFill>
              <a:srgbClr val="82BC00">
                <a:alpha val="80000"/>
              </a:srgbClr>
            </a:solidFill>
            <a:ln>
              <a:noFill/>
            </a:ln>
          </p:spPr>
          <p:txBody>
            <a:bodyPr vert="horz" wrap="square" lIns="91440" tIns="45720" rIns="91440" bIns="45720" numCol="1" anchor="t" anchorCtr="0" compatLnSpc="1">
              <a:prstTxWarp prst="textNoShape">
                <a:avLst/>
              </a:prstTxWarp>
            </a:bodyPr>
            <a:lstStyle/>
            <a:p>
              <a:endParaRPr lang="en-US"/>
            </a:p>
          </p:txBody>
        </p:sp>
        <p:sp>
          <p:nvSpPr>
            <p:cNvPr id="39" name="Freeform 6">
              <a:extLst>
                <a:ext uri="{FF2B5EF4-FFF2-40B4-BE49-F238E27FC236}">
                  <a16:creationId xmlns:a16="http://schemas.microsoft.com/office/drawing/2014/main" id="{633F57B4-1923-4B1F-B865-030D55C7EF6A}"/>
                </a:ext>
              </a:extLst>
            </p:cNvPr>
            <p:cNvSpPr>
              <a:spLocks/>
            </p:cNvSpPr>
            <p:nvPr userDrawn="1"/>
          </p:nvSpPr>
          <p:spPr bwMode="auto">
            <a:xfrm>
              <a:off x="5197816" y="0"/>
              <a:ext cx="3946184" cy="6858000"/>
            </a:xfrm>
            <a:custGeom>
              <a:avLst/>
              <a:gdLst>
                <a:gd name="T0" fmla="*/ 1643 w 2228"/>
                <a:gd name="T1" fmla="*/ 0 h 3872"/>
                <a:gd name="T2" fmla="*/ 2228 w 2228"/>
                <a:gd name="T3" fmla="*/ 0 h 3872"/>
                <a:gd name="T4" fmla="*/ 2228 w 2228"/>
                <a:gd name="T5" fmla="*/ 3872 h 3872"/>
                <a:gd name="T6" fmla="*/ 0 w 2228"/>
                <a:gd name="T7" fmla="*/ 3872 h 3872"/>
                <a:gd name="T8" fmla="*/ 1643 w 2228"/>
                <a:gd name="T9" fmla="*/ 0 h 3872"/>
              </a:gdLst>
              <a:ahLst/>
              <a:cxnLst>
                <a:cxn ang="0">
                  <a:pos x="T0" y="T1"/>
                </a:cxn>
                <a:cxn ang="0">
                  <a:pos x="T2" y="T3"/>
                </a:cxn>
                <a:cxn ang="0">
                  <a:pos x="T4" y="T5"/>
                </a:cxn>
                <a:cxn ang="0">
                  <a:pos x="T6" y="T7"/>
                </a:cxn>
                <a:cxn ang="0">
                  <a:pos x="T8" y="T9"/>
                </a:cxn>
              </a:cxnLst>
              <a:rect l="0" t="0" r="r" b="b"/>
              <a:pathLst>
                <a:path w="2228" h="3872">
                  <a:moveTo>
                    <a:pt x="1643" y="0"/>
                  </a:moveTo>
                  <a:lnTo>
                    <a:pt x="2228" y="0"/>
                  </a:lnTo>
                  <a:lnTo>
                    <a:pt x="2228" y="3872"/>
                  </a:lnTo>
                  <a:lnTo>
                    <a:pt x="0" y="3872"/>
                  </a:lnTo>
                  <a:lnTo>
                    <a:pt x="1643" y="0"/>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4" name="Group 3">
            <a:extLst>
              <a:ext uri="{FF2B5EF4-FFF2-40B4-BE49-F238E27FC236}">
                <a16:creationId xmlns:a16="http://schemas.microsoft.com/office/drawing/2014/main" id="{B9566FC1-F7DB-464D-B426-AC5006FDFBCF}"/>
              </a:ext>
            </a:extLst>
          </p:cNvPr>
          <p:cNvGrpSpPr/>
          <p:nvPr userDrawn="1"/>
        </p:nvGrpSpPr>
        <p:grpSpPr>
          <a:xfrm>
            <a:off x="6484734" y="5035816"/>
            <a:ext cx="2117725" cy="555246"/>
            <a:chOff x="1368318" y="1133978"/>
            <a:chExt cx="4794905" cy="1257175"/>
          </a:xfrm>
        </p:grpSpPr>
        <p:grpSp>
          <p:nvGrpSpPr>
            <p:cNvPr id="3" name="Group 2">
              <a:extLst>
                <a:ext uri="{FF2B5EF4-FFF2-40B4-BE49-F238E27FC236}">
                  <a16:creationId xmlns:a16="http://schemas.microsoft.com/office/drawing/2014/main" id="{3CD4E684-10EA-4358-8BA0-396529218ECA}"/>
                </a:ext>
              </a:extLst>
            </p:cNvPr>
            <p:cNvGrpSpPr/>
            <p:nvPr userDrawn="1"/>
          </p:nvGrpSpPr>
          <p:grpSpPr>
            <a:xfrm>
              <a:off x="1372728" y="1133978"/>
              <a:ext cx="4790495" cy="1257174"/>
              <a:chOff x="1372728" y="1133978"/>
              <a:chExt cx="4790495" cy="1257174"/>
            </a:xfrm>
          </p:grpSpPr>
          <p:sp>
            <p:nvSpPr>
              <p:cNvPr id="79" name="Freeform 235">
                <a:extLst>
                  <a:ext uri="{FF2B5EF4-FFF2-40B4-BE49-F238E27FC236}">
                    <a16:creationId xmlns:a16="http://schemas.microsoft.com/office/drawing/2014/main" id="{7F8B8FB8-0611-4903-8E7B-6FE2E36E4F45}"/>
                  </a:ext>
                </a:extLst>
              </p:cNvPr>
              <p:cNvSpPr>
                <a:spLocks noEditPoints="1"/>
              </p:cNvSpPr>
              <p:nvPr/>
            </p:nvSpPr>
            <p:spPr bwMode="auto">
              <a:xfrm>
                <a:off x="1372728" y="1151622"/>
                <a:ext cx="864582" cy="899872"/>
              </a:xfrm>
              <a:custGeom>
                <a:avLst/>
                <a:gdLst>
                  <a:gd name="T0" fmla="*/ 0 w 247"/>
                  <a:gd name="T1" fmla="*/ 0 h 263"/>
                  <a:gd name="T2" fmla="*/ 147 w 247"/>
                  <a:gd name="T3" fmla="*/ 0 h 263"/>
                  <a:gd name="T4" fmla="*/ 222 w 247"/>
                  <a:gd name="T5" fmla="*/ 23 h 263"/>
                  <a:gd name="T6" fmla="*/ 238 w 247"/>
                  <a:gd name="T7" fmla="*/ 64 h 263"/>
                  <a:gd name="T8" fmla="*/ 238 w 247"/>
                  <a:gd name="T9" fmla="*/ 65 h 263"/>
                  <a:gd name="T10" fmla="*/ 191 w 247"/>
                  <a:gd name="T11" fmla="*/ 125 h 263"/>
                  <a:gd name="T12" fmla="*/ 247 w 247"/>
                  <a:gd name="T13" fmla="*/ 189 h 263"/>
                  <a:gd name="T14" fmla="*/ 247 w 247"/>
                  <a:gd name="T15" fmla="*/ 190 h 263"/>
                  <a:gd name="T16" fmla="*/ 146 w 247"/>
                  <a:gd name="T17" fmla="*/ 263 h 263"/>
                  <a:gd name="T18" fmla="*/ 0 w 247"/>
                  <a:gd name="T19" fmla="*/ 263 h 263"/>
                  <a:gd name="T20" fmla="*/ 0 w 247"/>
                  <a:gd name="T21" fmla="*/ 0 h 263"/>
                  <a:gd name="T22" fmla="*/ 152 w 247"/>
                  <a:gd name="T23" fmla="*/ 84 h 263"/>
                  <a:gd name="T24" fmla="*/ 124 w 247"/>
                  <a:gd name="T25" fmla="*/ 66 h 263"/>
                  <a:gd name="T26" fmla="*/ 86 w 247"/>
                  <a:gd name="T27" fmla="*/ 66 h 263"/>
                  <a:gd name="T28" fmla="*/ 86 w 247"/>
                  <a:gd name="T29" fmla="*/ 103 h 263"/>
                  <a:gd name="T30" fmla="*/ 124 w 247"/>
                  <a:gd name="T31" fmla="*/ 103 h 263"/>
                  <a:gd name="T32" fmla="*/ 152 w 247"/>
                  <a:gd name="T33" fmla="*/ 85 h 263"/>
                  <a:gd name="T34" fmla="*/ 152 w 247"/>
                  <a:gd name="T35" fmla="*/ 84 h 263"/>
                  <a:gd name="T36" fmla="*/ 130 w 247"/>
                  <a:gd name="T37" fmla="*/ 157 h 263"/>
                  <a:gd name="T38" fmla="*/ 86 w 247"/>
                  <a:gd name="T39" fmla="*/ 157 h 263"/>
                  <a:gd name="T40" fmla="*/ 86 w 247"/>
                  <a:gd name="T41" fmla="*/ 196 h 263"/>
                  <a:gd name="T42" fmla="*/ 130 w 247"/>
                  <a:gd name="T43" fmla="*/ 196 h 263"/>
                  <a:gd name="T44" fmla="*/ 159 w 247"/>
                  <a:gd name="T45" fmla="*/ 177 h 263"/>
                  <a:gd name="T46" fmla="*/ 159 w 247"/>
                  <a:gd name="T47" fmla="*/ 176 h 263"/>
                  <a:gd name="T48" fmla="*/ 130 w 247"/>
                  <a:gd name="T49" fmla="*/ 157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47" h="263">
                    <a:moveTo>
                      <a:pt x="0" y="0"/>
                    </a:moveTo>
                    <a:cubicBezTo>
                      <a:pt x="147" y="0"/>
                      <a:pt x="147" y="0"/>
                      <a:pt x="147" y="0"/>
                    </a:cubicBezTo>
                    <a:cubicBezTo>
                      <a:pt x="184" y="0"/>
                      <a:pt x="207" y="8"/>
                      <a:pt x="222" y="23"/>
                    </a:cubicBezTo>
                    <a:cubicBezTo>
                      <a:pt x="232" y="33"/>
                      <a:pt x="238" y="46"/>
                      <a:pt x="238" y="64"/>
                    </a:cubicBezTo>
                    <a:cubicBezTo>
                      <a:pt x="238" y="65"/>
                      <a:pt x="238" y="65"/>
                      <a:pt x="238" y="65"/>
                    </a:cubicBezTo>
                    <a:cubicBezTo>
                      <a:pt x="238" y="96"/>
                      <a:pt x="219" y="115"/>
                      <a:pt x="191" y="125"/>
                    </a:cubicBezTo>
                    <a:cubicBezTo>
                      <a:pt x="225" y="135"/>
                      <a:pt x="247" y="153"/>
                      <a:pt x="247" y="189"/>
                    </a:cubicBezTo>
                    <a:cubicBezTo>
                      <a:pt x="247" y="190"/>
                      <a:pt x="247" y="190"/>
                      <a:pt x="247" y="190"/>
                    </a:cubicBezTo>
                    <a:cubicBezTo>
                      <a:pt x="247" y="232"/>
                      <a:pt x="212" y="263"/>
                      <a:pt x="146" y="263"/>
                    </a:cubicBezTo>
                    <a:cubicBezTo>
                      <a:pt x="0" y="263"/>
                      <a:pt x="0" y="263"/>
                      <a:pt x="0" y="263"/>
                    </a:cubicBezTo>
                    <a:lnTo>
                      <a:pt x="0" y="0"/>
                    </a:lnTo>
                    <a:close/>
                    <a:moveTo>
                      <a:pt x="152" y="84"/>
                    </a:moveTo>
                    <a:cubicBezTo>
                      <a:pt x="152" y="73"/>
                      <a:pt x="142" y="66"/>
                      <a:pt x="124" y="66"/>
                    </a:cubicBezTo>
                    <a:cubicBezTo>
                      <a:pt x="86" y="66"/>
                      <a:pt x="86" y="66"/>
                      <a:pt x="86" y="66"/>
                    </a:cubicBezTo>
                    <a:cubicBezTo>
                      <a:pt x="86" y="103"/>
                      <a:pt x="86" y="103"/>
                      <a:pt x="86" y="103"/>
                    </a:cubicBezTo>
                    <a:cubicBezTo>
                      <a:pt x="124" y="103"/>
                      <a:pt x="124" y="103"/>
                      <a:pt x="124" y="103"/>
                    </a:cubicBezTo>
                    <a:cubicBezTo>
                      <a:pt x="143" y="103"/>
                      <a:pt x="152" y="97"/>
                      <a:pt x="152" y="85"/>
                    </a:cubicBezTo>
                    <a:lnTo>
                      <a:pt x="152" y="84"/>
                    </a:lnTo>
                    <a:close/>
                    <a:moveTo>
                      <a:pt x="130" y="157"/>
                    </a:moveTo>
                    <a:cubicBezTo>
                      <a:pt x="86" y="157"/>
                      <a:pt x="86" y="157"/>
                      <a:pt x="86" y="157"/>
                    </a:cubicBezTo>
                    <a:cubicBezTo>
                      <a:pt x="86" y="196"/>
                      <a:pt x="86" y="196"/>
                      <a:pt x="86" y="196"/>
                    </a:cubicBezTo>
                    <a:cubicBezTo>
                      <a:pt x="130" y="196"/>
                      <a:pt x="130" y="196"/>
                      <a:pt x="130" y="196"/>
                    </a:cubicBezTo>
                    <a:cubicBezTo>
                      <a:pt x="149" y="196"/>
                      <a:pt x="159" y="188"/>
                      <a:pt x="159" y="177"/>
                    </a:cubicBezTo>
                    <a:cubicBezTo>
                      <a:pt x="159" y="176"/>
                      <a:pt x="159" y="176"/>
                      <a:pt x="159" y="176"/>
                    </a:cubicBezTo>
                    <a:cubicBezTo>
                      <a:pt x="159" y="165"/>
                      <a:pt x="149" y="157"/>
                      <a:pt x="130" y="157"/>
                    </a:cubicBezTo>
                    <a:close/>
                  </a:path>
                </a:pathLst>
              </a:custGeom>
              <a:solidFill>
                <a:srgbClr val="82B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 name="Freeform 236">
                <a:extLst>
                  <a:ext uri="{FF2B5EF4-FFF2-40B4-BE49-F238E27FC236}">
                    <a16:creationId xmlns:a16="http://schemas.microsoft.com/office/drawing/2014/main" id="{92A57D9D-DA04-4B29-92AB-6F75EEC864A1}"/>
                  </a:ext>
                </a:extLst>
              </p:cNvPr>
              <p:cNvSpPr>
                <a:spLocks noEditPoints="1"/>
              </p:cNvSpPr>
              <p:nvPr/>
            </p:nvSpPr>
            <p:spPr bwMode="auto">
              <a:xfrm>
                <a:off x="2281422" y="1151622"/>
                <a:ext cx="1843854" cy="899872"/>
              </a:xfrm>
              <a:custGeom>
                <a:avLst/>
                <a:gdLst>
                  <a:gd name="T0" fmla="*/ 416 w 526"/>
                  <a:gd name="T1" fmla="*/ 0 h 263"/>
                  <a:gd name="T2" fmla="*/ 328 w 526"/>
                  <a:gd name="T3" fmla="*/ 0 h 263"/>
                  <a:gd name="T4" fmla="*/ 232 w 526"/>
                  <a:gd name="T5" fmla="*/ 227 h 263"/>
                  <a:gd name="T6" fmla="*/ 195 w 526"/>
                  <a:gd name="T7" fmla="*/ 173 h 263"/>
                  <a:gd name="T8" fmla="*/ 247 w 526"/>
                  <a:gd name="T9" fmla="*/ 93 h 263"/>
                  <a:gd name="T10" fmla="*/ 247 w 526"/>
                  <a:gd name="T11" fmla="*/ 92 h 263"/>
                  <a:gd name="T12" fmla="*/ 223 w 526"/>
                  <a:gd name="T13" fmla="*/ 30 h 263"/>
                  <a:gd name="T14" fmla="*/ 128 w 526"/>
                  <a:gd name="T15" fmla="*/ 0 h 263"/>
                  <a:gd name="T16" fmla="*/ 0 w 526"/>
                  <a:gd name="T17" fmla="*/ 0 h 263"/>
                  <a:gd name="T18" fmla="*/ 0 w 526"/>
                  <a:gd name="T19" fmla="*/ 263 h 263"/>
                  <a:gd name="T20" fmla="*/ 88 w 526"/>
                  <a:gd name="T21" fmla="*/ 263 h 263"/>
                  <a:gd name="T22" fmla="*/ 88 w 526"/>
                  <a:gd name="T23" fmla="*/ 188 h 263"/>
                  <a:gd name="T24" fmla="*/ 106 w 526"/>
                  <a:gd name="T25" fmla="*/ 188 h 263"/>
                  <a:gd name="T26" fmla="*/ 156 w 526"/>
                  <a:gd name="T27" fmla="*/ 263 h 263"/>
                  <a:gd name="T28" fmla="*/ 217 w 526"/>
                  <a:gd name="T29" fmla="*/ 263 h 263"/>
                  <a:gd name="T30" fmla="*/ 256 w 526"/>
                  <a:gd name="T31" fmla="*/ 263 h 263"/>
                  <a:gd name="T32" fmla="*/ 311 w 526"/>
                  <a:gd name="T33" fmla="*/ 263 h 263"/>
                  <a:gd name="T34" fmla="*/ 325 w 526"/>
                  <a:gd name="T35" fmla="*/ 227 h 263"/>
                  <a:gd name="T36" fmla="*/ 417 w 526"/>
                  <a:gd name="T37" fmla="*/ 227 h 263"/>
                  <a:gd name="T38" fmla="*/ 431 w 526"/>
                  <a:gd name="T39" fmla="*/ 263 h 263"/>
                  <a:gd name="T40" fmla="*/ 526 w 526"/>
                  <a:gd name="T41" fmla="*/ 263 h 263"/>
                  <a:gd name="T42" fmla="*/ 416 w 526"/>
                  <a:gd name="T43" fmla="*/ 0 h 263"/>
                  <a:gd name="T44" fmla="*/ 159 w 526"/>
                  <a:gd name="T45" fmla="*/ 99 h 263"/>
                  <a:gd name="T46" fmla="*/ 126 w 526"/>
                  <a:gd name="T47" fmla="*/ 125 h 263"/>
                  <a:gd name="T48" fmla="*/ 88 w 526"/>
                  <a:gd name="T49" fmla="*/ 125 h 263"/>
                  <a:gd name="T50" fmla="*/ 88 w 526"/>
                  <a:gd name="T51" fmla="*/ 73 h 263"/>
                  <a:gd name="T52" fmla="*/ 126 w 526"/>
                  <a:gd name="T53" fmla="*/ 73 h 263"/>
                  <a:gd name="T54" fmla="*/ 159 w 526"/>
                  <a:gd name="T55" fmla="*/ 98 h 263"/>
                  <a:gd name="T56" fmla="*/ 159 w 526"/>
                  <a:gd name="T57" fmla="*/ 99 h 263"/>
                  <a:gd name="T58" fmla="*/ 347 w 526"/>
                  <a:gd name="T59" fmla="*/ 165 h 263"/>
                  <a:gd name="T60" fmla="*/ 371 w 526"/>
                  <a:gd name="T61" fmla="*/ 101 h 263"/>
                  <a:gd name="T62" fmla="*/ 395 w 526"/>
                  <a:gd name="T63" fmla="*/ 165 h 263"/>
                  <a:gd name="T64" fmla="*/ 347 w 526"/>
                  <a:gd name="T65" fmla="*/ 165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26" h="263">
                    <a:moveTo>
                      <a:pt x="416" y="0"/>
                    </a:moveTo>
                    <a:cubicBezTo>
                      <a:pt x="328" y="0"/>
                      <a:pt x="328" y="0"/>
                      <a:pt x="328" y="0"/>
                    </a:cubicBezTo>
                    <a:cubicBezTo>
                      <a:pt x="232" y="227"/>
                      <a:pt x="232" y="227"/>
                      <a:pt x="232" y="227"/>
                    </a:cubicBezTo>
                    <a:cubicBezTo>
                      <a:pt x="195" y="173"/>
                      <a:pt x="195" y="173"/>
                      <a:pt x="195" y="173"/>
                    </a:cubicBezTo>
                    <a:cubicBezTo>
                      <a:pt x="227" y="158"/>
                      <a:pt x="247" y="131"/>
                      <a:pt x="247" y="93"/>
                    </a:cubicBezTo>
                    <a:cubicBezTo>
                      <a:pt x="247" y="92"/>
                      <a:pt x="247" y="92"/>
                      <a:pt x="247" y="92"/>
                    </a:cubicBezTo>
                    <a:cubicBezTo>
                      <a:pt x="247" y="65"/>
                      <a:pt x="239" y="45"/>
                      <a:pt x="223" y="30"/>
                    </a:cubicBezTo>
                    <a:cubicBezTo>
                      <a:pt x="205" y="11"/>
                      <a:pt x="175" y="0"/>
                      <a:pt x="128" y="0"/>
                    </a:cubicBezTo>
                    <a:cubicBezTo>
                      <a:pt x="0" y="0"/>
                      <a:pt x="0" y="0"/>
                      <a:pt x="0" y="0"/>
                    </a:cubicBezTo>
                    <a:cubicBezTo>
                      <a:pt x="0" y="263"/>
                      <a:pt x="0" y="263"/>
                      <a:pt x="0" y="263"/>
                    </a:cubicBezTo>
                    <a:cubicBezTo>
                      <a:pt x="88" y="263"/>
                      <a:pt x="88" y="263"/>
                      <a:pt x="88" y="263"/>
                    </a:cubicBezTo>
                    <a:cubicBezTo>
                      <a:pt x="88" y="188"/>
                      <a:pt x="88" y="188"/>
                      <a:pt x="88" y="188"/>
                    </a:cubicBezTo>
                    <a:cubicBezTo>
                      <a:pt x="106" y="188"/>
                      <a:pt x="106" y="188"/>
                      <a:pt x="106" y="188"/>
                    </a:cubicBezTo>
                    <a:cubicBezTo>
                      <a:pt x="156" y="263"/>
                      <a:pt x="156" y="263"/>
                      <a:pt x="156" y="263"/>
                    </a:cubicBezTo>
                    <a:cubicBezTo>
                      <a:pt x="217" y="263"/>
                      <a:pt x="217" y="263"/>
                      <a:pt x="217" y="263"/>
                    </a:cubicBezTo>
                    <a:cubicBezTo>
                      <a:pt x="256" y="263"/>
                      <a:pt x="256" y="263"/>
                      <a:pt x="256" y="263"/>
                    </a:cubicBezTo>
                    <a:cubicBezTo>
                      <a:pt x="311" y="263"/>
                      <a:pt x="311" y="263"/>
                      <a:pt x="311" y="263"/>
                    </a:cubicBezTo>
                    <a:cubicBezTo>
                      <a:pt x="325" y="227"/>
                      <a:pt x="325" y="227"/>
                      <a:pt x="325" y="227"/>
                    </a:cubicBezTo>
                    <a:cubicBezTo>
                      <a:pt x="417" y="227"/>
                      <a:pt x="417" y="227"/>
                      <a:pt x="417" y="227"/>
                    </a:cubicBezTo>
                    <a:cubicBezTo>
                      <a:pt x="431" y="263"/>
                      <a:pt x="431" y="263"/>
                      <a:pt x="431" y="263"/>
                    </a:cubicBezTo>
                    <a:cubicBezTo>
                      <a:pt x="526" y="263"/>
                      <a:pt x="526" y="263"/>
                      <a:pt x="526" y="263"/>
                    </a:cubicBezTo>
                    <a:lnTo>
                      <a:pt x="416" y="0"/>
                    </a:lnTo>
                    <a:close/>
                    <a:moveTo>
                      <a:pt x="159" y="99"/>
                    </a:moveTo>
                    <a:cubicBezTo>
                      <a:pt x="159" y="115"/>
                      <a:pt x="147" y="125"/>
                      <a:pt x="126" y="125"/>
                    </a:cubicBezTo>
                    <a:cubicBezTo>
                      <a:pt x="88" y="125"/>
                      <a:pt x="88" y="125"/>
                      <a:pt x="88" y="125"/>
                    </a:cubicBezTo>
                    <a:cubicBezTo>
                      <a:pt x="88" y="73"/>
                      <a:pt x="88" y="73"/>
                      <a:pt x="88" y="73"/>
                    </a:cubicBezTo>
                    <a:cubicBezTo>
                      <a:pt x="126" y="73"/>
                      <a:pt x="126" y="73"/>
                      <a:pt x="126" y="73"/>
                    </a:cubicBezTo>
                    <a:cubicBezTo>
                      <a:pt x="146" y="73"/>
                      <a:pt x="159" y="82"/>
                      <a:pt x="159" y="98"/>
                    </a:cubicBezTo>
                    <a:lnTo>
                      <a:pt x="159" y="99"/>
                    </a:lnTo>
                    <a:close/>
                    <a:moveTo>
                      <a:pt x="347" y="165"/>
                    </a:moveTo>
                    <a:cubicBezTo>
                      <a:pt x="371" y="101"/>
                      <a:pt x="371" y="101"/>
                      <a:pt x="371" y="101"/>
                    </a:cubicBezTo>
                    <a:cubicBezTo>
                      <a:pt x="395" y="165"/>
                      <a:pt x="395" y="165"/>
                      <a:pt x="395" y="165"/>
                    </a:cubicBezTo>
                    <a:lnTo>
                      <a:pt x="347" y="165"/>
                    </a:lnTo>
                    <a:close/>
                  </a:path>
                </a:pathLst>
              </a:custGeom>
              <a:solidFill>
                <a:srgbClr val="82B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 name="Freeform 237">
                <a:extLst>
                  <a:ext uri="{FF2B5EF4-FFF2-40B4-BE49-F238E27FC236}">
                    <a16:creationId xmlns:a16="http://schemas.microsoft.com/office/drawing/2014/main" id="{13206387-7320-4398-A28E-0B90FF000490}"/>
                  </a:ext>
                </a:extLst>
              </p:cNvPr>
              <p:cNvSpPr>
                <a:spLocks/>
              </p:cNvSpPr>
              <p:nvPr/>
            </p:nvSpPr>
            <p:spPr bwMode="auto">
              <a:xfrm>
                <a:off x="3856198" y="1151622"/>
                <a:ext cx="1045440" cy="1239530"/>
              </a:xfrm>
              <a:custGeom>
                <a:avLst/>
                <a:gdLst>
                  <a:gd name="T0" fmla="*/ 118 w 237"/>
                  <a:gd name="T1" fmla="*/ 281 h 281"/>
                  <a:gd name="T2" fmla="*/ 0 w 237"/>
                  <a:gd name="T3" fmla="*/ 0 h 281"/>
                  <a:gd name="T4" fmla="*/ 79 w 237"/>
                  <a:gd name="T5" fmla="*/ 0 h 281"/>
                  <a:gd name="T6" fmla="*/ 119 w 237"/>
                  <a:gd name="T7" fmla="*/ 114 h 281"/>
                  <a:gd name="T8" fmla="*/ 160 w 237"/>
                  <a:gd name="T9" fmla="*/ 0 h 281"/>
                  <a:gd name="T10" fmla="*/ 237 w 237"/>
                  <a:gd name="T11" fmla="*/ 0 h 281"/>
                  <a:gd name="T12" fmla="*/ 118 w 237"/>
                  <a:gd name="T13" fmla="*/ 281 h 281"/>
                </a:gdLst>
                <a:ahLst/>
                <a:cxnLst>
                  <a:cxn ang="0">
                    <a:pos x="T0" y="T1"/>
                  </a:cxn>
                  <a:cxn ang="0">
                    <a:pos x="T2" y="T3"/>
                  </a:cxn>
                  <a:cxn ang="0">
                    <a:pos x="T4" y="T5"/>
                  </a:cxn>
                  <a:cxn ang="0">
                    <a:pos x="T6" y="T7"/>
                  </a:cxn>
                  <a:cxn ang="0">
                    <a:pos x="T8" y="T9"/>
                  </a:cxn>
                  <a:cxn ang="0">
                    <a:pos x="T10" y="T11"/>
                  </a:cxn>
                  <a:cxn ang="0">
                    <a:pos x="T12" y="T13"/>
                  </a:cxn>
                </a:cxnLst>
                <a:rect l="0" t="0" r="r" b="b"/>
                <a:pathLst>
                  <a:path w="237" h="281">
                    <a:moveTo>
                      <a:pt x="118" y="281"/>
                    </a:moveTo>
                    <a:lnTo>
                      <a:pt x="0" y="0"/>
                    </a:lnTo>
                    <a:lnTo>
                      <a:pt x="79" y="0"/>
                    </a:lnTo>
                    <a:lnTo>
                      <a:pt x="119" y="114"/>
                    </a:lnTo>
                    <a:lnTo>
                      <a:pt x="160" y="0"/>
                    </a:lnTo>
                    <a:lnTo>
                      <a:pt x="237" y="0"/>
                    </a:lnTo>
                    <a:lnTo>
                      <a:pt x="118" y="281"/>
                    </a:lnTo>
                    <a:close/>
                  </a:path>
                </a:pathLst>
              </a:custGeom>
              <a:solidFill>
                <a:srgbClr val="82B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 name="Rectangle 238">
                <a:extLst>
                  <a:ext uri="{FF2B5EF4-FFF2-40B4-BE49-F238E27FC236}">
                    <a16:creationId xmlns:a16="http://schemas.microsoft.com/office/drawing/2014/main" id="{ADEB20FB-D90B-4C78-8B75-744DC25E6A39}"/>
                  </a:ext>
                </a:extLst>
              </p:cNvPr>
              <p:cNvSpPr>
                <a:spLocks noChangeArrowheads="1"/>
              </p:cNvSpPr>
              <p:nvPr/>
            </p:nvSpPr>
            <p:spPr bwMode="auto">
              <a:xfrm>
                <a:off x="4945747" y="1151622"/>
                <a:ext cx="304370" cy="899872"/>
              </a:xfrm>
              <a:prstGeom prst="rect">
                <a:avLst/>
              </a:prstGeom>
              <a:solidFill>
                <a:srgbClr val="82B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 name="Freeform 239">
                <a:extLst>
                  <a:ext uri="{FF2B5EF4-FFF2-40B4-BE49-F238E27FC236}">
                    <a16:creationId xmlns:a16="http://schemas.microsoft.com/office/drawing/2014/main" id="{A2EB5FA2-1187-481A-AACB-8056E0C7ED77}"/>
                  </a:ext>
                </a:extLst>
              </p:cNvPr>
              <p:cNvSpPr>
                <a:spLocks/>
              </p:cNvSpPr>
              <p:nvPr/>
            </p:nvSpPr>
            <p:spPr bwMode="auto">
              <a:xfrm>
                <a:off x="5285406" y="1133978"/>
                <a:ext cx="877817" cy="935161"/>
              </a:xfrm>
              <a:custGeom>
                <a:avLst/>
                <a:gdLst>
                  <a:gd name="T0" fmla="*/ 0 w 251"/>
                  <a:gd name="T1" fmla="*/ 228 h 273"/>
                  <a:gd name="T2" fmla="*/ 47 w 251"/>
                  <a:gd name="T3" fmla="*/ 172 h 273"/>
                  <a:gd name="T4" fmla="*/ 139 w 251"/>
                  <a:gd name="T5" fmla="*/ 203 h 273"/>
                  <a:gd name="T6" fmla="*/ 162 w 251"/>
                  <a:gd name="T7" fmla="*/ 192 h 273"/>
                  <a:gd name="T8" fmla="*/ 162 w 251"/>
                  <a:gd name="T9" fmla="*/ 191 h 273"/>
                  <a:gd name="T10" fmla="*/ 125 w 251"/>
                  <a:gd name="T11" fmla="*/ 174 h 273"/>
                  <a:gd name="T12" fmla="*/ 14 w 251"/>
                  <a:gd name="T13" fmla="*/ 89 h 273"/>
                  <a:gd name="T14" fmla="*/ 14 w 251"/>
                  <a:gd name="T15" fmla="*/ 88 h 273"/>
                  <a:gd name="T16" fmla="*/ 126 w 251"/>
                  <a:gd name="T17" fmla="*/ 0 h 273"/>
                  <a:gd name="T18" fmla="*/ 245 w 251"/>
                  <a:gd name="T19" fmla="*/ 36 h 273"/>
                  <a:gd name="T20" fmla="*/ 202 w 251"/>
                  <a:gd name="T21" fmla="*/ 95 h 273"/>
                  <a:gd name="T22" fmla="*/ 123 w 251"/>
                  <a:gd name="T23" fmla="*/ 69 h 273"/>
                  <a:gd name="T24" fmla="*/ 104 w 251"/>
                  <a:gd name="T25" fmla="*/ 80 h 273"/>
                  <a:gd name="T26" fmla="*/ 104 w 251"/>
                  <a:gd name="T27" fmla="*/ 81 h 273"/>
                  <a:gd name="T28" fmla="*/ 139 w 251"/>
                  <a:gd name="T29" fmla="*/ 98 h 273"/>
                  <a:gd name="T30" fmla="*/ 251 w 251"/>
                  <a:gd name="T31" fmla="*/ 183 h 273"/>
                  <a:gd name="T32" fmla="*/ 251 w 251"/>
                  <a:gd name="T33" fmla="*/ 184 h 273"/>
                  <a:gd name="T34" fmla="*/ 135 w 251"/>
                  <a:gd name="T35" fmla="*/ 273 h 273"/>
                  <a:gd name="T36" fmla="*/ 0 w 251"/>
                  <a:gd name="T37" fmla="*/ 228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1" h="273">
                    <a:moveTo>
                      <a:pt x="0" y="228"/>
                    </a:moveTo>
                    <a:cubicBezTo>
                      <a:pt x="47" y="172"/>
                      <a:pt x="47" y="172"/>
                      <a:pt x="47" y="172"/>
                    </a:cubicBezTo>
                    <a:cubicBezTo>
                      <a:pt x="76" y="194"/>
                      <a:pt x="108" y="203"/>
                      <a:pt x="139" y="203"/>
                    </a:cubicBezTo>
                    <a:cubicBezTo>
                      <a:pt x="155" y="203"/>
                      <a:pt x="162" y="199"/>
                      <a:pt x="162" y="192"/>
                    </a:cubicBezTo>
                    <a:cubicBezTo>
                      <a:pt x="162" y="191"/>
                      <a:pt x="162" y="191"/>
                      <a:pt x="162" y="191"/>
                    </a:cubicBezTo>
                    <a:cubicBezTo>
                      <a:pt x="162" y="184"/>
                      <a:pt x="153" y="179"/>
                      <a:pt x="125" y="174"/>
                    </a:cubicBezTo>
                    <a:cubicBezTo>
                      <a:pt x="66" y="162"/>
                      <a:pt x="14" y="145"/>
                      <a:pt x="14" y="89"/>
                    </a:cubicBezTo>
                    <a:cubicBezTo>
                      <a:pt x="14" y="88"/>
                      <a:pt x="14" y="88"/>
                      <a:pt x="14" y="88"/>
                    </a:cubicBezTo>
                    <a:cubicBezTo>
                      <a:pt x="14" y="38"/>
                      <a:pt x="53" y="0"/>
                      <a:pt x="126" y="0"/>
                    </a:cubicBezTo>
                    <a:cubicBezTo>
                      <a:pt x="177" y="0"/>
                      <a:pt x="214" y="12"/>
                      <a:pt x="245" y="36"/>
                    </a:cubicBezTo>
                    <a:cubicBezTo>
                      <a:pt x="202" y="95"/>
                      <a:pt x="202" y="95"/>
                      <a:pt x="202" y="95"/>
                    </a:cubicBezTo>
                    <a:cubicBezTo>
                      <a:pt x="177" y="77"/>
                      <a:pt x="147" y="69"/>
                      <a:pt x="123" y="69"/>
                    </a:cubicBezTo>
                    <a:cubicBezTo>
                      <a:pt x="110" y="69"/>
                      <a:pt x="104" y="74"/>
                      <a:pt x="104" y="80"/>
                    </a:cubicBezTo>
                    <a:cubicBezTo>
                      <a:pt x="104" y="81"/>
                      <a:pt x="104" y="81"/>
                      <a:pt x="104" y="81"/>
                    </a:cubicBezTo>
                    <a:cubicBezTo>
                      <a:pt x="104" y="88"/>
                      <a:pt x="111" y="93"/>
                      <a:pt x="139" y="98"/>
                    </a:cubicBezTo>
                    <a:cubicBezTo>
                      <a:pt x="206" y="110"/>
                      <a:pt x="251" y="130"/>
                      <a:pt x="251" y="183"/>
                    </a:cubicBezTo>
                    <a:cubicBezTo>
                      <a:pt x="251" y="184"/>
                      <a:pt x="251" y="184"/>
                      <a:pt x="251" y="184"/>
                    </a:cubicBezTo>
                    <a:cubicBezTo>
                      <a:pt x="251" y="239"/>
                      <a:pt x="206" y="273"/>
                      <a:pt x="135" y="273"/>
                    </a:cubicBezTo>
                    <a:cubicBezTo>
                      <a:pt x="82" y="273"/>
                      <a:pt x="34" y="258"/>
                      <a:pt x="0" y="228"/>
                    </a:cubicBezTo>
                    <a:close/>
                  </a:path>
                </a:pathLst>
              </a:custGeom>
              <a:solidFill>
                <a:srgbClr val="82B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 name="Group 1">
              <a:extLst>
                <a:ext uri="{FF2B5EF4-FFF2-40B4-BE49-F238E27FC236}">
                  <a16:creationId xmlns:a16="http://schemas.microsoft.com/office/drawing/2014/main" id="{5D308873-144A-438D-913D-E7D400F80F68}"/>
                </a:ext>
              </a:extLst>
            </p:cNvPr>
            <p:cNvGrpSpPr/>
            <p:nvPr userDrawn="1"/>
          </p:nvGrpSpPr>
          <p:grpSpPr>
            <a:xfrm>
              <a:off x="1368318" y="2245584"/>
              <a:ext cx="2761371" cy="145569"/>
              <a:chOff x="1368318" y="2245584"/>
              <a:chExt cx="2761371" cy="145569"/>
            </a:xfrm>
            <a:solidFill>
              <a:schemeClr val="bg1"/>
            </a:solidFill>
          </p:grpSpPr>
          <p:sp>
            <p:nvSpPr>
              <p:cNvPr id="84" name="Freeform 240">
                <a:extLst>
                  <a:ext uri="{FF2B5EF4-FFF2-40B4-BE49-F238E27FC236}">
                    <a16:creationId xmlns:a16="http://schemas.microsoft.com/office/drawing/2014/main" id="{C9E1A4D2-5796-4022-ACF5-6799B0496F24}"/>
                  </a:ext>
                </a:extLst>
              </p:cNvPr>
              <p:cNvSpPr>
                <a:spLocks/>
              </p:cNvSpPr>
              <p:nvPr/>
            </p:nvSpPr>
            <p:spPr bwMode="auto">
              <a:xfrm>
                <a:off x="1368318" y="2245584"/>
                <a:ext cx="145569" cy="145569"/>
              </a:xfrm>
              <a:custGeom>
                <a:avLst/>
                <a:gdLst>
                  <a:gd name="T0" fmla="*/ 26 w 33"/>
                  <a:gd name="T1" fmla="*/ 33 h 33"/>
                  <a:gd name="T2" fmla="*/ 26 w 33"/>
                  <a:gd name="T3" fmla="*/ 12 h 33"/>
                  <a:gd name="T4" fmla="*/ 16 w 33"/>
                  <a:gd name="T5" fmla="*/ 26 h 33"/>
                  <a:gd name="T6" fmla="*/ 16 w 33"/>
                  <a:gd name="T7" fmla="*/ 26 h 33"/>
                  <a:gd name="T8" fmla="*/ 7 w 33"/>
                  <a:gd name="T9" fmla="*/ 12 h 33"/>
                  <a:gd name="T10" fmla="*/ 7 w 33"/>
                  <a:gd name="T11" fmla="*/ 33 h 33"/>
                  <a:gd name="T12" fmla="*/ 0 w 33"/>
                  <a:gd name="T13" fmla="*/ 33 h 33"/>
                  <a:gd name="T14" fmla="*/ 0 w 33"/>
                  <a:gd name="T15" fmla="*/ 0 h 33"/>
                  <a:gd name="T16" fmla="*/ 8 w 33"/>
                  <a:gd name="T17" fmla="*/ 0 h 33"/>
                  <a:gd name="T18" fmla="*/ 16 w 33"/>
                  <a:gd name="T19" fmla="*/ 14 h 33"/>
                  <a:gd name="T20" fmla="*/ 25 w 33"/>
                  <a:gd name="T21" fmla="*/ 0 h 33"/>
                  <a:gd name="T22" fmla="*/ 33 w 33"/>
                  <a:gd name="T23" fmla="*/ 0 h 33"/>
                  <a:gd name="T24" fmla="*/ 33 w 33"/>
                  <a:gd name="T25" fmla="*/ 33 h 33"/>
                  <a:gd name="T26" fmla="*/ 26 w 33"/>
                  <a:gd name="T27"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 h="33">
                    <a:moveTo>
                      <a:pt x="26" y="33"/>
                    </a:moveTo>
                    <a:lnTo>
                      <a:pt x="26" y="12"/>
                    </a:lnTo>
                    <a:lnTo>
                      <a:pt x="16" y="26"/>
                    </a:lnTo>
                    <a:lnTo>
                      <a:pt x="16" y="26"/>
                    </a:lnTo>
                    <a:lnTo>
                      <a:pt x="7" y="12"/>
                    </a:lnTo>
                    <a:lnTo>
                      <a:pt x="7" y="33"/>
                    </a:lnTo>
                    <a:lnTo>
                      <a:pt x="0" y="33"/>
                    </a:lnTo>
                    <a:lnTo>
                      <a:pt x="0" y="0"/>
                    </a:lnTo>
                    <a:lnTo>
                      <a:pt x="8" y="0"/>
                    </a:lnTo>
                    <a:lnTo>
                      <a:pt x="16" y="14"/>
                    </a:lnTo>
                    <a:lnTo>
                      <a:pt x="25" y="0"/>
                    </a:lnTo>
                    <a:lnTo>
                      <a:pt x="33" y="0"/>
                    </a:lnTo>
                    <a:lnTo>
                      <a:pt x="33" y="33"/>
                    </a:lnTo>
                    <a:lnTo>
                      <a:pt x="26" y="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5" name="Freeform 241">
                <a:extLst>
                  <a:ext uri="{FF2B5EF4-FFF2-40B4-BE49-F238E27FC236}">
                    <a16:creationId xmlns:a16="http://schemas.microsoft.com/office/drawing/2014/main" id="{60D18845-2578-4BC4-9B66-28B131055076}"/>
                  </a:ext>
                </a:extLst>
              </p:cNvPr>
              <p:cNvSpPr>
                <a:spLocks noEditPoints="1"/>
              </p:cNvSpPr>
              <p:nvPr/>
            </p:nvSpPr>
            <p:spPr bwMode="auto">
              <a:xfrm>
                <a:off x="1566818" y="2245584"/>
                <a:ext cx="158801" cy="145569"/>
              </a:xfrm>
              <a:custGeom>
                <a:avLst/>
                <a:gdLst>
                  <a:gd name="T0" fmla="*/ 28 w 36"/>
                  <a:gd name="T1" fmla="*/ 33 h 33"/>
                  <a:gd name="T2" fmla="*/ 25 w 36"/>
                  <a:gd name="T3" fmla="*/ 26 h 33"/>
                  <a:gd name="T4" fmla="*/ 10 w 36"/>
                  <a:gd name="T5" fmla="*/ 26 h 33"/>
                  <a:gd name="T6" fmla="*/ 7 w 36"/>
                  <a:gd name="T7" fmla="*/ 33 h 33"/>
                  <a:gd name="T8" fmla="*/ 0 w 36"/>
                  <a:gd name="T9" fmla="*/ 33 h 33"/>
                  <a:gd name="T10" fmla="*/ 14 w 36"/>
                  <a:gd name="T11" fmla="*/ 0 h 33"/>
                  <a:gd name="T12" fmla="*/ 21 w 36"/>
                  <a:gd name="T13" fmla="*/ 0 h 33"/>
                  <a:gd name="T14" fmla="*/ 36 w 36"/>
                  <a:gd name="T15" fmla="*/ 33 h 33"/>
                  <a:gd name="T16" fmla="*/ 28 w 36"/>
                  <a:gd name="T17" fmla="*/ 33 h 33"/>
                  <a:gd name="T18" fmla="*/ 17 w 36"/>
                  <a:gd name="T19" fmla="*/ 8 h 33"/>
                  <a:gd name="T20" fmla="*/ 13 w 36"/>
                  <a:gd name="T21" fmla="*/ 19 h 33"/>
                  <a:gd name="T22" fmla="*/ 22 w 36"/>
                  <a:gd name="T23" fmla="*/ 19 h 33"/>
                  <a:gd name="T24" fmla="*/ 17 w 36"/>
                  <a:gd name="T25" fmla="*/ 8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 h="33">
                    <a:moveTo>
                      <a:pt x="28" y="33"/>
                    </a:moveTo>
                    <a:lnTo>
                      <a:pt x="25" y="26"/>
                    </a:lnTo>
                    <a:lnTo>
                      <a:pt x="10" y="26"/>
                    </a:lnTo>
                    <a:lnTo>
                      <a:pt x="7" y="33"/>
                    </a:lnTo>
                    <a:lnTo>
                      <a:pt x="0" y="33"/>
                    </a:lnTo>
                    <a:lnTo>
                      <a:pt x="14" y="0"/>
                    </a:lnTo>
                    <a:lnTo>
                      <a:pt x="21" y="0"/>
                    </a:lnTo>
                    <a:lnTo>
                      <a:pt x="36" y="33"/>
                    </a:lnTo>
                    <a:lnTo>
                      <a:pt x="28" y="33"/>
                    </a:lnTo>
                    <a:close/>
                    <a:moveTo>
                      <a:pt x="17" y="8"/>
                    </a:moveTo>
                    <a:lnTo>
                      <a:pt x="13" y="19"/>
                    </a:lnTo>
                    <a:lnTo>
                      <a:pt x="22" y="19"/>
                    </a:ln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 name="Freeform 242">
                <a:extLst>
                  <a:ext uri="{FF2B5EF4-FFF2-40B4-BE49-F238E27FC236}">
                    <a16:creationId xmlns:a16="http://schemas.microsoft.com/office/drawing/2014/main" id="{96FCB441-7E30-46F6-85C6-2320FE7F4E9F}"/>
                  </a:ext>
                </a:extLst>
              </p:cNvPr>
              <p:cNvSpPr>
                <a:spLocks noEditPoints="1"/>
              </p:cNvSpPr>
              <p:nvPr/>
            </p:nvSpPr>
            <p:spPr bwMode="auto">
              <a:xfrm>
                <a:off x="1778552" y="2245584"/>
                <a:ext cx="123512" cy="145569"/>
              </a:xfrm>
              <a:custGeom>
                <a:avLst/>
                <a:gdLst>
                  <a:gd name="T0" fmla="*/ 26 w 36"/>
                  <a:gd name="T1" fmla="*/ 43 h 43"/>
                  <a:gd name="T2" fmla="*/ 16 w 36"/>
                  <a:gd name="T3" fmla="*/ 29 h 43"/>
                  <a:gd name="T4" fmla="*/ 9 w 36"/>
                  <a:gd name="T5" fmla="*/ 29 h 43"/>
                  <a:gd name="T6" fmla="*/ 9 w 36"/>
                  <a:gd name="T7" fmla="*/ 43 h 43"/>
                  <a:gd name="T8" fmla="*/ 0 w 36"/>
                  <a:gd name="T9" fmla="*/ 43 h 43"/>
                  <a:gd name="T10" fmla="*/ 0 w 36"/>
                  <a:gd name="T11" fmla="*/ 0 h 43"/>
                  <a:gd name="T12" fmla="*/ 19 w 36"/>
                  <a:gd name="T13" fmla="*/ 0 h 43"/>
                  <a:gd name="T14" fmla="*/ 35 w 36"/>
                  <a:gd name="T15" fmla="*/ 14 h 43"/>
                  <a:gd name="T16" fmla="*/ 35 w 36"/>
                  <a:gd name="T17" fmla="*/ 14 h 43"/>
                  <a:gd name="T18" fmla="*/ 26 w 36"/>
                  <a:gd name="T19" fmla="*/ 27 h 43"/>
                  <a:gd name="T20" fmla="*/ 36 w 36"/>
                  <a:gd name="T21" fmla="*/ 43 h 43"/>
                  <a:gd name="T22" fmla="*/ 26 w 36"/>
                  <a:gd name="T23" fmla="*/ 43 h 43"/>
                  <a:gd name="T24" fmla="*/ 26 w 36"/>
                  <a:gd name="T25" fmla="*/ 15 h 43"/>
                  <a:gd name="T26" fmla="*/ 18 w 36"/>
                  <a:gd name="T27" fmla="*/ 9 h 43"/>
                  <a:gd name="T28" fmla="*/ 9 w 36"/>
                  <a:gd name="T29" fmla="*/ 9 h 43"/>
                  <a:gd name="T30" fmla="*/ 9 w 36"/>
                  <a:gd name="T31" fmla="*/ 21 h 43"/>
                  <a:gd name="T32" fmla="*/ 19 w 36"/>
                  <a:gd name="T33" fmla="*/ 21 h 43"/>
                  <a:gd name="T34" fmla="*/ 26 w 36"/>
                  <a:gd name="T35" fmla="*/ 15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 h="43">
                    <a:moveTo>
                      <a:pt x="26" y="43"/>
                    </a:moveTo>
                    <a:cubicBezTo>
                      <a:pt x="16" y="29"/>
                      <a:pt x="16" y="29"/>
                      <a:pt x="16" y="29"/>
                    </a:cubicBezTo>
                    <a:cubicBezTo>
                      <a:pt x="9" y="29"/>
                      <a:pt x="9" y="29"/>
                      <a:pt x="9" y="29"/>
                    </a:cubicBezTo>
                    <a:cubicBezTo>
                      <a:pt x="9" y="43"/>
                      <a:pt x="9" y="43"/>
                      <a:pt x="9" y="43"/>
                    </a:cubicBezTo>
                    <a:cubicBezTo>
                      <a:pt x="0" y="43"/>
                      <a:pt x="0" y="43"/>
                      <a:pt x="0" y="43"/>
                    </a:cubicBezTo>
                    <a:cubicBezTo>
                      <a:pt x="0" y="0"/>
                      <a:pt x="0" y="0"/>
                      <a:pt x="0" y="0"/>
                    </a:cubicBezTo>
                    <a:cubicBezTo>
                      <a:pt x="19" y="0"/>
                      <a:pt x="19" y="0"/>
                      <a:pt x="19" y="0"/>
                    </a:cubicBezTo>
                    <a:cubicBezTo>
                      <a:pt x="29" y="0"/>
                      <a:pt x="35" y="5"/>
                      <a:pt x="35" y="14"/>
                    </a:cubicBezTo>
                    <a:cubicBezTo>
                      <a:pt x="35" y="14"/>
                      <a:pt x="35" y="14"/>
                      <a:pt x="35" y="14"/>
                    </a:cubicBezTo>
                    <a:cubicBezTo>
                      <a:pt x="35" y="21"/>
                      <a:pt x="31" y="25"/>
                      <a:pt x="26" y="27"/>
                    </a:cubicBezTo>
                    <a:cubicBezTo>
                      <a:pt x="36" y="43"/>
                      <a:pt x="36" y="43"/>
                      <a:pt x="36" y="43"/>
                    </a:cubicBezTo>
                    <a:lnTo>
                      <a:pt x="26" y="43"/>
                    </a:lnTo>
                    <a:close/>
                    <a:moveTo>
                      <a:pt x="26" y="15"/>
                    </a:moveTo>
                    <a:cubicBezTo>
                      <a:pt x="26" y="11"/>
                      <a:pt x="23" y="9"/>
                      <a:pt x="18" y="9"/>
                    </a:cubicBezTo>
                    <a:cubicBezTo>
                      <a:pt x="9" y="9"/>
                      <a:pt x="9" y="9"/>
                      <a:pt x="9" y="9"/>
                    </a:cubicBezTo>
                    <a:cubicBezTo>
                      <a:pt x="9" y="21"/>
                      <a:pt x="9" y="21"/>
                      <a:pt x="9" y="21"/>
                    </a:cubicBezTo>
                    <a:cubicBezTo>
                      <a:pt x="19" y="21"/>
                      <a:pt x="19" y="21"/>
                      <a:pt x="19" y="21"/>
                    </a:cubicBezTo>
                    <a:cubicBezTo>
                      <a:pt x="23" y="21"/>
                      <a:pt x="26" y="18"/>
                      <a:pt x="26"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 name="Freeform 243">
                <a:extLst>
                  <a:ext uri="{FF2B5EF4-FFF2-40B4-BE49-F238E27FC236}">
                    <a16:creationId xmlns:a16="http://schemas.microsoft.com/office/drawing/2014/main" id="{1AD850EB-A6D8-4DC7-9653-49F164CEFC3B}"/>
                  </a:ext>
                </a:extLst>
              </p:cNvPr>
              <p:cNvSpPr>
                <a:spLocks/>
              </p:cNvSpPr>
              <p:nvPr/>
            </p:nvSpPr>
            <p:spPr bwMode="auto">
              <a:xfrm>
                <a:off x="1959410" y="2245584"/>
                <a:ext cx="136747" cy="145569"/>
              </a:xfrm>
              <a:custGeom>
                <a:avLst/>
                <a:gdLst>
                  <a:gd name="T0" fmla="*/ 21 w 31"/>
                  <a:gd name="T1" fmla="*/ 33 h 33"/>
                  <a:gd name="T2" fmla="*/ 11 w 31"/>
                  <a:gd name="T3" fmla="*/ 19 h 33"/>
                  <a:gd name="T4" fmla="*/ 7 w 31"/>
                  <a:gd name="T5" fmla="*/ 23 h 33"/>
                  <a:gd name="T6" fmla="*/ 7 w 31"/>
                  <a:gd name="T7" fmla="*/ 33 h 33"/>
                  <a:gd name="T8" fmla="*/ 0 w 31"/>
                  <a:gd name="T9" fmla="*/ 33 h 33"/>
                  <a:gd name="T10" fmla="*/ 0 w 31"/>
                  <a:gd name="T11" fmla="*/ 0 h 33"/>
                  <a:gd name="T12" fmla="*/ 7 w 31"/>
                  <a:gd name="T13" fmla="*/ 0 h 33"/>
                  <a:gd name="T14" fmla="*/ 7 w 31"/>
                  <a:gd name="T15" fmla="*/ 15 h 33"/>
                  <a:gd name="T16" fmla="*/ 21 w 31"/>
                  <a:gd name="T17" fmla="*/ 0 h 33"/>
                  <a:gd name="T18" fmla="*/ 30 w 31"/>
                  <a:gd name="T19" fmla="*/ 0 h 33"/>
                  <a:gd name="T20" fmla="*/ 17 w 31"/>
                  <a:gd name="T21" fmla="*/ 14 h 33"/>
                  <a:gd name="T22" fmla="*/ 31 w 31"/>
                  <a:gd name="T23" fmla="*/ 33 h 33"/>
                  <a:gd name="T24" fmla="*/ 21 w 31"/>
                  <a:gd name="T25"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 h="33">
                    <a:moveTo>
                      <a:pt x="21" y="33"/>
                    </a:moveTo>
                    <a:lnTo>
                      <a:pt x="11" y="19"/>
                    </a:lnTo>
                    <a:lnTo>
                      <a:pt x="7" y="23"/>
                    </a:lnTo>
                    <a:lnTo>
                      <a:pt x="7" y="33"/>
                    </a:lnTo>
                    <a:lnTo>
                      <a:pt x="0" y="33"/>
                    </a:lnTo>
                    <a:lnTo>
                      <a:pt x="0" y="0"/>
                    </a:lnTo>
                    <a:lnTo>
                      <a:pt x="7" y="0"/>
                    </a:lnTo>
                    <a:lnTo>
                      <a:pt x="7" y="15"/>
                    </a:lnTo>
                    <a:lnTo>
                      <a:pt x="21" y="0"/>
                    </a:lnTo>
                    <a:lnTo>
                      <a:pt x="30" y="0"/>
                    </a:lnTo>
                    <a:lnTo>
                      <a:pt x="17" y="14"/>
                    </a:lnTo>
                    <a:lnTo>
                      <a:pt x="31" y="33"/>
                    </a:lnTo>
                    <a:lnTo>
                      <a:pt x="21" y="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 name="Freeform 244">
                <a:extLst>
                  <a:ext uri="{FF2B5EF4-FFF2-40B4-BE49-F238E27FC236}">
                    <a16:creationId xmlns:a16="http://schemas.microsoft.com/office/drawing/2014/main" id="{7C691E78-4686-4E42-B949-A6623C6F2337}"/>
                  </a:ext>
                </a:extLst>
              </p:cNvPr>
              <p:cNvSpPr>
                <a:spLocks/>
              </p:cNvSpPr>
              <p:nvPr/>
            </p:nvSpPr>
            <p:spPr bwMode="auto">
              <a:xfrm>
                <a:off x="2144678" y="2245584"/>
                <a:ext cx="110280" cy="145569"/>
              </a:xfrm>
              <a:custGeom>
                <a:avLst/>
                <a:gdLst>
                  <a:gd name="T0" fmla="*/ 0 w 25"/>
                  <a:gd name="T1" fmla="*/ 33 h 33"/>
                  <a:gd name="T2" fmla="*/ 0 w 25"/>
                  <a:gd name="T3" fmla="*/ 0 h 33"/>
                  <a:gd name="T4" fmla="*/ 25 w 25"/>
                  <a:gd name="T5" fmla="*/ 0 h 33"/>
                  <a:gd name="T6" fmla="*/ 25 w 25"/>
                  <a:gd name="T7" fmla="*/ 7 h 33"/>
                  <a:gd name="T8" fmla="*/ 7 w 25"/>
                  <a:gd name="T9" fmla="*/ 7 h 33"/>
                  <a:gd name="T10" fmla="*/ 7 w 25"/>
                  <a:gd name="T11" fmla="*/ 13 h 33"/>
                  <a:gd name="T12" fmla="*/ 23 w 25"/>
                  <a:gd name="T13" fmla="*/ 13 h 33"/>
                  <a:gd name="T14" fmla="*/ 23 w 25"/>
                  <a:gd name="T15" fmla="*/ 19 h 33"/>
                  <a:gd name="T16" fmla="*/ 7 w 25"/>
                  <a:gd name="T17" fmla="*/ 19 h 33"/>
                  <a:gd name="T18" fmla="*/ 7 w 25"/>
                  <a:gd name="T19" fmla="*/ 26 h 33"/>
                  <a:gd name="T20" fmla="*/ 25 w 25"/>
                  <a:gd name="T21" fmla="*/ 26 h 33"/>
                  <a:gd name="T22" fmla="*/ 25 w 25"/>
                  <a:gd name="T23" fmla="*/ 33 h 33"/>
                  <a:gd name="T24" fmla="*/ 0 w 25"/>
                  <a:gd name="T25"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 h="33">
                    <a:moveTo>
                      <a:pt x="0" y="33"/>
                    </a:moveTo>
                    <a:lnTo>
                      <a:pt x="0" y="0"/>
                    </a:lnTo>
                    <a:lnTo>
                      <a:pt x="25" y="0"/>
                    </a:lnTo>
                    <a:lnTo>
                      <a:pt x="25" y="7"/>
                    </a:lnTo>
                    <a:lnTo>
                      <a:pt x="7" y="7"/>
                    </a:lnTo>
                    <a:lnTo>
                      <a:pt x="7" y="13"/>
                    </a:lnTo>
                    <a:lnTo>
                      <a:pt x="23" y="13"/>
                    </a:lnTo>
                    <a:lnTo>
                      <a:pt x="23" y="19"/>
                    </a:lnTo>
                    <a:lnTo>
                      <a:pt x="7" y="19"/>
                    </a:lnTo>
                    <a:lnTo>
                      <a:pt x="7" y="26"/>
                    </a:lnTo>
                    <a:lnTo>
                      <a:pt x="25" y="26"/>
                    </a:lnTo>
                    <a:lnTo>
                      <a:pt x="25" y="33"/>
                    </a:lnTo>
                    <a:lnTo>
                      <a:pt x="0" y="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 name="Freeform 245">
                <a:extLst>
                  <a:ext uri="{FF2B5EF4-FFF2-40B4-BE49-F238E27FC236}">
                    <a16:creationId xmlns:a16="http://schemas.microsoft.com/office/drawing/2014/main" id="{11F623B2-9856-45E9-A57D-CCD163172CFA}"/>
                  </a:ext>
                </a:extLst>
              </p:cNvPr>
              <p:cNvSpPr>
                <a:spLocks/>
              </p:cNvSpPr>
              <p:nvPr/>
            </p:nvSpPr>
            <p:spPr bwMode="auto">
              <a:xfrm>
                <a:off x="2303479" y="2245584"/>
                <a:ext cx="123512" cy="145569"/>
              </a:xfrm>
              <a:custGeom>
                <a:avLst/>
                <a:gdLst>
                  <a:gd name="T0" fmla="*/ 18 w 28"/>
                  <a:gd name="T1" fmla="*/ 7 h 33"/>
                  <a:gd name="T2" fmla="*/ 18 w 28"/>
                  <a:gd name="T3" fmla="*/ 33 h 33"/>
                  <a:gd name="T4" fmla="*/ 11 w 28"/>
                  <a:gd name="T5" fmla="*/ 33 h 33"/>
                  <a:gd name="T6" fmla="*/ 11 w 28"/>
                  <a:gd name="T7" fmla="*/ 7 h 33"/>
                  <a:gd name="T8" fmla="*/ 0 w 28"/>
                  <a:gd name="T9" fmla="*/ 7 h 33"/>
                  <a:gd name="T10" fmla="*/ 0 w 28"/>
                  <a:gd name="T11" fmla="*/ 0 h 33"/>
                  <a:gd name="T12" fmla="*/ 28 w 28"/>
                  <a:gd name="T13" fmla="*/ 0 h 33"/>
                  <a:gd name="T14" fmla="*/ 28 w 28"/>
                  <a:gd name="T15" fmla="*/ 7 h 33"/>
                  <a:gd name="T16" fmla="*/ 18 w 28"/>
                  <a:gd name="T17" fmla="*/ 7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33">
                    <a:moveTo>
                      <a:pt x="18" y="7"/>
                    </a:moveTo>
                    <a:lnTo>
                      <a:pt x="18" y="33"/>
                    </a:lnTo>
                    <a:lnTo>
                      <a:pt x="11" y="33"/>
                    </a:lnTo>
                    <a:lnTo>
                      <a:pt x="11" y="7"/>
                    </a:lnTo>
                    <a:lnTo>
                      <a:pt x="0" y="7"/>
                    </a:lnTo>
                    <a:lnTo>
                      <a:pt x="0" y="0"/>
                    </a:lnTo>
                    <a:lnTo>
                      <a:pt x="28" y="0"/>
                    </a:lnTo>
                    <a:lnTo>
                      <a:pt x="28" y="7"/>
                    </a:lnTo>
                    <a:lnTo>
                      <a:pt x="18"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0" name="Rectangle 246">
                <a:extLst>
                  <a:ext uri="{FF2B5EF4-FFF2-40B4-BE49-F238E27FC236}">
                    <a16:creationId xmlns:a16="http://schemas.microsoft.com/office/drawing/2014/main" id="{662245D3-D894-4091-AD30-0DFF8F4F3AA7}"/>
                  </a:ext>
                </a:extLst>
              </p:cNvPr>
              <p:cNvSpPr>
                <a:spLocks noChangeArrowheads="1"/>
              </p:cNvSpPr>
              <p:nvPr/>
            </p:nvSpPr>
            <p:spPr bwMode="auto">
              <a:xfrm>
                <a:off x="2484334" y="2245584"/>
                <a:ext cx="30879" cy="14556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1" name="Freeform 247">
                <a:extLst>
                  <a:ext uri="{FF2B5EF4-FFF2-40B4-BE49-F238E27FC236}">
                    <a16:creationId xmlns:a16="http://schemas.microsoft.com/office/drawing/2014/main" id="{07AEC033-5FA5-49C4-97ED-6C760F53727B}"/>
                  </a:ext>
                </a:extLst>
              </p:cNvPr>
              <p:cNvSpPr>
                <a:spLocks/>
              </p:cNvSpPr>
              <p:nvPr/>
            </p:nvSpPr>
            <p:spPr bwMode="auto">
              <a:xfrm>
                <a:off x="2581379" y="2245584"/>
                <a:ext cx="132334" cy="145569"/>
              </a:xfrm>
              <a:custGeom>
                <a:avLst/>
                <a:gdLst>
                  <a:gd name="T0" fmla="*/ 24 w 30"/>
                  <a:gd name="T1" fmla="*/ 33 h 33"/>
                  <a:gd name="T2" fmla="*/ 7 w 30"/>
                  <a:gd name="T3" fmla="*/ 12 h 33"/>
                  <a:gd name="T4" fmla="*/ 7 w 30"/>
                  <a:gd name="T5" fmla="*/ 33 h 33"/>
                  <a:gd name="T6" fmla="*/ 0 w 30"/>
                  <a:gd name="T7" fmla="*/ 33 h 33"/>
                  <a:gd name="T8" fmla="*/ 0 w 30"/>
                  <a:gd name="T9" fmla="*/ 0 h 33"/>
                  <a:gd name="T10" fmla="*/ 7 w 30"/>
                  <a:gd name="T11" fmla="*/ 0 h 33"/>
                  <a:gd name="T12" fmla="*/ 23 w 30"/>
                  <a:gd name="T13" fmla="*/ 20 h 33"/>
                  <a:gd name="T14" fmla="*/ 23 w 30"/>
                  <a:gd name="T15" fmla="*/ 0 h 33"/>
                  <a:gd name="T16" fmla="*/ 30 w 30"/>
                  <a:gd name="T17" fmla="*/ 0 h 33"/>
                  <a:gd name="T18" fmla="*/ 30 w 30"/>
                  <a:gd name="T19" fmla="*/ 33 h 33"/>
                  <a:gd name="T20" fmla="*/ 24 w 30"/>
                  <a:gd name="T21"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33">
                    <a:moveTo>
                      <a:pt x="24" y="33"/>
                    </a:moveTo>
                    <a:lnTo>
                      <a:pt x="7" y="12"/>
                    </a:lnTo>
                    <a:lnTo>
                      <a:pt x="7" y="33"/>
                    </a:lnTo>
                    <a:lnTo>
                      <a:pt x="0" y="33"/>
                    </a:lnTo>
                    <a:lnTo>
                      <a:pt x="0" y="0"/>
                    </a:lnTo>
                    <a:lnTo>
                      <a:pt x="7" y="0"/>
                    </a:lnTo>
                    <a:lnTo>
                      <a:pt x="23" y="20"/>
                    </a:lnTo>
                    <a:lnTo>
                      <a:pt x="23" y="0"/>
                    </a:lnTo>
                    <a:lnTo>
                      <a:pt x="30" y="0"/>
                    </a:lnTo>
                    <a:lnTo>
                      <a:pt x="30" y="33"/>
                    </a:lnTo>
                    <a:lnTo>
                      <a:pt x="24" y="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2" name="Freeform 248">
                <a:extLst>
                  <a:ext uri="{FF2B5EF4-FFF2-40B4-BE49-F238E27FC236}">
                    <a16:creationId xmlns:a16="http://schemas.microsoft.com/office/drawing/2014/main" id="{096A814A-51ED-425D-B657-78EF26CEB7EE}"/>
                  </a:ext>
                </a:extLst>
              </p:cNvPr>
              <p:cNvSpPr>
                <a:spLocks/>
              </p:cNvSpPr>
              <p:nvPr/>
            </p:nvSpPr>
            <p:spPr bwMode="auto">
              <a:xfrm>
                <a:off x="2775469" y="2245584"/>
                <a:ext cx="141156" cy="145569"/>
              </a:xfrm>
              <a:custGeom>
                <a:avLst/>
                <a:gdLst>
                  <a:gd name="T0" fmla="*/ 22 w 40"/>
                  <a:gd name="T1" fmla="*/ 43 h 43"/>
                  <a:gd name="T2" fmla="*/ 0 w 40"/>
                  <a:gd name="T3" fmla="*/ 21 h 43"/>
                  <a:gd name="T4" fmla="*/ 0 w 40"/>
                  <a:gd name="T5" fmla="*/ 21 h 43"/>
                  <a:gd name="T6" fmla="*/ 22 w 40"/>
                  <a:gd name="T7" fmla="*/ 0 h 43"/>
                  <a:gd name="T8" fmla="*/ 38 w 40"/>
                  <a:gd name="T9" fmla="*/ 5 h 43"/>
                  <a:gd name="T10" fmla="*/ 33 w 40"/>
                  <a:gd name="T11" fmla="*/ 12 h 43"/>
                  <a:gd name="T12" fmla="*/ 22 w 40"/>
                  <a:gd name="T13" fmla="*/ 8 h 43"/>
                  <a:gd name="T14" fmla="*/ 9 w 40"/>
                  <a:gd name="T15" fmla="*/ 21 h 43"/>
                  <a:gd name="T16" fmla="*/ 9 w 40"/>
                  <a:gd name="T17" fmla="*/ 21 h 43"/>
                  <a:gd name="T18" fmla="*/ 22 w 40"/>
                  <a:gd name="T19" fmla="*/ 35 h 43"/>
                  <a:gd name="T20" fmla="*/ 31 w 40"/>
                  <a:gd name="T21" fmla="*/ 32 h 43"/>
                  <a:gd name="T22" fmla="*/ 31 w 40"/>
                  <a:gd name="T23" fmla="*/ 26 h 43"/>
                  <a:gd name="T24" fmla="*/ 22 w 40"/>
                  <a:gd name="T25" fmla="*/ 26 h 43"/>
                  <a:gd name="T26" fmla="*/ 22 w 40"/>
                  <a:gd name="T27" fmla="*/ 18 h 43"/>
                  <a:gd name="T28" fmla="*/ 40 w 40"/>
                  <a:gd name="T29" fmla="*/ 18 h 43"/>
                  <a:gd name="T30" fmla="*/ 40 w 40"/>
                  <a:gd name="T31" fmla="*/ 37 h 43"/>
                  <a:gd name="T32" fmla="*/ 22 w 40"/>
                  <a:gd name="T33"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 h="43">
                    <a:moveTo>
                      <a:pt x="22" y="43"/>
                    </a:moveTo>
                    <a:cubicBezTo>
                      <a:pt x="9" y="43"/>
                      <a:pt x="0" y="34"/>
                      <a:pt x="0" y="21"/>
                    </a:cubicBezTo>
                    <a:cubicBezTo>
                      <a:pt x="0" y="21"/>
                      <a:pt x="0" y="21"/>
                      <a:pt x="0" y="21"/>
                    </a:cubicBezTo>
                    <a:cubicBezTo>
                      <a:pt x="0" y="9"/>
                      <a:pt x="9" y="0"/>
                      <a:pt x="22" y="0"/>
                    </a:cubicBezTo>
                    <a:cubicBezTo>
                      <a:pt x="29" y="0"/>
                      <a:pt x="34" y="2"/>
                      <a:pt x="38" y="5"/>
                    </a:cubicBezTo>
                    <a:cubicBezTo>
                      <a:pt x="33" y="12"/>
                      <a:pt x="33" y="12"/>
                      <a:pt x="33" y="12"/>
                    </a:cubicBezTo>
                    <a:cubicBezTo>
                      <a:pt x="29" y="10"/>
                      <a:pt x="26" y="8"/>
                      <a:pt x="22" y="8"/>
                    </a:cubicBezTo>
                    <a:cubicBezTo>
                      <a:pt x="15" y="8"/>
                      <a:pt x="9" y="14"/>
                      <a:pt x="9" y="21"/>
                    </a:cubicBezTo>
                    <a:cubicBezTo>
                      <a:pt x="9" y="21"/>
                      <a:pt x="9" y="21"/>
                      <a:pt x="9" y="21"/>
                    </a:cubicBezTo>
                    <a:cubicBezTo>
                      <a:pt x="9" y="29"/>
                      <a:pt x="15" y="35"/>
                      <a:pt x="22" y="35"/>
                    </a:cubicBezTo>
                    <a:cubicBezTo>
                      <a:pt x="26" y="35"/>
                      <a:pt x="29" y="34"/>
                      <a:pt x="31" y="32"/>
                    </a:cubicBezTo>
                    <a:cubicBezTo>
                      <a:pt x="31" y="26"/>
                      <a:pt x="31" y="26"/>
                      <a:pt x="31" y="26"/>
                    </a:cubicBezTo>
                    <a:cubicBezTo>
                      <a:pt x="22" y="26"/>
                      <a:pt x="22" y="26"/>
                      <a:pt x="22" y="26"/>
                    </a:cubicBezTo>
                    <a:cubicBezTo>
                      <a:pt x="22" y="18"/>
                      <a:pt x="22" y="18"/>
                      <a:pt x="22" y="18"/>
                    </a:cubicBezTo>
                    <a:cubicBezTo>
                      <a:pt x="40" y="18"/>
                      <a:pt x="40" y="18"/>
                      <a:pt x="40" y="18"/>
                    </a:cubicBezTo>
                    <a:cubicBezTo>
                      <a:pt x="40" y="37"/>
                      <a:pt x="40" y="37"/>
                      <a:pt x="40" y="37"/>
                    </a:cubicBezTo>
                    <a:cubicBezTo>
                      <a:pt x="36" y="40"/>
                      <a:pt x="30" y="43"/>
                      <a:pt x="22"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 name="Freeform 249">
                <a:extLst>
                  <a:ext uri="{FF2B5EF4-FFF2-40B4-BE49-F238E27FC236}">
                    <a16:creationId xmlns:a16="http://schemas.microsoft.com/office/drawing/2014/main" id="{1EF544ED-71B0-4934-B3BB-B26A3EA4A466}"/>
                  </a:ext>
                </a:extLst>
              </p:cNvPr>
              <p:cNvSpPr>
                <a:spLocks noEditPoints="1"/>
              </p:cNvSpPr>
              <p:nvPr/>
            </p:nvSpPr>
            <p:spPr bwMode="auto">
              <a:xfrm>
                <a:off x="3057781" y="2245584"/>
                <a:ext cx="154391" cy="145569"/>
              </a:xfrm>
              <a:custGeom>
                <a:avLst/>
                <a:gdLst>
                  <a:gd name="T0" fmla="*/ 28 w 35"/>
                  <a:gd name="T1" fmla="*/ 33 h 33"/>
                  <a:gd name="T2" fmla="*/ 25 w 35"/>
                  <a:gd name="T3" fmla="*/ 26 h 33"/>
                  <a:gd name="T4" fmla="*/ 11 w 35"/>
                  <a:gd name="T5" fmla="*/ 26 h 33"/>
                  <a:gd name="T6" fmla="*/ 7 w 35"/>
                  <a:gd name="T7" fmla="*/ 33 h 33"/>
                  <a:gd name="T8" fmla="*/ 0 w 35"/>
                  <a:gd name="T9" fmla="*/ 33 h 33"/>
                  <a:gd name="T10" fmla="*/ 15 w 35"/>
                  <a:gd name="T11" fmla="*/ 0 h 33"/>
                  <a:gd name="T12" fmla="*/ 21 w 35"/>
                  <a:gd name="T13" fmla="*/ 0 h 33"/>
                  <a:gd name="T14" fmla="*/ 35 w 35"/>
                  <a:gd name="T15" fmla="*/ 33 h 33"/>
                  <a:gd name="T16" fmla="*/ 28 w 35"/>
                  <a:gd name="T17" fmla="*/ 33 h 33"/>
                  <a:gd name="T18" fmla="*/ 18 w 35"/>
                  <a:gd name="T19" fmla="*/ 8 h 33"/>
                  <a:gd name="T20" fmla="*/ 13 w 35"/>
                  <a:gd name="T21" fmla="*/ 19 h 33"/>
                  <a:gd name="T22" fmla="*/ 22 w 35"/>
                  <a:gd name="T23" fmla="*/ 19 h 33"/>
                  <a:gd name="T24" fmla="*/ 18 w 35"/>
                  <a:gd name="T25" fmla="*/ 8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 h="33">
                    <a:moveTo>
                      <a:pt x="28" y="33"/>
                    </a:moveTo>
                    <a:lnTo>
                      <a:pt x="25" y="26"/>
                    </a:lnTo>
                    <a:lnTo>
                      <a:pt x="11" y="26"/>
                    </a:lnTo>
                    <a:lnTo>
                      <a:pt x="7" y="33"/>
                    </a:lnTo>
                    <a:lnTo>
                      <a:pt x="0" y="33"/>
                    </a:lnTo>
                    <a:lnTo>
                      <a:pt x="15" y="0"/>
                    </a:lnTo>
                    <a:lnTo>
                      <a:pt x="21" y="0"/>
                    </a:lnTo>
                    <a:lnTo>
                      <a:pt x="35" y="33"/>
                    </a:lnTo>
                    <a:lnTo>
                      <a:pt x="28" y="33"/>
                    </a:lnTo>
                    <a:close/>
                    <a:moveTo>
                      <a:pt x="18" y="8"/>
                    </a:moveTo>
                    <a:lnTo>
                      <a:pt x="13" y="19"/>
                    </a:lnTo>
                    <a:lnTo>
                      <a:pt x="22" y="19"/>
                    </a:lnTo>
                    <a:lnTo>
                      <a:pt x="18"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4" name="Freeform 250">
                <a:extLst>
                  <a:ext uri="{FF2B5EF4-FFF2-40B4-BE49-F238E27FC236}">
                    <a16:creationId xmlns:a16="http://schemas.microsoft.com/office/drawing/2014/main" id="{2F7F7AFF-02A7-41AB-A82F-14CF2888E3DF}"/>
                  </a:ext>
                </a:extLst>
              </p:cNvPr>
              <p:cNvSpPr>
                <a:spLocks/>
              </p:cNvSpPr>
              <p:nvPr/>
            </p:nvSpPr>
            <p:spPr bwMode="auto">
              <a:xfrm>
                <a:off x="3243049" y="2245584"/>
                <a:ext cx="141156" cy="145569"/>
              </a:xfrm>
              <a:custGeom>
                <a:avLst/>
                <a:gdLst>
                  <a:gd name="T0" fmla="*/ 22 w 40"/>
                  <a:gd name="T1" fmla="*/ 43 h 43"/>
                  <a:gd name="T2" fmla="*/ 0 w 40"/>
                  <a:gd name="T3" fmla="*/ 21 h 43"/>
                  <a:gd name="T4" fmla="*/ 0 w 40"/>
                  <a:gd name="T5" fmla="*/ 21 h 43"/>
                  <a:gd name="T6" fmla="*/ 22 w 40"/>
                  <a:gd name="T7" fmla="*/ 0 h 43"/>
                  <a:gd name="T8" fmla="*/ 38 w 40"/>
                  <a:gd name="T9" fmla="*/ 5 h 43"/>
                  <a:gd name="T10" fmla="*/ 33 w 40"/>
                  <a:gd name="T11" fmla="*/ 12 h 43"/>
                  <a:gd name="T12" fmla="*/ 22 w 40"/>
                  <a:gd name="T13" fmla="*/ 8 h 43"/>
                  <a:gd name="T14" fmla="*/ 9 w 40"/>
                  <a:gd name="T15" fmla="*/ 21 h 43"/>
                  <a:gd name="T16" fmla="*/ 9 w 40"/>
                  <a:gd name="T17" fmla="*/ 21 h 43"/>
                  <a:gd name="T18" fmla="*/ 22 w 40"/>
                  <a:gd name="T19" fmla="*/ 35 h 43"/>
                  <a:gd name="T20" fmla="*/ 31 w 40"/>
                  <a:gd name="T21" fmla="*/ 32 h 43"/>
                  <a:gd name="T22" fmla="*/ 31 w 40"/>
                  <a:gd name="T23" fmla="*/ 26 h 43"/>
                  <a:gd name="T24" fmla="*/ 22 w 40"/>
                  <a:gd name="T25" fmla="*/ 26 h 43"/>
                  <a:gd name="T26" fmla="*/ 22 w 40"/>
                  <a:gd name="T27" fmla="*/ 18 h 43"/>
                  <a:gd name="T28" fmla="*/ 40 w 40"/>
                  <a:gd name="T29" fmla="*/ 18 h 43"/>
                  <a:gd name="T30" fmla="*/ 40 w 40"/>
                  <a:gd name="T31" fmla="*/ 37 h 43"/>
                  <a:gd name="T32" fmla="*/ 22 w 40"/>
                  <a:gd name="T33"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 h="43">
                    <a:moveTo>
                      <a:pt x="22" y="43"/>
                    </a:moveTo>
                    <a:cubicBezTo>
                      <a:pt x="9" y="43"/>
                      <a:pt x="0" y="34"/>
                      <a:pt x="0" y="21"/>
                    </a:cubicBezTo>
                    <a:cubicBezTo>
                      <a:pt x="0" y="21"/>
                      <a:pt x="0" y="21"/>
                      <a:pt x="0" y="21"/>
                    </a:cubicBezTo>
                    <a:cubicBezTo>
                      <a:pt x="0" y="9"/>
                      <a:pt x="9" y="0"/>
                      <a:pt x="22" y="0"/>
                    </a:cubicBezTo>
                    <a:cubicBezTo>
                      <a:pt x="29" y="0"/>
                      <a:pt x="34" y="2"/>
                      <a:pt x="38" y="5"/>
                    </a:cubicBezTo>
                    <a:cubicBezTo>
                      <a:pt x="33" y="12"/>
                      <a:pt x="33" y="12"/>
                      <a:pt x="33" y="12"/>
                    </a:cubicBezTo>
                    <a:cubicBezTo>
                      <a:pt x="29" y="10"/>
                      <a:pt x="26" y="8"/>
                      <a:pt x="22" y="8"/>
                    </a:cubicBezTo>
                    <a:cubicBezTo>
                      <a:pt x="15" y="8"/>
                      <a:pt x="9" y="14"/>
                      <a:pt x="9" y="21"/>
                    </a:cubicBezTo>
                    <a:cubicBezTo>
                      <a:pt x="9" y="21"/>
                      <a:pt x="9" y="21"/>
                      <a:pt x="9" y="21"/>
                    </a:cubicBezTo>
                    <a:cubicBezTo>
                      <a:pt x="9" y="29"/>
                      <a:pt x="15" y="35"/>
                      <a:pt x="22" y="35"/>
                    </a:cubicBezTo>
                    <a:cubicBezTo>
                      <a:pt x="26" y="35"/>
                      <a:pt x="29" y="34"/>
                      <a:pt x="31" y="32"/>
                    </a:cubicBezTo>
                    <a:cubicBezTo>
                      <a:pt x="31" y="26"/>
                      <a:pt x="31" y="26"/>
                      <a:pt x="31" y="26"/>
                    </a:cubicBezTo>
                    <a:cubicBezTo>
                      <a:pt x="22" y="26"/>
                      <a:pt x="22" y="26"/>
                      <a:pt x="22" y="26"/>
                    </a:cubicBezTo>
                    <a:cubicBezTo>
                      <a:pt x="22" y="18"/>
                      <a:pt x="22" y="18"/>
                      <a:pt x="22" y="18"/>
                    </a:cubicBezTo>
                    <a:cubicBezTo>
                      <a:pt x="40" y="18"/>
                      <a:pt x="40" y="18"/>
                      <a:pt x="40" y="18"/>
                    </a:cubicBezTo>
                    <a:cubicBezTo>
                      <a:pt x="40" y="37"/>
                      <a:pt x="40" y="37"/>
                      <a:pt x="40" y="37"/>
                    </a:cubicBezTo>
                    <a:cubicBezTo>
                      <a:pt x="36" y="40"/>
                      <a:pt x="30" y="43"/>
                      <a:pt x="22"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5" name="Freeform 251">
                <a:extLst>
                  <a:ext uri="{FF2B5EF4-FFF2-40B4-BE49-F238E27FC236}">
                    <a16:creationId xmlns:a16="http://schemas.microsoft.com/office/drawing/2014/main" id="{C83E533C-E44A-48B1-BEFF-DFDEF35C7F28}"/>
                  </a:ext>
                </a:extLst>
              </p:cNvPr>
              <p:cNvSpPr>
                <a:spLocks/>
              </p:cNvSpPr>
              <p:nvPr/>
            </p:nvSpPr>
            <p:spPr bwMode="auto">
              <a:xfrm>
                <a:off x="3445961" y="2245584"/>
                <a:ext cx="114690" cy="145569"/>
              </a:xfrm>
              <a:custGeom>
                <a:avLst/>
                <a:gdLst>
                  <a:gd name="T0" fmla="*/ 0 w 26"/>
                  <a:gd name="T1" fmla="*/ 33 h 33"/>
                  <a:gd name="T2" fmla="*/ 0 w 26"/>
                  <a:gd name="T3" fmla="*/ 0 h 33"/>
                  <a:gd name="T4" fmla="*/ 25 w 26"/>
                  <a:gd name="T5" fmla="*/ 0 h 33"/>
                  <a:gd name="T6" fmla="*/ 25 w 26"/>
                  <a:gd name="T7" fmla="*/ 7 h 33"/>
                  <a:gd name="T8" fmla="*/ 8 w 26"/>
                  <a:gd name="T9" fmla="*/ 7 h 33"/>
                  <a:gd name="T10" fmla="*/ 8 w 26"/>
                  <a:gd name="T11" fmla="*/ 13 h 33"/>
                  <a:gd name="T12" fmla="*/ 23 w 26"/>
                  <a:gd name="T13" fmla="*/ 13 h 33"/>
                  <a:gd name="T14" fmla="*/ 23 w 26"/>
                  <a:gd name="T15" fmla="*/ 19 h 33"/>
                  <a:gd name="T16" fmla="*/ 8 w 26"/>
                  <a:gd name="T17" fmla="*/ 19 h 33"/>
                  <a:gd name="T18" fmla="*/ 8 w 26"/>
                  <a:gd name="T19" fmla="*/ 26 h 33"/>
                  <a:gd name="T20" fmla="*/ 26 w 26"/>
                  <a:gd name="T21" fmla="*/ 26 h 33"/>
                  <a:gd name="T22" fmla="*/ 26 w 26"/>
                  <a:gd name="T23" fmla="*/ 33 h 33"/>
                  <a:gd name="T24" fmla="*/ 0 w 26"/>
                  <a:gd name="T25"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 h="33">
                    <a:moveTo>
                      <a:pt x="0" y="33"/>
                    </a:moveTo>
                    <a:lnTo>
                      <a:pt x="0" y="0"/>
                    </a:lnTo>
                    <a:lnTo>
                      <a:pt x="25" y="0"/>
                    </a:lnTo>
                    <a:lnTo>
                      <a:pt x="25" y="7"/>
                    </a:lnTo>
                    <a:lnTo>
                      <a:pt x="8" y="7"/>
                    </a:lnTo>
                    <a:lnTo>
                      <a:pt x="8" y="13"/>
                    </a:lnTo>
                    <a:lnTo>
                      <a:pt x="23" y="13"/>
                    </a:lnTo>
                    <a:lnTo>
                      <a:pt x="23" y="19"/>
                    </a:lnTo>
                    <a:lnTo>
                      <a:pt x="8" y="19"/>
                    </a:lnTo>
                    <a:lnTo>
                      <a:pt x="8" y="26"/>
                    </a:lnTo>
                    <a:lnTo>
                      <a:pt x="26" y="26"/>
                    </a:lnTo>
                    <a:lnTo>
                      <a:pt x="26" y="33"/>
                    </a:lnTo>
                    <a:lnTo>
                      <a:pt x="0" y="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6" name="Freeform 252">
                <a:extLst>
                  <a:ext uri="{FF2B5EF4-FFF2-40B4-BE49-F238E27FC236}">
                    <a16:creationId xmlns:a16="http://schemas.microsoft.com/office/drawing/2014/main" id="{87C638E6-DCA1-4F46-9145-CC8D9571240D}"/>
                  </a:ext>
                </a:extLst>
              </p:cNvPr>
              <p:cNvSpPr>
                <a:spLocks/>
              </p:cNvSpPr>
              <p:nvPr/>
            </p:nvSpPr>
            <p:spPr bwMode="auto">
              <a:xfrm>
                <a:off x="3617997" y="2245584"/>
                <a:ext cx="132334" cy="145569"/>
              </a:xfrm>
              <a:custGeom>
                <a:avLst/>
                <a:gdLst>
                  <a:gd name="T0" fmla="*/ 23 w 30"/>
                  <a:gd name="T1" fmla="*/ 33 h 33"/>
                  <a:gd name="T2" fmla="*/ 7 w 30"/>
                  <a:gd name="T3" fmla="*/ 12 h 33"/>
                  <a:gd name="T4" fmla="*/ 7 w 30"/>
                  <a:gd name="T5" fmla="*/ 33 h 33"/>
                  <a:gd name="T6" fmla="*/ 0 w 30"/>
                  <a:gd name="T7" fmla="*/ 33 h 33"/>
                  <a:gd name="T8" fmla="*/ 0 w 30"/>
                  <a:gd name="T9" fmla="*/ 0 h 33"/>
                  <a:gd name="T10" fmla="*/ 7 w 30"/>
                  <a:gd name="T11" fmla="*/ 0 h 33"/>
                  <a:gd name="T12" fmla="*/ 23 w 30"/>
                  <a:gd name="T13" fmla="*/ 20 h 33"/>
                  <a:gd name="T14" fmla="*/ 23 w 30"/>
                  <a:gd name="T15" fmla="*/ 0 h 33"/>
                  <a:gd name="T16" fmla="*/ 30 w 30"/>
                  <a:gd name="T17" fmla="*/ 0 h 33"/>
                  <a:gd name="T18" fmla="*/ 30 w 30"/>
                  <a:gd name="T19" fmla="*/ 33 h 33"/>
                  <a:gd name="T20" fmla="*/ 23 w 30"/>
                  <a:gd name="T21"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33">
                    <a:moveTo>
                      <a:pt x="23" y="33"/>
                    </a:moveTo>
                    <a:lnTo>
                      <a:pt x="7" y="12"/>
                    </a:lnTo>
                    <a:lnTo>
                      <a:pt x="7" y="33"/>
                    </a:lnTo>
                    <a:lnTo>
                      <a:pt x="0" y="33"/>
                    </a:lnTo>
                    <a:lnTo>
                      <a:pt x="0" y="0"/>
                    </a:lnTo>
                    <a:lnTo>
                      <a:pt x="7" y="0"/>
                    </a:lnTo>
                    <a:lnTo>
                      <a:pt x="23" y="20"/>
                    </a:lnTo>
                    <a:lnTo>
                      <a:pt x="23" y="0"/>
                    </a:lnTo>
                    <a:lnTo>
                      <a:pt x="30" y="0"/>
                    </a:lnTo>
                    <a:lnTo>
                      <a:pt x="30" y="33"/>
                    </a:lnTo>
                    <a:lnTo>
                      <a:pt x="23" y="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7" name="Freeform 253">
                <a:extLst>
                  <a:ext uri="{FF2B5EF4-FFF2-40B4-BE49-F238E27FC236}">
                    <a16:creationId xmlns:a16="http://schemas.microsoft.com/office/drawing/2014/main" id="{2B7310D3-9E2C-4703-9399-576F53A60408}"/>
                  </a:ext>
                </a:extLst>
              </p:cNvPr>
              <p:cNvSpPr>
                <a:spLocks/>
              </p:cNvSpPr>
              <p:nvPr/>
            </p:nvSpPr>
            <p:spPr bwMode="auto">
              <a:xfrm>
                <a:off x="3807674" y="2245584"/>
                <a:ext cx="136747" cy="145569"/>
              </a:xfrm>
              <a:custGeom>
                <a:avLst/>
                <a:gdLst>
                  <a:gd name="T0" fmla="*/ 22 w 39"/>
                  <a:gd name="T1" fmla="*/ 43 h 43"/>
                  <a:gd name="T2" fmla="*/ 0 w 39"/>
                  <a:gd name="T3" fmla="*/ 21 h 43"/>
                  <a:gd name="T4" fmla="*/ 0 w 39"/>
                  <a:gd name="T5" fmla="*/ 21 h 43"/>
                  <a:gd name="T6" fmla="*/ 22 w 39"/>
                  <a:gd name="T7" fmla="*/ 0 h 43"/>
                  <a:gd name="T8" fmla="*/ 39 w 39"/>
                  <a:gd name="T9" fmla="*/ 6 h 43"/>
                  <a:gd name="T10" fmla="*/ 33 w 39"/>
                  <a:gd name="T11" fmla="*/ 13 h 43"/>
                  <a:gd name="T12" fmla="*/ 22 w 39"/>
                  <a:gd name="T13" fmla="*/ 8 h 43"/>
                  <a:gd name="T14" fmla="*/ 10 w 39"/>
                  <a:gd name="T15" fmla="*/ 21 h 43"/>
                  <a:gd name="T16" fmla="*/ 10 w 39"/>
                  <a:gd name="T17" fmla="*/ 21 h 43"/>
                  <a:gd name="T18" fmla="*/ 22 w 39"/>
                  <a:gd name="T19" fmla="*/ 35 h 43"/>
                  <a:gd name="T20" fmla="*/ 33 w 39"/>
                  <a:gd name="T21" fmla="*/ 30 h 43"/>
                  <a:gd name="T22" fmla="*/ 39 w 39"/>
                  <a:gd name="T23" fmla="*/ 36 h 43"/>
                  <a:gd name="T24" fmla="*/ 22 w 39"/>
                  <a:gd name="T25"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 h="43">
                    <a:moveTo>
                      <a:pt x="22" y="43"/>
                    </a:moveTo>
                    <a:cubicBezTo>
                      <a:pt x="9" y="43"/>
                      <a:pt x="0" y="34"/>
                      <a:pt x="0" y="21"/>
                    </a:cubicBezTo>
                    <a:cubicBezTo>
                      <a:pt x="0" y="21"/>
                      <a:pt x="0" y="21"/>
                      <a:pt x="0" y="21"/>
                    </a:cubicBezTo>
                    <a:cubicBezTo>
                      <a:pt x="0" y="9"/>
                      <a:pt x="9" y="0"/>
                      <a:pt x="22" y="0"/>
                    </a:cubicBezTo>
                    <a:cubicBezTo>
                      <a:pt x="30" y="0"/>
                      <a:pt x="35" y="2"/>
                      <a:pt x="39" y="6"/>
                    </a:cubicBezTo>
                    <a:cubicBezTo>
                      <a:pt x="33" y="13"/>
                      <a:pt x="33" y="13"/>
                      <a:pt x="33" y="13"/>
                    </a:cubicBezTo>
                    <a:cubicBezTo>
                      <a:pt x="29" y="10"/>
                      <a:pt x="26" y="8"/>
                      <a:pt x="22" y="8"/>
                    </a:cubicBezTo>
                    <a:cubicBezTo>
                      <a:pt x="15" y="8"/>
                      <a:pt x="10" y="14"/>
                      <a:pt x="10" y="21"/>
                    </a:cubicBezTo>
                    <a:cubicBezTo>
                      <a:pt x="10" y="21"/>
                      <a:pt x="10" y="21"/>
                      <a:pt x="10" y="21"/>
                    </a:cubicBezTo>
                    <a:cubicBezTo>
                      <a:pt x="10" y="29"/>
                      <a:pt x="15" y="35"/>
                      <a:pt x="22" y="35"/>
                    </a:cubicBezTo>
                    <a:cubicBezTo>
                      <a:pt x="27" y="35"/>
                      <a:pt x="30" y="33"/>
                      <a:pt x="33" y="30"/>
                    </a:cubicBezTo>
                    <a:cubicBezTo>
                      <a:pt x="39" y="36"/>
                      <a:pt x="39" y="36"/>
                      <a:pt x="39" y="36"/>
                    </a:cubicBezTo>
                    <a:cubicBezTo>
                      <a:pt x="35" y="40"/>
                      <a:pt x="30" y="43"/>
                      <a:pt x="22"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8" name="Freeform 254">
                <a:extLst>
                  <a:ext uri="{FF2B5EF4-FFF2-40B4-BE49-F238E27FC236}">
                    <a16:creationId xmlns:a16="http://schemas.microsoft.com/office/drawing/2014/main" id="{49251184-C3D4-48F0-9A8F-938EDC77E007}"/>
                  </a:ext>
                </a:extLst>
              </p:cNvPr>
              <p:cNvSpPr>
                <a:spLocks/>
              </p:cNvSpPr>
              <p:nvPr/>
            </p:nvSpPr>
            <p:spPr bwMode="auto">
              <a:xfrm>
                <a:off x="3984120" y="2245584"/>
                <a:ext cx="145569" cy="145569"/>
              </a:xfrm>
              <a:custGeom>
                <a:avLst/>
                <a:gdLst>
                  <a:gd name="T0" fmla="*/ 20 w 33"/>
                  <a:gd name="T1" fmla="*/ 20 h 33"/>
                  <a:gd name="T2" fmla="*/ 20 w 33"/>
                  <a:gd name="T3" fmla="*/ 33 h 33"/>
                  <a:gd name="T4" fmla="*/ 13 w 33"/>
                  <a:gd name="T5" fmla="*/ 33 h 33"/>
                  <a:gd name="T6" fmla="*/ 13 w 33"/>
                  <a:gd name="T7" fmla="*/ 20 h 33"/>
                  <a:gd name="T8" fmla="*/ 0 w 33"/>
                  <a:gd name="T9" fmla="*/ 0 h 33"/>
                  <a:gd name="T10" fmla="*/ 9 w 33"/>
                  <a:gd name="T11" fmla="*/ 0 h 33"/>
                  <a:gd name="T12" fmla="*/ 17 w 33"/>
                  <a:gd name="T13" fmla="*/ 13 h 33"/>
                  <a:gd name="T14" fmla="*/ 25 w 33"/>
                  <a:gd name="T15" fmla="*/ 0 h 33"/>
                  <a:gd name="T16" fmla="*/ 33 w 33"/>
                  <a:gd name="T17" fmla="*/ 0 h 33"/>
                  <a:gd name="T18" fmla="*/ 20 w 33"/>
                  <a:gd name="T19" fmla="*/ 2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 h="33">
                    <a:moveTo>
                      <a:pt x="20" y="20"/>
                    </a:moveTo>
                    <a:lnTo>
                      <a:pt x="20" y="33"/>
                    </a:lnTo>
                    <a:lnTo>
                      <a:pt x="13" y="33"/>
                    </a:lnTo>
                    <a:lnTo>
                      <a:pt x="13" y="20"/>
                    </a:lnTo>
                    <a:lnTo>
                      <a:pt x="0" y="0"/>
                    </a:lnTo>
                    <a:lnTo>
                      <a:pt x="9" y="0"/>
                    </a:lnTo>
                    <a:lnTo>
                      <a:pt x="17" y="13"/>
                    </a:lnTo>
                    <a:lnTo>
                      <a:pt x="25" y="0"/>
                    </a:lnTo>
                    <a:lnTo>
                      <a:pt x="33" y="0"/>
                    </a:lnTo>
                    <a:lnTo>
                      <a:pt x="20"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37" name="AutoShape 3">
            <a:extLst>
              <a:ext uri="{FF2B5EF4-FFF2-40B4-BE49-F238E27FC236}">
                <a16:creationId xmlns:a16="http://schemas.microsoft.com/office/drawing/2014/main" id="{AD50C6A0-CB42-4102-BE12-3A53464A4D54}"/>
              </a:ext>
            </a:extLst>
          </p:cNvPr>
          <p:cNvSpPr>
            <a:spLocks noChangeAspect="1" noChangeArrowheads="1" noTextEdit="1"/>
          </p:cNvSpPr>
          <p:nvPr userDrawn="1"/>
        </p:nvSpPr>
        <p:spPr bwMode="auto">
          <a:xfrm>
            <a:off x="0" y="0"/>
            <a:ext cx="8391525" cy="614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ooter Placeholder 11"/>
          <p:cNvSpPr>
            <a:spLocks noGrp="1"/>
          </p:cNvSpPr>
          <p:nvPr>
            <p:ph type="ftr" sz="quarter" idx="15"/>
          </p:nvPr>
        </p:nvSpPr>
        <p:spPr>
          <a:xfrm>
            <a:off x="6043960" y="5738699"/>
            <a:ext cx="2883829" cy="365125"/>
          </a:xfrm>
        </p:spPr>
        <p:txBody>
          <a:bodyPr/>
          <a:lstStyle>
            <a:lvl1pPr algn="ctr">
              <a:defRPr>
                <a:solidFill>
                  <a:schemeClr val="bg1">
                    <a:lumMod val="85000"/>
                  </a:schemeClr>
                </a:solidFill>
              </a:defRPr>
            </a:lvl1pPr>
          </a:lstStyle>
          <a:p>
            <a:r>
              <a:rPr lang="en-US"/>
              <a:t>13478-DiagAm-F26-TWM-WOW Planning – Overview Deck_5.9.25</a:t>
            </a:r>
            <a:endParaRPr lang="en-US" dirty="0"/>
          </a:p>
        </p:txBody>
      </p:sp>
      <p:sp>
        <p:nvSpPr>
          <p:cNvPr id="8" name="Date Placeholder 7"/>
          <p:cNvSpPr>
            <a:spLocks noGrp="1"/>
          </p:cNvSpPr>
          <p:nvPr>
            <p:ph type="dt" sz="half" idx="14"/>
          </p:nvPr>
        </p:nvSpPr>
        <p:spPr>
          <a:xfrm>
            <a:off x="7009367" y="6103824"/>
            <a:ext cx="953015" cy="255701"/>
          </a:xfrm>
          <a:noFill/>
        </p:spPr>
        <p:txBody>
          <a:bodyPr/>
          <a:lstStyle>
            <a:lvl1pPr algn="ctr">
              <a:defRPr>
                <a:solidFill>
                  <a:schemeClr val="bg1">
                    <a:lumMod val="85000"/>
                  </a:schemeClr>
                </a:solidFill>
              </a:defRPr>
            </a:lvl1pPr>
          </a:lstStyle>
          <a:p>
            <a:fld id="{A1BE07B5-145A-B249-BA86-EAEFA3AC7F21}" type="datetime1">
              <a:rPr lang="en-US" smtClean="0"/>
              <a:t>5/13/2025</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9143999" cy="6858000"/>
          </a:xfrm>
          <a:prstGeom prst="rect">
            <a:avLst/>
          </a:prstGeom>
        </p:spPr>
      </p:pic>
      <p:grpSp>
        <p:nvGrpSpPr>
          <p:cNvPr id="27" name="Group 26">
            <a:extLst>
              <a:ext uri="{FF2B5EF4-FFF2-40B4-BE49-F238E27FC236}">
                <a16:creationId xmlns:a16="http://schemas.microsoft.com/office/drawing/2014/main" id="{5CCF68D3-5304-4A29-864A-1F3382FBCD0F}"/>
              </a:ext>
            </a:extLst>
          </p:cNvPr>
          <p:cNvGrpSpPr/>
          <p:nvPr userDrawn="1"/>
        </p:nvGrpSpPr>
        <p:grpSpPr>
          <a:xfrm>
            <a:off x="4365631" y="2796834"/>
            <a:ext cx="4255524" cy="1118239"/>
            <a:chOff x="2074103" y="389005"/>
            <a:chExt cx="3021628" cy="794004"/>
          </a:xfrm>
          <a:solidFill>
            <a:schemeClr val="bg1"/>
          </a:solidFill>
        </p:grpSpPr>
        <p:sp>
          <p:nvSpPr>
            <p:cNvPr id="28" name="Freeform 215">
              <a:extLst>
                <a:ext uri="{FF2B5EF4-FFF2-40B4-BE49-F238E27FC236}">
                  <a16:creationId xmlns:a16="http://schemas.microsoft.com/office/drawing/2014/main" id="{72EDBA43-3F05-4CE1-8868-8ACA5DDAF78F}"/>
                </a:ext>
              </a:extLst>
            </p:cNvPr>
            <p:cNvSpPr>
              <a:spLocks noEditPoints="1"/>
            </p:cNvSpPr>
            <p:nvPr/>
          </p:nvSpPr>
          <p:spPr bwMode="auto">
            <a:xfrm>
              <a:off x="2082925" y="397827"/>
              <a:ext cx="542571" cy="569038"/>
            </a:xfrm>
            <a:custGeom>
              <a:avLst/>
              <a:gdLst>
                <a:gd name="T0" fmla="*/ 0 w 155"/>
                <a:gd name="T1" fmla="*/ 0 h 166"/>
                <a:gd name="T2" fmla="*/ 93 w 155"/>
                <a:gd name="T3" fmla="*/ 0 h 166"/>
                <a:gd name="T4" fmla="*/ 140 w 155"/>
                <a:gd name="T5" fmla="*/ 15 h 166"/>
                <a:gd name="T6" fmla="*/ 150 w 155"/>
                <a:gd name="T7" fmla="*/ 41 h 166"/>
                <a:gd name="T8" fmla="*/ 150 w 155"/>
                <a:gd name="T9" fmla="*/ 41 h 166"/>
                <a:gd name="T10" fmla="*/ 120 w 155"/>
                <a:gd name="T11" fmla="*/ 79 h 166"/>
                <a:gd name="T12" fmla="*/ 155 w 155"/>
                <a:gd name="T13" fmla="*/ 119 h 166"/>
                <a:gd name="T14" fmla="*/ 155 w 155"/>
                <a:gd name="T15" fmla="*/ 120 h 166"/>
                <a:gd name="T16" fmla="*/ 92 w 155"/>
                <a:gd name="T17" fmla="*/ 166 h 166"/>
                <a:gd name="T18" fmla="*/ 0 w 155"/>
                <a:gd name="T19" fmla="*/ 166 h 166"/>
                <a:gd name="T20" fmla="*/ 0 w 155"/>
                <a:gd name="T21" fmla="*/ 0 h 166"/>
                <a:gd name="T22" fmla="*/ 95 w 155"/>
                <a:gd name="T23" fmla="*/ 53 h 166"/>
                <a:gd name="T24" fmla="*/ 78 w 155"/>
                <a:gd name="T25" fmla="*/ 42 h 166"/>
                <a:gd name="T26" fmla="*/ 54 w 155"/>
                <a:gd name="T27" fmla="*/ 42 h 166"/>
                <a:gd name="T28" fmla="*/ 54 w 155"/>
                <a:gd name="T29" fmla="*/ 65 h 166"/>
                <a:gd name="T30" fmla="*/ 78 w 155"/>
                <a:gd name="T31" fmla="*/ 65 h 166"/>
                <a:gd name="T32" fmla="*/ 95 w 155"/>
                <a:gd name="T33" fmla="*/ 54 h 166"/>
                <a:gd name="T34" fmla="*/ 95 w 155"/>
                <a:gd name="T35" fmla="*/ 53 h 166"/>
                <a:gd name="T36" fmla="*/ 82 w 155"/>
                <a:gd name="T37" fmla="*/ 99 h 166"/>
                <a:gd name="T38" fmla="*/ 54 w 155"/>
                <a:gd name="T39" fmla="*/ 99 h 166"/>
                <a:gd name="T40" fmla="*/ 54 w 155"/>
                <a:gd name="T41" fmla="*/ 124 h 166"/>
                <a:gd name="T42" fmla="*/ 81 w 155"/>
                <a:gd name="T43" fmla="*/ 124 h 166"/>
                <a:gd name="T44" fmla="*/ 100 w 155"/>
                <a:gd name="T45" fmla="*/ 112 h 166"/>
                <a:gd name="T46" fmla="*/ 100 w 155"/>
                <a:gd name="T47" fmla="*/ 111 h 166"/>
                <a:gd name="T48" fmla="*/ 82 w 155"/>
                <a:gd name="T49" fmla="*/ 99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5" h="166">
                  <a:moveTo>
                    <a:pt x="0" y="0"/>
                  </a:moveTo>
                  <a:cubicBezTo>
                    <a:pt x="93" y="0"/>
                    <a:pt x="93" y="0"/>
                    <a:pt x="93" y="0"/>
                  </a:cubicBezTo>
                  <a:cubicBezTo>
                    <a:pt x="116" y="0"/>
                    <a:pt x="130" y="5"/>
                    <a:pt x="140" y="15"/>
                  </a:cubicBezTo>
                  <a:cubicBezTo>
                    <a:pt x="146" y="21"/>
                    <a:pt x="150" y="29"/>
                    <a:pt x="150" y="41"/>
                  </a:cubicBezTo>
                  <a:cubicBezTo>
                    <a:pt x="150" y="41"/>
                    <a:pt x="150" y="41"/>
                    <a:pt x="150" y="41"/>
                  </a:cubicBezTo>
                  <a:cubicBezTo>
                    <a:pt x="150" y="61"/>
                    <a:pt x="138" y="73"/>
                    <a:pt x="120" y="79"/>
                  </a:cubicBezTo>
                  <a:cubicBezTo>
                    <a:pt x="142" y="85"/>
                    <a:pt x="155" y="96"/>
                    <a:pt x="155" y="119"/>
                  </a:cubicBezTo>
                  <a:cubicBezTo>
                    <a:pt x="155" y="120"/>
                    <a:pt x="155" y="120"/>
                    <a:pt x="155" y="120"/>
                  </a:cubicBezTo>
                  <a:cubicBezTo>
                    <a:pt x="155" y="146"/>
                    <a:pt x="134" y="166"/>
                    <a:pt x="92" y="166"/>
                  </a:cubicBezTo>
                  <a:cubicBezTo>
                    <a:pt x="0" y="166"/>
                    <a:pt x="0" y="166"/>
                    <a:pt x="0" y="166"/>
                  </a:cubicBezTo>
                  <a:lnTo>
                    <a:pt x="0" y="0"/>
                  </a:lnTo>
                  <a:close/>
                  <a:moveTo>
                    <a:pt x="95" y="53"/>
                  </a:moveTo>
                  <a:cubicBezTo>
                    <a:pt x="95" y="46"/>
                    <a:pt x="90" y="42"/>
                    <a:pt x="78" y="42"/>
                  </a:cubicBezTo>
                  <a:cubicBezTo>
                    <a:pt x="54" y="42"/>
                    <a:pt x="54" y="42"/>
                    <a:pt x="54" y="42"/>
                  </a:cubicBezTo>
                  <a:cubicBezTo>
                    <a:pt x="54" y="65"/>
                    <a:pt x="54" y="65"/>
                    <a:pt x="54" y="65"/>
                  </a:cubicBezTo>
                  <a:cubicBezTo>
                    <a:pt x="78" y="65"/>
                    <a:pt x="78" y="65"/>
                    <a:pt x="78" y="65"/>
                  </a:cubicBezTo>
                  <a:cubicBezTo>
                    <a:pt x="90" y="65"/>
                    <a:pt x="95" y="61"/>
                    <a:pt x="95" y="54"/>
                  </a:cubicBezTo>
                  <a:lnTo>
                    <a:pt x="95" y="53"/>
                  </a:lnTo>
                  <a:close/>
                  <a:moveTo>
                    <a:pt x="82" y="99"/>
                  </a:moveTo>
                  <a:cubicBezTo>
                    <a:pt x="54" y="99"/>
                    <a:pt x="54" y="99"/>
                    <a:pt x="54" y="99"/>
                  </a:cubicBezTo>
                  <a:cubicBezTo>
                    <a:pt x="54" y="124"/>
                    <a:pt x="54" y="124"/>
                    <a:pt x="54" y="124"/>
                  </a:cubicBezTo>
                  <a:cubicBezTo>
                    <a:pt x="81" y="124"/>
                    <a:pt x="81" y="124"/>
                    <a:pt x="81" y="124"/>
                  </a:cubicBezTo>
                  <a:cubicBezTo>
                    <a:pt x="94" y="124"/>
                    <a:pt x="100" y="119"/>
                    <a:pt x="100" y="112"/>
                  </a:cubicBezTo>
                  <a:cubicBezTo>
                    <a:pt x="100" y="111"/>
                    <a:pt x="100" y="111"/>
                    <a:pt x="100" y="111"/>
                  </a:cubicBezTo>
                  <a:cubicBezTo>
                    <a:pt x="100" y="104"/>
                    <a:pt x="94" y="99"/>
                    <a:pt x="82" y="9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216">
              <a:extLst>
                <a:ext uri="{FF2B5EF4-FFF2-40B4-BE49-F238E27FC236}">
                  <a16:creationId xmlns:a16="http://schemas.microsoft.com/office/drawing/2014/main" id="{2B7B5F9E-356C-4FA9-BA9F-CCD73C3FB208}"/>
                </a:ext>
              </a:extLst>
            </p:cNvPr>
            <p:cNvSpPr>
              <a:spLocks noEditPoints="1"/>
            </p:cNvSpPr>
            <p:nvPr/>
          </p:nvSpPr>
          <p:spPr bwMode="auto">
            <a:xfrm>
              <a:off x="2656373" y="397827"/>
              <a:ext cx="1155717" cy="569038"/>
            </a:xfrm>
            <a:custGeom>
              <a:avLst/>
              <a:gdLst>
                <a:gd name="T0" fmla="*/ 261 w 331"/>
                <a:gd name="T1" fmla="*/ 0 h 166"/>
                <a:gd name="T2" fmla="*/ 207 w 331"/>
                <a:gd name="T3" fmla="*/ 0 h 166"/>
                <a:gd name="T4" fmla="*/ 146 w 331"/>
                <a:gd name="T5" fmla="*/ 143 h 166"/>
                <a:gd name="T6" fmla="*/ 123 w 331"/>
                <a:gd name="T7" fmla="*/ 109 h 166"/>
                <a:gd name="T8" fmla="*/ 155 w 331"/>
                <a:gd name="T9" fmla="*/ 59 h 166"/>
                <a:gd name="T10" fmla="*/ 155 w 331"/>
                <a:gd name="T11" fmla="*/ 58 h 166"/>
                <a:gd name="T12" fmla="*/ 140 w 331"/>
                <a:gd name="T13" fmla="*/ 19 h 166"/>
                <a:gd name="T14" fmla="*/ 81 w 331"/>
                <a:gd name="T15" fmla="*/ 0 h 166"/>
                <a:gd name="T16" fmla="*/ 0 w 331"/>
                <a:gd name="T17" fmla="*/ 0 h 166"/>
                <a:gd name="T18" fmla="*/ 0 w 331"/>
                <a:gd name="T19" fmla="*/ 166 h 166"/>
                <a:gd name="T20" fmla="*/ 55 w 331"/>
                <a:gd name="T21" fmla="*/ 166 h 166"/>
                <a:gd name="T22" fmla="*/ 55 w 331"/>
                <a:gd name="T23" fmla="*/ 118 h 166"/>
                <a:gd name="T24" fmla="*/ 67 w 331"/>
                <a:gd name="T25" fmla="*/ 118 h 166"/>
                <a:gd name="T26" fmla="*/ 98 w 331"/>
                <a:gd name="T27" fmla="*/ 166 h 166"/>
                <a:gd name="T28" fmla="*/ 137 w 331"/>
                <a:gd name="T29" fmla="*/ 166 h 166"/>
                <a:gd name="T30" fmla="*/ 161 w 331"/>
                <a:gd name="T31" fmla="*/ 166 h 166"/>
                <a:gd name="T32" fmla="*/ 196 w 331"/>
                <a:gd name="T33" fmla="*/ 166 h 166"/>
                <a:gd name="T34" fmla="*/ 204 w 331"/>
                <a:gd name="T35" fmla="*/ 143 h 166"/>
                <a:gd name="T36" fmla="*/ 262 w 331"/>
                <a:gd name="T37" fmla="*/ 143 h 166"/>
                <a:gd name="T38" fmla="*/ 271 w 331"/>
                <a:gd name="T39" fmla="*/ 166 h 166"/>
                <a:gd name="T40" fmla="*/ 331 w 331"/>
                <a:gd name="T41" fmla="*/ 166 h 166"/>
                <a:gd name="T42" fmla="*/ 261 w 331"/>
                <a:gd name="T43" fmla="*/ 0 h 166"/>
                <a:gd name="T44" fmla="*/ 100 w 331"/>
                <a:gd name="T45" fmla="*/ 63 h 166"/>
                <a:gd name="T46" fmla="*/ 79 w 331"/>
                <a:gd name="T47" fmla="*/ 79 h 166"/>
                <a:gd name="T48" fmla="*/ 55 w 331"/>
                <a:gd name="T49" fmla="*/ 79 h 166"/>
                <a:gd name="T50" fmla="*/ 55 w 331"/>
                <a:gd name="T51" fmla="*/ 46 h 166"/>
                <a:gd name="T52" fmla="*/ 79 w 331"/>
                <a:gd name="T53" fmla="*/ 46 h 166"/>
                <a:gd name="T54" fmla="*/ 100 w 331"/>
                <a:gd name="T55" fmla="*/ 62 h 166"/>
                <a:gd name="T56" fmla="*/ 100 w 331"/>
                <a:gd name="T57" fmla="*/ 63 h 166"/>
                <a:gd name="T58" fmla="*/ 218 w 331"/>
                <a:gd name="T59" fmla="*/ 104 h 166"/>
                <a:gd name="T60" fmla="*/ 234 w 331"/>
                <a:gd name="T61" fmla="*/ 64 h 166"/>
                <a:gd name="T62" fmla="*/ 249 w 331"/>
                <a:gd name="T63" fmla="*/ 104 h 166"/>
                <a:gd name="T64" fmla="*/ 218 w 331"/>
                <a:gd name="T65" fmla="*/ 104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31" h="166">
                  <a:moveTo>
                    <a:pt x="261" y="0"/>
                  </a:moveTo>
                  <a:cubicBezTo>
                    <a:pt x="207" y="0"/>
                    <a:pt x="207" y="0"/>
                    <a:pt x="207" y="0"/>
                  </a:cubicBezTo>
                  <a:cubicBezTo>
                    <a:pt x="146" y="143"/>
                    <a:pt x="146" y="143"/>
                    <a:pt x="146" y="143"/>
                  </a:cubicBezTo>
                  <a:cubicBezTo>
                    <a:pt x="123" y="109"/>
                    <a:pt x="123" y="109"/>
                    <a:pt x="123" y="109"/>
                  </a:cubicBezTo>
                  <a:cubicBezTo>
                    <a:pt x="143" y="100"/>
                    <a:pt x="155" y="83"/>
                    <a:pt x="155" y="59"/>
                  </a:cubicBezTo>
                  <a:cubicBezTo>
                    <a:pt x="155" y="58"/>
                    <a:pt x="155" y="58"/>
                    <a:pt x="155" y="58"/>
                  </a:cubicBezTo>
                  <a:cubicBezTo>
                    <a:pt x="155" y="41"/>
                    <a:pt x="150" y="29"/>
                    <a:pt x="140" y="19"/>
                  </a:cubicBezTo>
                  <a:cubicBezTo>
                    <a:pt x="129" y="7"/>
                    <a:pt x="110" y="0"/>
                    <a:pt x="81" y="0"/>
                  </a:cubicBezTo>
                  <a:cubicBezTo>
                    <a:pt x="0" y="0"/>
                    <a:pt x="0" y="0"/>
                    <a:pt x="0" y="0"/>
                  </a:cubicBezTo>
                  <a:cubicBezTo>
                    <a:pt x="0" y="166"/>
                    <a:pt x="0" y="166"/>
                    <a:pt x="0" y="166"/>
                  </a:cubicBezTo>
                  <a:cubicBezTo>
                    <a:pt x="55" y="166"/>
                    <a:pt x="55" y="166"/>
                    <a:pt x="55" y="166"/>
                  </a:cubicBezTo>
                  <a:cubicBezTo>
                    <a:pt x="55" y="118"/>
                    <a:pt x="55" y="118"/>
                    <a:pt x="55" y="118"/>
                  </a:cubicBezTo>
                  <a:cubicBezTo>
                    <a:pt x="67" y="118"/>
                    <a:pt x="67" y="118"/>
                    <a:pt x="67" y="118"/>
                  </a:cubicBezTo>
                  <a:cubicBezTo>
                    <a:pt x="98" y="166"/>
                    <a:pt x="98" y="166"/>
                    <a:pt x="98" y="166"/>
                  </a:cubicBezTo>
                  <a:cubicBezTo>
                    <a:pt x="137" y="166"/>
                    <a:pt x="137" y="166"/>
                    <a:pt x="137" y="166"/>
                  </a:cubicBezTo>
                  <a:cubicBezTo>
                    <a:pt x="161" y="166"/>
                    <a:pt x="161" y="166"/>
                    <a:pt x="161" y="166"/>
                  </a:cubicBezTo>
                  <a:cubicBezTo>
                    <a:pt x="196" y="166"/>
                    <a:pt x="196" y="166"/>
                    <a:pt x="196" y="166"/>
                  </a:cubicBezTo>
                  <a:cubicBezTo>
                    <a:pt x="204" y="143"/>
                    <a:pt x="204" y="143"/>
                    <a:pt x="204" y="143"/>
                  </a:cubicBezTo>
                  <a:cubicBezTo>
                    <a:pt x="262" y="143"/>
                    <a:pt x="262" y="143"/>
                    <a:pt x="262" y="143"/>
                  </a:cubicBezTo>
                  <a:cubicBezTo>
                    <a:pt x="271" y="166"/>
                    <a:pt x="271" y="166"/>
                    <a:pt x="271" y="166"/>
                  </a:cubicBezTo>
                  <a:cubicBezTo>
                    <a:pt x="331" y="166"/>
                    <a:pt x="331" y="166"/>
                    <a:pt x="331" y="166"/>
                  </a:cubicBezTo>
                  <a:lnTo>
                    <a:pt x="261" y="0"/>
                  </a:lnTo>
                  <a:close/>
                  <a:moveTo>
                    <a:pt x="100" y="63"/>
                  </a:moveTo>
                  <a:cubicBezTo>
                    <a:pt x="100" y="73"/>
                    <a:pt x="92" y="79"/>
                    <a:pt x="79" y="79"/>
                  </a:cubicBezTo>
                  <a:cubicBezTo>
                    <a:pt x="55" y="79"/>
                    <a:pt x="55" y="79"/>
                    <a:pt x="55" y="79"/>
                  </a:cubicBezTo>
                  <a:cubicBezTo>
                    <a:pt x="55" y="46"/>
                    <a:pt x="55" y="46"/>
                    <a:pt x="55" y="46"/>
                  </a:cubicBezTo>
                  <a:cubicBezTo>
                    <a:pt x="79" y="46"/>
                    <a:pt x="79" y="46"/>
                    <a:pt x="79" y="46"/>
                  </a:cubicBezTo>
                  <a:cubicBezTo>
                    <a:pt x="92" y="46"/>
                    <a:pt x="100" y="51"/>
                    <a:pt x="100" y="62"/>
                  </a:cubicBezTo>
                  <a:lnTo>
                    <a:pt x="100" y="63"/>
                  </a:lnTo>
                  <a:close/>
                  <a:moveTo>
                    <a:pt x="218" y="104"/>
                  </a:moveTo>
                  <a:cubicBezTo>
                    <a:pt x="234" y="64"/>
                    <a:pt x="234" y="64"/>
                    <a:pt x="234" y="64"/>
                  </a:cubicBezTo>
                  <a:cubicBezTo>
                    <a:pt x="249" y="104"/>
                    <a:pt x="249" y="104"/>
                    <a:pt x="249" y="104"/>
                  </a:cubicBezTo>
                  <a:lnTo>
                    <a:pt x="218" y="10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217">
              <a:extLst>
                <a:ext uri="{FF2B5EF4-FFF2-40B4-BE49-F238E27FC236}">
                  <a16:creationId xmlns:a16="http://schemas.microsoft.com/office/drawing/2014/main" id="{96177718-3C6C-4CED-9D6B-9373E246D2F3}"/>
                </a:ext>
              </a:extLst>
            </p:cNvPr>
            <p:cNvSpPr>
              <a:spLocks/>
            </p:cNvSpPr>
            <p:nvPr/>
          </p:nvSpPr>
          <p:spPr bwMode="auto">
            <a:xfrm>
              <a:off x="3644467" y="397827"/>
              <a:ext cx="661670" cy="785182"/>
            </a:xfrm>
            <a:custGeom>
              <a:avLst/>
              <a:gdLst>
                <a:gd name="T0" fmla="*/ 74 w 150"/>
                <a:gd name="T1" fmla="*/ 178 h 178"/>
                <a:gd name="T2" fmla="*/ 0 w 150"/>
                <a:gd name="T3" fmla="*/ 0 h 178"/>
                <a:gd name="T4" fmla="*/ 50 w 150"/>
                <a:gd name="T5" fmla="*/ 0 h 178"/>
                <a:gd name="T6" fmla="*/ 76 w 150"/>
                <a:gd name="T7" fmla="*/ 73 h 178"/>
                <a:gd name="T8" fmla="*/ 101 w 150"/>
                <a:gd name="T9" fmla="*/ 0 h 178"/>
                <a:gd name="T10" fmla="*/ 150 w 150"/>
                <a:gd name="T11" fmla="*/ 0 h 178"/>
                <a:gd name="T12" fmla="*/ 74 w 150"/>
                <a:gd name="T13" fmla="*/ 178 h 178"/>
              </a:gdLst>
              <a:ahLst/>
              <a:cxnLst>
                <a:cxn ang="0">
                  <a:pos x="T0" y="T1"/>
                </a:cxn>
                <a:cxn ang="0">
                  <a:pos x="T2" y="T3"/>
                </a:cxn>
                <a:cxn ang="0">
                  <a:pos x="T4" y="T5"/>
                </a:cxn>
                <a:cxn ang="0">
                  <a:pos x="T6" y="T7"/>
                </a:cxn>
                <a:cxn ang="0">
                  <a:pos x="T8" y="T9"/>
                </a:cxn>
                <a:cxn ang="0">
                  <a:pos x="T10" y="T11"/>
                </a:cxn>
                <a:cxn ang="0">
                  <a:pos x="T12" y="T13"/>
                </a:cxn>
              </a:cxnLst>
              <a:rect l="0" t="0" r="r" b="b"/>
              <a:pathLst>
                <a:path w="150" h="178">
                  <a:moveTo>
                    <a:pt x="74" y="178"/>
                  </a:moveTo>
                  <a:lnTo>
                    <a:pt x="0" y="0"/>
                  </a:lnTo>
                  <a:lnTo>
                    <a:pt x="50" y="0"/>
                  </a:lnTo>
                  <a:lnTo>
                    <a:pt x="76" y="73"/>
                  </a:lnTo>
                  <a:lnTo>
                    <a:pt x="101" y="0"/>
                  </a:lnTo>
                  <a:lnTo>
                    <a:pt x="150" y="0"/>
                  </a:lnTo>
                  <a:lnTo>
                    <a:pt x="74" y="1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Rectangle 218">
              <a:extLst>
                <a:ext uri="{FF2B5EF4-FFF2-40B4-BE49-F238E27FC236}">
                  <a16:creationId xmlns:a16="http://schemas.microsoft.com/office/drawing/2014/main" id="{7042B999-E12A-466C-9C78-CA637D102267}"/>
                </a:ext>
              </a:extLst>
            </p:cNvPr>
            <p:cNvSpPr>
              <a:spLocks noChangeArrowheads="1"/>
            </p:cNvSpPr>
            <p:nvPr/>
          </p:nvSpPr>
          <p:spPr bwMode="auto">
            <a:xfrm>
              <a:off x="4328191" y="397827"/>
              <a:ext cx="198502" cy="5690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219">
              <a:extLst>
                <a:ext uri="{FF2B5EF4-FFF2-40B4-BE49-F238E27FC236}">
                  <a16:creationId xmlns:a16="http://schemas.microsoft.com/office/drawing/2014/main" id="{7392067A-CBAF-4746-BEF8-71B664065437}"/>
                </a:ext>
              </a:extLst>
            </p:cNvPr>
            <p:cNvSpPr>
              <a:spLocks/>
            </p:cNvSpPr>
            <p:nvPr/>
          </p:nvSpPr>
          <p:spPr bwMode="auto">
            <a:xfrm>
              <a:off x="4544338" y="389005"/>
              <a:ext cx="551393" cy="591092"/>
            </a:xfrm>
            <a:custGeom>
              <a:avLst/>
              <a:gdLst>
                <a:gd name="T0" fmla="*/ 0 w 158"/>
                <a:gd name="T1" fmla="*/ 144 h 172"/>
                <a:gd name="T2" fmla="*/ 30 w 158"/>
                <a:gd name="T3" fmla="*/ 108 h 172"/>
                <a:gd name="T4" fmla="*/ 88 w 158"/>
                <a:gd name="T5" fmla="*/ 128 h 172"/>
                <a:gd name="T6" fmla="*/ 102 w 158"/>
                <a:gd name="T7" fmla="*/ 121 h 172"/>
                <a:gd name="T8" fmla="*/ 102 w 158"/>
                <a:gd name="T9" fmla="*/ 120 h 172"/>
                <a:gd name="T10" fmla="*/ 79 w 158"/>
                <a:gd name="T11" fmla="*/ 109 h 172"/>
                <a:gd name="T12" fmla="*/ 9 w 158"/>
                <a:gd name="T13" fmla="*/ 56 h 172"/>
                <a:gd name="T14" fmla="*/ 9 w 158"/>
                <a:gd name="T15" fmla="*/ 56 h 172"/>
                <a:gd name="T16" fmla="*/ 80 w 158"/>
                <a:gd name="T17" fmla="*/ 0 h 172"/>
                <a:gd name="T18" fmla="*/ 154 w 158"/>
                <a:gd name="T19" fmla="*/ 23 h 172"/>
                <a:gd name="T20" fmla="*/ 127 w 158"/>
                <a:gd name="T21" fmla="*/ 60 h 172"/>
                <a:gd name="T22" fmla="*/ 78 w 158"/>
                <a:gd name="T23" fmla="*/ 44 h 172"/>
                <a:gd name="T24" fmla="*/ 66 w 158"/>
                <a:gd name="T25" fmla="*/ 50 h 172"/>
                <a:gd name="T26" fmla="*/ 66 w 158"/>
                <a:gd name="T27" fmla="*/ 51 h 172"/>
                <a:gd name="T28" fmla="*/ 88 w 158"/>
                <a:gd name="T29" fmla="*/ 62 h 172"/>
                <a:gd name="T30" fmla="*/ 158 w 158"/>
                <a:gd name="T31" fmla="*/ 115 h 172"/>
                <a:gd name="T32" fmla="*/ 158 w 158"/>
                <a:gd name="T33" fmla="*/ 116 h 172"/>
                <a:gd name="T34" fmla="*/ 85 w 158"/>
                <a:gd name="T35" fmla="*/ 172 h 172"/>
                <a:gd name="T36" fmla="*/ 0 w 158"/>
                <a:gd name="T37" fmla="*/ 144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8" h="172">
                  <a:moveTo>
                    <a:pt x="0" y="144"/>
                  </a:moveTo>
                  <a:cubicBezTo>
                    <a:pt x="30" y="108"/>
                    <a:pt x="30" y="108"/>
                    <a:pt x="30" y="108"/>
                  </a:cubicBezTo>
                  <a:cubicBezTo>
                    <a:pt x="48" y="122"/>
                    <a:pt x="68" y="128"/>
                    <a:pt x="88" y="128"/>
                  </a:cubicBezTo>
                  <a:cubicBezTo>
                    <a:pt x="98" y="128"/>
                    <a:pt x="102" y="125"/>
                    <a:pt x="102" y="121"/>
                  </a:cubicBezTo>
                  <a:cubicBezTo>
                    <a:pt x="102" y="120"/>
                    <a:pt x="102" y="120"/>
                    <a:pt x="102" y="120"/>
                  </a:cubicBezTo>
                  <a:cubicBezTo>
                    <a:pt x="102" y="116"/>
                    <a:pt x="97" y="113"/>
                    <a:pt x="79" y="109"/>
                  </a:cubicBezTo>
                  <a:cubicBezTo>
                    <a:pt x="42" y="102"/>
                    <a:pt x="9" y="91"/>
                    <a:pt x="9" y="56"/>
                  </a:cubicBezTo>
                  <a:cubicBezTo>
                    <a:pt x="9" y="56"/>
                    <a:pt x="9" y="56"/>
                    <a:pt x="9" y="56"/>
                  </a:cubicBezTo>
                  <a:cubicBezTo>
                    <a:pt x="9" y="24"/>
                    <a:pt x="34" y="0"/>
                    <a:pt x="80" y="0"/>
                  </a:cubicBezTo>
                  <a:cubicBezTo>
                    <a:pt x="112" y="0"/>
                    <a:pt x="135" y="7"/>
                    <a:pt x="154" y="23"/>
                  </a:cubicBezTo>
                  <a:cubicBezTo>
                    <a:pt x="127" y="60"/>
                    <a:pt x="127" y="60"/>
                    <a:pt x="127" y="60"/>
                  </a:cubicBezTo>
                  <a:cubicBezTo>
                    <a:pt x="112" y="49"/>
                    <a:pt x="93" y="44"/>
                    <a:pt x="78" y="44"/>
                  </a:cubicBezTo>
                  <a:cubicBezTo>
                    <a:pt x="69" y="44"/>
                    <a:pt x="66" y="46"/>
                    <a:pt x="66" y="50"/>
                  </a:cubicBezTo>
                  <a:cubicBezTo>
                    <a:pt x="66" y="51"/>
                    <a:pt x="66" y="51"/>
                    <a:pt x="66" y="51"/>
                  </a:cubicBezTo>
                  <a:cubicBezTo>
                    <a:pt x="66" y="55"/>
                    <a:pt x="70" y="58"/>
                    <a:pt x="88" y="62"/>
                  </a:cubicBezTo>
                  <a:cubicBezTo>
                    <a:pt x="130" y="69"/>
                    <a:pt x="158" y="82"/>
                    <a:pt x="158" y="115"/>
                  </a:cubicBezTo>
                  <a:cubicBezTo>
                    <a:pt x="158" y="116"/>
                    <a:pt x="158" y="116"/>
                    <a:pt x="158" y="116"/>
                  </a:cubicBezTo>
                  <a:cubicBezTo>
                    <a:pt x="158" y="150"/>
                    <a:pt x="130" y="172"/>
                    <a:pt x="85" y="172"/>
                  </a:cubicBezTo>
                  <a:cubicBezTo>
                    <a:pt x="52" y="172"/>
                    <a:pt x="21" y="162"/>
                    <a:pt x="0" y="1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220">
              <a:extLst>
                <a:ext uri="{FF2B5EF4-FFF2-40B4-BE49-F238E27FC236}">
                  <a16:creationId xmlns:a16="http://schemas.microsoft.com/office/drawing/2014/main" id="{B61ED7F7-5F2F-4061-A719-531E2B9324B9}"/>
                </a:ext>
              </a:extLst>
            </p:cNvPr>
            <p:cNvSpPr>
              <a:spLocks/>
            </p:cNvSpPr>
            <p:nvPr/>
          </p:nvSpPr>
          <p:spPr bwMode="auto">
            <a:xfrm>
              <a:off x="2074103" y="1090374"/>
              <a:ext cx="97045" cy="88223"/>
            </a:xfrm>
            <a:custGeom>
              <a:avLst/>
              <a:gdLst>
                <a:gd name="T0" fmla="*/ 17 w 22"/>
                <a:gd name="T1" fmla="*/ 20 h 20"/>
                <a:gd name="T2" fmla="*/ 17 w 22"/>
                <a:gd name="T3" fmla="*/ 7 h 20"/>
                <a:gd name="T4" fmla="*/ 12 w 22"/>
                <a:gd name="T5" fmla="*/ 16 h 20"/>
                <a:gd name="T6" fmla="*/ 12 w 22"/>
                <a:gd name="T7" fmla="*/ 16 h 20"/>
                <a:gd name="T8" fmla="*/ 5 w 22"/>
                <a:gd name="T9" fmla="*/ 7 h 20"/>
                <a:gd name="T10" fmla="*/ 5 w 22"/>
                <a:gd name="T11" fmla="*/ 20 h 20"/>
                <a:gd name="T12" fmla="*/ 0 w 22"/>
                <a:gd name="T13" fmla="*/ 20 h 20"/>
                <a:gd name="T14" fmla="*/ 0 w 22"/>
                <a:gd name="T15" fmla="*/ 0 h 20"/>
                <a:gd name="T16" fmla="*/ 6 w 22"/>
                <a:gd name="T17" fmla="*/ 0 h 20"/>
                <a:gd name="T18" fmla="*/ 12 w 22"/>
                <a:gd name="T19" fmla="*/ 9 h 20"/>
                <a:gd name="T20" fmla="*/ 17 w 22"/>
                <a:gd name="T21" fmla="*/ 0 h 20"/>
                <a:gd name="T22" fmla="*/ 22 w 22"/>
                <a:gd name="T23" fmla="*/ 0 h 20"/>
                <a:gd name="T24" fmla="*/ 22 w 22"/>
                <a:gd name="T25" fmla="*/ 20 h 20"/>
                <a:gd name="T26" fmla="*/ 17 w 22"/>
                <a:gd name="T2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20">
                  <a:moveTo>
                    <a:pt x="17" y="20"/>
                  </a:moveTo>
                  <a:lnTo>
                    <a:pt x="17" y="7"/>
                  </a:lnTo>
                  <a:lnTo>
                    <a:pt x="12" y="16"/>
                  </a:lnTo>
                  <a:lnTo>
                    <a:pt x="12" y="16"/>
                  </a:lnTo>
                  <a:lnTo>
                    <a:pt x="5" y="7"/>
                  </a:lnTo>
                  <a:lnTo>
                    <a:pt x="5" y="20"/>
                  </a:lnTo>
                  <a:lnTo>
                    <a:pt x="0" y="20"/>
                  </a:lnTo>
                  <a:lnTo>
                    <a:pt x="0" y="0"/>
                  </a:lnTo>
                  <a:lnTo>
                    <a:pt x="6" y="0"/>
                  </a:lnTo>
                  <a:lnTo>
                    <a:pt x="12" y="9"/>
                  </a:lnTo>
                  <a:lnTo>
                    <a:pt x="17" y="0"/>
                  </a:lnTo>
                  <a:lnTo>
                    <a:pt x="22" y="0"/>
                  </a:lnTo>
                  <a:lnTo>
                    <a:pt x="22" y="20"/>
                  </a:lnTo>
                  <a:lnTo>
                    <a:pt x="17"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221">
              <a:extLst>
                <a:ext uri="{FF2B5EF4-FFF2-40B4-BE49-F238E27FC236}">
                  <a16:creationId xmlns:a16="http://schemas.microsoft.com/office/drawing/2014/main" id="{86D268DD-9AF3-4D88-9A19-081BF8A4B222}"/>
                </a:ext>
              </a:extLst>
            </p:cNvPr>
            <p:cNvSpPr>
              <a:spLocks noEditPoints="1"/>
            </p:cNvSpPr>
            <p:nvPr/>
          </p:nvSpPr>
          <p:spPr bwMode="auto">
            <a:xfrm>
              <a:off x="2206437" y="1090374"/>
              <a:ext cx="97045" cy="88223"/>
            </a:xfrm>
            <a:custGeom>
              <a:avLst/>
              <a:gdLst>
                <a:gd name="T0" fmla="*/ 17 w 22"/>
                <a:gd name="T1" fmla="*/ 20 h 20"/>
                <a:gd name="T2" fmla="*/ 15 w 22"/>
                <a:gd name="T3" fmla="*/ 16 h 20"/>
                <a:gd name="T4" fmla="*/ 6 w 22"/>
                <a:gd name="T5" fmla="*/ 16 h 20"/>
                <a:gd name="T6" fmla="*/ 4 w 22"/>
                <a:gd name="T7" fmla="*/ 20 h 20"/>
                <a:gd name="T8" fmla="*/ 0 w 22"/>
                <a:gd name="T9" fmla="*/ 20 h 20"/>
                <a:gd name="T10" fmla="*/ 9 w 22"/>
                <a:gd name="T11" fmla="*/ 0 h 20"/>
                <a:gd name="T12" fmla="*/ 13 w 22"/>
                <a:gd name="T13" fmla="*/ 0 h 20"/>
                <a:gd name="T14" fmla="*/ 22 w 22"/>
                <a:gd name="T15" fmla="*/ 20 h 20"/>
                <a:gd name="T16" fmla="*/ 17 w 22"/>
                <a:gd name="T17" fmla="*/ 20 h 20"/>
                <a:gd name="T18" fmla="*/ 11 w 22"/>
                <a:gd name="T19" fmla="*/ 6 h 20"/>
                <a:gd name="T20" fmla="*/ 8 w 22"/>
                <a:gd name="T21" fmla="*/ 12 h 20"/>
                <a:gd name="T22" fmla="*/ 13 w 22"/>
                <a:gd name="T23" fmla="*/ 12 h 20"/>
                <a:gd name="T24" fmla="*/ 11 w 22"/>
                <a:gd name="T25" fmla="*/ 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 h="20">
                  <a:moveTo>
                    <a:pt x="17" y="20"/>
                  </a:moveTo>
                  <a:lnTo>
                    <a:pt x="15" y="16"/>
                  </a:lnTo>
                  <a:lnTo>
                    <a:pt x="6" y="16"/>
                  </a:lnTo>
                  <a:lnTo>
                    <a:pt x="4" y="20"/>
                  </a:lnTo>
                  <a:lnTo>
                    <a:pt x="0" y="20"/>
                  </a:lnTo>
                  <a:lnTo>
                    <a:pt x="9" y="0"/>
                  </a:lnTo>
                  <a:lnTo>
                    <a:pt x="13" y="0"/>
                  </a:lnTo>
                  <a:lnTo>
                    <a:pt x="22" y="20"/>
                  </a:lnTo>
                  <a:lnTo>
                    <a:pt x="17" y="20"/>
                  </a:lnTo>
                  <a:close/>
                  <a:moveTo>
                    <a:pt x="11" y="6"/>
                  </a:moveTo>
                  <a:lnTo>
                    <a:pt x="8" y="12"/>
                  </a:lnTo>
                  <a:lnTo>
                    <a:pt x="13" y="12"/>
                  </a:lnTo>
                  <a:lnTo>
                    <a:pt x="11"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222">
              <a:extLst>
                <a:ext uri="{FF2B5EF4-FFF2-40B4-BE49-F238E27FC236}">
                  <a16:creationId xmlns:a16="http://schemas.microsoft.com/office/drawing/2014/main" id="{88D1CAAF-129D-43C2-8E51-A55463333EE5}"/>
                </a:ext>
              </a:extLst>
            </p:cNvPr>
            <p:cNvSpPr>
              <a:spLocks noEditPoints="1"/>
            </p:cNvSpPr>
            <p:nvPr/>
          </p:nvSpPr>
          <p:spPr bwMode="auto">
            <a:xfrm>
              <a:off x="2334358" y="1090374"/>
              <a:ext cx="83813" cy="88223"/>
            </a:xfrm>
            <a:custGeom>
              <a:avLst/>
              <a:gdLst>
                <a:gd name="T0" fmla="*/ 16 w 23"/>
                <a:gd name="T1" fmla="*/ 26 h 26"/>
                <a:gd name="T2" fmla="*/ 11 w 23"/>
                <a:gd name="T3" fmla="*/ 18 h 26"/>
                <a:gd name="T4" fmla="*/ 6 w 23"/>
                <a:gd name="T5" fmla="*/ 18 h 26"/>
                <a:gd name="T6" fmla="*/ 6 w 23"/>
                <a:gd name="T7" fmla="*/ 26 h 26"/>
                <a:gd name="T8" fmla="*/ 0 w 23"/>
                <a:gd name="T9" fmla="*/ 26 h 26"/>
                <a:gd name="T10" fmla="*/ 0 w 23"/>
                <a:gd name="T11" fmla="*/ 0 h 26"/>
                <a:gd name="T12" fmla="*/ 12 w 23"/>
                <a:gd name="T13" fmla="*/ 0 h 26"/>
                <a:gd name="T14" fmla="*/ 22 w 23"/>
                <a:gd name="T15" fmla="*/ 9 h 26"/>
                <a:gd name="T16" fmla="*/ 22 w 23"/>
                <a:gd name="T17" fmla="*/ 9 h 26"/>
                <a:gd name="T18" fmla="*/ 17 w 23"/>
                <a:gd name="T19" fmla="*/ 17 h 26"/>
                <a:gd name="T20" fmla="*/ 23 w 23"/>
                <a:gd name="T21" fmla="*/ 26 h 26"/>
                <a:gd name="T22" fmla="*/ 16 w 23"/>
                <a:gd name="T23" fmla="*/ 26 h 26"/>
                <a:gd name="T24" fmla="*/ 16 w 23"/>
                <a:gd name="T25" fmla="*/ 9 h 26"/>
                <a:gd name="T26" fmla="*/ 12 w 23"/>
                <a:gd name="T27" fmla="*/ 5 h 26"/>
                <a:gd name="T28" fmla="*/ 6 w 23"/>
                <a:gd name="T29" fmla="*/ 5 h 26"/>
                <a:gd name="T30" fmla="*/ 6 w 23"/>
                <a:gd name="T31" fmla="*/ 13 h 26"/>
                <a:gd name="T32" fmla="*/ 12 w 23"/>
                <a:gd name="T33" fmla="*/ 13 h 26"/>
                <a:gd name="T34" fmla="*/ 16 w 23"/>
                <a:gd name="T35" fmla="*/ 9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 h="26">
                  <a:moveTo>
                    <a:pt x="16" y="26"/>
                  </a:moveTo>
                  <a:cubicBezTo>
                    <a:pt x="11" y="18"/>
                    <a:pt x="11" y="18"/>
                    <a:pt x="11" y="18"/>
                  </a:cubicBezTo>
                  <a:cubicBezTo>
                    <a:pt x="6" y="18"/>
                    <a:pt x="6" y="18"/>
                    <a:pt x="6" y="18"/>
                  </a:cubicBezTo>
                  <a:cubicBezTo>
                    <a:pt x="6" y="26"/>
                    <a:pt x="6" y="26"/>
                    <a:pt x="6" y="26"/>
                  </a:cubicBezTo>
                  <a:cubicBezTo>
                    <a:pt x="0" y="26"/>
                    <a:pt x="0" y="26"/>
                    <a:pt x="0" y="26"/>
                  </a:cubicBezTo>
                  <a:cubicBezTo>
                    <a:pt x="0" y="0"/>
                    <a:pt x="0" y="0"/>
                    <a:pt x="0" y="0"/>
                  </a:cubicBezTo>
                  <a:cubicBezTo>
                    <a:pt x="12" y="0"/>
                    <a:pt x="12" y="0"/>
                    <a:pt x="12" y="0"/>
                  </a:cubicBezTo>
                  <a:cubicBezTo>
                    <a:pt x="19" y="0"/>
                    <a:pt x="22" y="3"/>
                    <a:pt x="22" y="9"/>
                  </a:cubicBezTo>
                  <a:cubicBezTo>
                    <a:pt x="22" y="9"/>
                    <a:pt x="22" y="9"/>
                    <a:pt x="22" y="9"/>
                  </a:cubicBezTo>
                  <a:cubicBezTo>
                    <a:pt x="22" y="13"/>
                    <a:pt x="20" y="16"/>
                    <a:pt x="17" y="17"/>
                  </a:cubicBezTo>
                  <a:cubicBezTo>
                    <a:pt x="23" y="26"/>
                    <a:pt x="23" y="26"/>
                    <a:pt x="23" y="26"/>
                  </a:cubicBezTo>
                  <a:lnTo>
                    <a:pt x="16" y="26"/>
                  </a:lnTo>
                  <a:close/>
                  <a:moveTo>
                    <a:pt x="16" y="9"/>
                  </a:moveTo>
                  <a:cubicBezTo>
                    <a:pt x="16" y="6"/>
                    <a:pt x="15" y="5"/>
                    <a:pt x="12" y="5"/>
                  </a:cubicBezTo>
                  <a:cubicBezTo>
                    <a:pt x="6" y="5"/>
                    <a:pt x="6" y="5"/>
                    <a:pt x="6" y="5"/>
                  </a:cubicBezTo>
                  <a:cubicBezTo>
                    <a:pt x="6" y="13"/>
                    <a:pt x="6" y="13"/>
                    <a:pt x="6" y="13"/>
                  </a:cubicBezTo>
                  <a:cubicBezTo>
                    <a:pt x="12" y="13"/>
                    <a:pt x="12" y="13"/>
                    <a:pt x="12" y="13"/>
                  </a:cubicBezTo>
                  <a:cubicBezTo>
                    <a:pt x="15" y="13"/>
                    <a:pt x="16" y="11"/>
                    <a:pt x="16"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223">
              <a:extLst>
                <a:ext uri="{FF2B5EF4-FFF2-40B4-BE49-F238E27FC236}">
                  <a16:creationId xmlns:a16="http://schemas.microsoft.com/office/drawing/2014/main" id="{3C09C7FD-9CE0-46B2-9678-63935CE0666D}"/>
                </a:ext>
              </a:extLst>
            </p:cNvPr>
            <p:cNvSpPr>
              <a:spLocks/>
            </p:cNvSpPr>
            <p:nvPr/>
          </p:nvSpPr>
          <p:spPr bwMode="auto">
            <a:xfrm>
              <a:off x="2449048" y="1090374"/>
              <a:ext cx="88223" cy="88223"/>
            </a:xfrm>
            <a:custGeom>
              <a:avLst/>
              <a:gdLst>
                <a:gd name="T0" fmla="*/ 14 w 20"/>
                <a:gd name="T1" fmla="*/ 20 h 20"/>
                <a:gd name="T2" fmla="*/ 8 w 20"/>
                <a:gd name="T3" fmla="*/ 12 h 20"/>
                <a:gd name="T4" fmla="*/ 5 w 20"/>
                <a:gd name="T5" fmla="*/ 14 h 20"/>
                <a:gd name="T6" fmla="*/ 5 w 20"/>
                <a:gd name="T7" fmla="*/ 20 h 20"/>
                <a:gd name="T8" fmla="*/ 0 w 20"/>
                <a:gd name="T9" fmla="*/ 20 h 20"/>
                <a:gd name="T10" fmla="*/ 0 w 20"/>
                <a:gd name="T11" fmla="*/ 0 h 20"/>
                <a:gd name="T12" fmla="*/ 5 w 20"/>
                <a:gd name="T13" fmla="*/ 0 h 20"/>
                <a:gd name="T14" fmla="*/ 5 w 20"/>
                <a:gd name="T15" fmla="*/ 9 h 20"/>
                <a:gd name="T16" fmla="*/ 14 w 20"/>
                <a:gd name="T17" fmla="*/ 0 h 20"/>
                <a:gd name="T18" fmla="*/ 20 w 20"/>
                <a:gd name="T19" fmla="*/ 0 h 20"/>
                <a:gd name="T20" fmla="*/ 11 w 20"/>
                <a:gd name="T21" fmla="*/ 9 h 20"/>
                <a:gd name="T22" fmla="*/ 20 w 20"/>
                <a:gd name="T23" fmla="*/ 20 h 20"/>
                <a:gd name="T24" fmla="*/ 14 w 20"/>
                <a:gd name="T25"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 h="20">
                  <a:moveTo>
                    <a:pt x="14" y="20"/>
                  </a:moveTo>
                  <a:lnTo>
                    <a:pt x="8" y="12"/>
                  </a:lnTo>
                  <a:lnTo>
                    <a:pt x="5" y="14"/>
                  </a:lnTo>
                  <a:lnTo>
                    <a:pt x="5" y="20"/>
                  </a:lnTo>
                  <a:lnTo>
                    <a:pt x="0" y="20"/>
                  </a:lnTo>
                  <a:lnTo>
                    <a:pt x="0" y="0"/>
                  </a:lnTo>
                  <a:lnTo>
                    <a:pt x="5" y="0"/>
                  </a:lnTo>
                  <a:lnTo>
                    <a:pt x="5" y="9"/>
                  </a:lnTo>
                  <a:lnTo>
                    <a:pt x="14" y="0"/>
                  </a:lnTo>
                  <a:lnTo>
                    <a:pt x="20" y="0"/>
                  </a:lnTo>
                  <a:lnTo>
                    <a:pt x="11" y="9"/>
                  </a:lnTo>
                  <a:lnTo>
                    <a:pt x="20" y="20"/>
                  </a:lnTo>
                  <a:lnTo>
                    <a:pt x="14"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224">
              <a:extLst>
                <a:ext uri="{FF2B5EF4-FFF2-40B4-BE49-F238E27FC236}">
                  <a16:creationId xmlns:a16="http://schemas.microsoft.com/office/drawing/2014/main" id="{1F676E12-D8EA-464B-B7B6-44779BAB8E37}"/>
                </a:ext>
              </a:extLst>
            </p:cNvPr>
            <p:cNvSpPr>
              <a:spLocks/>
            </p:cNvSpPr>
            <p:nvPr/>
          </p:nvSpPr>
          <p:spPr bwMode="auto">
            <a:xfrm>
              <a:off x="2568150" y="1090374"/>
              <a:ext cx="70578" cy="88223"/>
            </a:xfrm>
            <a:custGeom>
              <a:avLst/>
              <a:gdLst>
                <a:gd name="T0" fmla="*/ 0 w 16"/>
                <a:gd name="T1" fmla="*/ 20 h 20"/>
                <a:gd name="T2" fmla="*/ 0 w 16"/>
                <a:gd name="T3" fmla="*/ 0 h 20"/>
                <a:gd name="T4" fmla="*/ 16 w 16"/>
                <a:gd name="T5" fmla="*/ 0 h 20"/>
                <a:gd name="T6" fmla="*/ 16 w 16"/>
                <a:gd name="T7" fmla="*/ 4 h 20"/>
                <a:gd name="T8" fmla="*/ 4 w 16"/>
                <a:gd name="T9" fmla="*/ 4 h 20"/>
                <a:gd name="T10" fmla="*/ 4 w 16"/>
                <a:gd name="T11" fmla="*/ 8 h 20"/>
                <a:gd name="T12" fmla="*/ 15 w 16"/>
                <a:gd name="T13" fmla="*/ 8 h 20"/>
                <a:gd name="T14" fmla="*/ 15 w 16"/>
                <a:gd name="T15" fmla="*/ 13 h 20"/>
                <a:gd name="T16" fmla="*/ 4 w 16"/>
                <a:gd name="T17" fmla="*/ 13 h 20"/>
                <a:gd name="T18" fmla="*/ 4 w 16"/>
                <a:gd name="T19" fmla="*/ 16 h 20"/>
                <a:gd name="T20" fmla="*/ 16 w 16"/>
                <a:gd name="T21" fmla="*/ 16 h 20"/>
                <a:gd name="T22" fmla="*/ 16 w 16"/>
                <a:gd name="T23" fmla="*/ 20 h 20"/>
                <a:gd name="T24" fmla="*/ 0 w 16"/>
                <a:gd name="T25"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20">
                  <a:moveTo>
                    <a:pt x="0" y="20"/>
                  </a:moveTo>
                  <a:lnTo>
                    <a:pt x="0" y="0"/>
                  </a:lnTo>
                  <a:lnTo>
                    <a:pt x="16" y="0"/>
                  </a:lnTo>
                  <a:lnTo>
                    <a:pt x="16" y="4"/>
                  </a:lnTo>
                  <a:lnTo>
                    <a:pt x="4" y="4"/>
                  </a:lnTo>
                  <a:lnTo>
                    <a:pt x="4" y="8"/>
                  </a:lnTo>
                  <a:lnTo>
                    <a:pt x="15" y="8"/>
                  </a:lnTo>
                  <a:lnTo>
                    <a:pt x="15" y="13"/>
                  </a:lnTo>
                  <a:lnTo>
                    <a:pt x="4" y="13"/>
                  </a:lnTo>
                  <a:lnTo>
                    <a:pt x="4" y="16"/>
                  </a:lnTo>
                  <a:lnTo>
                    <a:pt x="16" y="16"/>
                  </a:lnTo>
                  <a:lnTo>
                    <a:pt x="16" y="20"/>
                  </a:lnTo>
                  <a:lnTo>
                    <a:pt x="0"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225">
              <a:extLst>
                <a:ext uri="{FF2B5EF4-FFF2-40B4-BE49-F238E27FC236}">
                  <a16:creationId xmlns:a16="http://schemas.microsoft.com/office/drawing/2014/main" id="{0D98E224-6619-4B67-B137-EC40AAA1F81E}"/>
                </a:ext>
              </a:extLst>
            </p:cNvPr>
            <p:cNvSpPr>
              <a:spLocks/>
            </p:cNvSpPr>
            <p:nvPr/>
          </p:nvSpPr>
          <p:spPr bwMode="auto">
            <a:xfrm>
              <a:off x="2669605" y="1090374"/>
              <a:ext cx="74991" cy="88223"/>
            </a:xfrm>
            <a:custGeom>
              <a:avLst/>
              <a:gdLst>
                <a:gd name="T0" fmla="*/ 11 w 17"/>
                <a:gd name="T1" fmla="*/ 4 h 20"/>
                <a:gd name="T2" fmla="*/ 11 w 17"/>
                <a:gd name="T3" fmla="*/ 20 h 20"/>
                <a:gd name="T4" fmla="*/ 6 w 17"/>
                <a:gd name="T5" fmla="*/ 20 h 20"/>
                <a:gd name="T6" fmla="*/ 6 w 17"/>
                <a:gd name="T7" fmla="*/ 4 h 20"/>
                <a:gd name="T8" fmla="*/ 0 w 17"/>
                <a:gd name="T9" fmla="*/ 4 h 20"/>
                <a:gd name="T10" fmla="*/ 0 w 17"/>
                <a:gd name="T11" fmla="*/ 0 h 20"/>
                <a:gd name="T12" fmla="*/ 17 w 17"/>
                <a:gd name="T13" fmla="*/ 0 h 20"/>
                <a:gd name="T14" fmla="*/ 17 w 17"/>
                <a:gd name="T15" fmla="*/ 4 h 20"/>
                <a:gd name="T16" fmla="*/ 11 w 17"/>
                <a:gd name="T17" fmla="*/ 4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20">
                  <a:moveTo>
                    <a:pt x="11" y="4"/>
                  </a:moveTo>
                  <a:lnTo>
                    <a:pt x="11" y="20"/>
                  </a:lnTo>
                  <a:lnTo>
                    <a:pt x="6" y="20"/>
                  </a:lnTo>
                  <a:lnTo>
                    <a:pt x="6" y="4"/>
                  </a:lnTo>
                  <a:lnTo>
                    <a:pt x="0" y="4"/>
                  </a:lnTo>
                  <a:lnTo>
                    <a:pt x="0" y="0"/>
                  </a:lnTo>
                  <a:lnTo>
                    <a:pt x="17" y="0"/>
                  </a:lnTo>
                  <a:lnTo>
                    <a:pt x="17" y="4"/>
                  </a:lnTo>
                  <a:lnTo>
                    <a:pt x="11"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Rectangle 226">
              <a:extLst>
                <a:ext uri="{FF2B5EF4-FFF2-40B4-BE49-F238E27FC236}">
                  <a16:creationId xmlns:a16="http://schemas.microsoft.com/office/drawing/2014/main" id="{20BC9F56-8BCD-41E3-A0D7-6A94955968EB}"/>
                </a:ext>
              </a:extLst>
            </p:cNvPr>
            <p:cNvSpPr>
              <a:spLocks noChangeArrowheads="1"/>
            </p:cNvSpPr>
            <p:nvPr/>
          </p:nvSpPr>
          <p:spPr bwMode="auto">
            <a:xfrm>
              <a:off x="2779884" y="1090374"/>
              <a:ext cx="22057" cy="8822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227">
              <a:extLst>
                <a:ext uri="{FF2B5EF4-FFF2-40B4-BE49-F238E27FC236}">
                  <a16:creationId xmlns:a16="http://schemas.microsoft.com/office/drawing/2014/main" id="{29125387-1508-45EC-95A4-2221866DA412}"/>
                </a:ext>
              </a:extLst>
            </p:cNvPr>
            <p:cNvSpPr>
              <a:spLocks/>
            </p:cNvSpPr>
            <p:nvPr/>
          </p:nvSpPr>
          <p:spPr bwMode="auto">
            <a:xfrm>
              <a:off x="2841640" y="1090374"/>
              <a:ext cx="83813" cy="88223"/>
            </a:xfrm>
            <a:custGeom>
              <a:avLst/>
              <a:gdLst>
                <a:gd name="T0" fmla="*/ 15 w 19"/>
                <a:gd name="T1" fmla="*/ 20 h 20"/>
                <a:gd name="T2" fmla="*/ 5 w 19"/>
                <a:gd name="T3" fmla="*/ 7 h 20"/>
                <a:gd name="T4" fmla="*/ 5 w 19"/>
                <a:gd name="T5" fmla="*/ 20 h 20"/>
                <a:gd name="T6" fmla="*/ 0 w 19"/>
                <a:gd name="T7" fmla="*/ 20 h 20"/>
                <a:gd name="T8" fmla="*/ 0 w 19"/>
                <a:gd name="T9" fmla="*/ 0 h 20"/>
                <a:gd name="T10" fmla="*/ 5 w 19"/>
                <a:gd name="T11" fmla="*/ 0 h 20"/>
                <a:gd name="T12" fmla="*/ 15 w 19"/>
                <a:gd name="T13" fmla="*/ 13 h 20"/>
                <a:gd name="T14" fmla="*/ 15 w 19"/>
                <a:gd name="T15" fmla="*/ 0 h 20"/>
                <a:gd name="T16" fmla="*/ 19 w 19"/>
                <a:gd name="T17" fmla="*/ 0 h 20"/>
                <a:gd name="T18" fmla="*/ 19 w 19"/>
                <a:gd name="T19" fmla="*/ 20 h 20"/>
                <a:gd name="T20" fmla="*/ 15 w 19"/>
                <a:gd name="T21"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20">
                  <a:moveTo>
                    <a:pt x="15" y="20"/>
                  </a:moveTo>
                  <a:lnTo>
                    <a:pt x="5" y="7"/>
                  </a:lnTo>
                  <a:lnTo>
                    <a:pt x="5" y="20"/>
                  </a:lnTo>
                  <a:lnTo>
                    <a:pt x="0" y="20"/>
                  </a:lnTo>
                  <a:lnTo>
                    <a:pt x="0" y="0"/>
                  </a:lnTo>
                  <a:lnTo>
                    <a:pt x="5" y="0"/>
                  </a:lnTo>
                  <a:lnTo>
                    <a:pt x="15" y="13"/>
                  </a:lnTo>
                  <a:lnTo>
                    <a:pt x="15" y="0"/>
                  </a:lnTo>
                  <a:lnTo>
                    <a:pt x="19" y="0"/>
                  </a:lnTo>
                  <a:lnTo>
                    <a:pt x="19" y="20"/>
                  </a:lnTo>
                  <a:lnTo>
                    <a:pt x="15"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228">
              <a:extLst>
                <a:ext uri="{FF2B5EF4-FFF2-40B4-BE49-F238E27FC236}">
                  <a16:creationId xmlns:a16="http://schemas.microsoft.com/office/drawing/2014/main" id="{58794FB9-3AFF-45DA-975F-53F676CD1840}"/>
                </a:ext>
              </a:extLst>
            </p:cNvPr>
            <p:cNvSpPr>
              <a:spLocks/>
            </p:cNvSpPr>
            <p:nvPr/>
          </p:nvSpPr>
          <p:spPr bwMode="auto">
            <a:xfrm>
              <a:off x="2960740" y="1085964"/>
              <a:ext cx="92635" cy="97045"/>
            </a:xfrm>
            <a:custGeom>
              <a:avLst/>
              <a:gdLst>
                <a:gd name="T0" fmla="*/ 14 w 26"/>
                <a:gd name="T1" fmla="*/ 28 h 28"/>
                <a:gd name="T2" fmla="*/ 0 w 26"/>
                <a:gd name="T3" fmla="*/ 14 h 28"/>
                <a:gd name="T4" fmla="*/ 0 w 26"/>
                <a:gd name="T5" fmla="*/ 14 h 28"/>
                <a:gd name="T6" fmla="*/ 14 w 26"/>
                <a:gd name="T7" fmla="*/ 0 h 28"/>
                <a:gd name="T8" fmla="*/ 25 w 26"/>
                <a:gd name="T9" fmla="*/ 4 h 28"/>
                <a:gd name="T10" fmla="*/ 21 w 26"/>
                <a:gd name="T11" fmla="*/ 8 h 28"/>
                <a:gd name="T12" fmla="*/ 14 w 26"/>
                <a:gd name="T13" fmla="*/ 6 h 28"/>
                <a:gd name="T14" fmla="*/ 7 w 26"/>
                <a:gd name="T15" fmla="*/ 14 h 28"/>
                <a:gd name="T16" fmla="*/ 7 w 26"/>
                <a:gd name="T17" fmla="*/ 14 h 28"/>
                <a:gd name="T18" fmla="*/ 15 w 26"/>
                <a:gd name="T19" fmla="*/ 22 h 28"/>
                <a:gd name="T20" fmla="*/ 20 w 26"/>
                <a:gd name="T21" fmla="*/ 21 h 28"/>
                <a:gd name="T22" fmla="*/ 20 w 26"/>
                <a:gd name="T23" fmla="*/ 17 h 28"/>
                <a:gd name="T24" fmla="*/ 14 w 26"/>
                <a:gd name="T25" fmla="*/ 17 h 28"/>
                <a:gd name="T26" fmla="*/ 14 w 26"/>
                <a:gd name="T27" fmla="*/ 12 h 28"/>
                <a:gd name="T28" fmla="*/ 26 w 26"/>
                <a:gd name="T29" fmla="*/ 12 h 28"/>
                <a:gd name="T30" fmla="*/ 26 w 26"/>
                <a:gd name="T31" fmla="*/ 24 h 28"/>
                <a:gd name="T32" fmla="*/ 14 w 26"/>
                <a:gd name="T33"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 h="28">
                  <a:moveTo>
                    <a:pt x="14" y="28"/>
                  </a:moveTo>
                  <a:cubicBezTo>
                    <a:pt x="6" y="28"/>
                    <a:pt x="0" y="22"/>
                    <a:pt x="0" y="14"/>
                  </a:cubicBezTo>
                  <a:cubicBezTo>
                    <a:pt x="0" y="14"/>
                    <a:pt x="0" y="14"/>
                    <a:pt x="0" y="14"/>
                  </a:cubicBezTo>
                  <a:cubicBezTo>
                    <a:pt x="0" y="6"/>
                    <a:pt x="6" y="0"/>
                    <a:pt x="14" y="0"/>
                  </a:cubicBezTo>
                  <a:cubicBezTo>
                    <a:pt x="19" y="0"/>
                    <a:pt x="22" y="2"/>
                    <a:pt x="25" y="4"/>
                  </a:cubicBezTo>
                  <a:cubicBezTo>
                    <a:pt x="21" y="8"/>
                    <a:pt x="21" y="8"/>
                    <a:pt x="21" y="8"/>
                  </a:cubicBezTo>
                  <a:cubicBezTo>
                    <a:pt x="19" y="7"/>
                    <a:pt x="17" y="6"/>
                    <a:pt x="14" y="6"/>
                  </a:cubicBezTo>
                  <a:cubicBezTo>
                    <a:pt x="10" y="6"/>
                    <a:pt x="7" y="9"/>
                    <a:pt x="7" y="14"/>
                  </a:cubicBezTo>
                  <a:cubicBezTo>
                    <a:pt x="7" y="14"/>
                    <a:pt x="7" y="14"/>
                    <a:pt x="7" y="14"/>
                  </a:cubicBezTo>
                  <a:cubicBezTo>
                    <a:pt x="7" y="19"/>
                    <a:pt x="10" y="22"/>
                    <a:pt x="15" y="22"/>
                  </a:cubicBezTo>
                  <a:cubicBezTo>
                    <a:pt x="17" y="22"/>
                    <a:pt x="19" y="22"/>
                    <a:pt x="20" y="21"/>
                  </a:cubicBezTo>
                  <a:cubicBezTo>
                    <a:pt x="20" y="17"/>
                    <a:pt x="20" y="17"/>
                    <a:pt x="20" y="17"/>
                  </a:cubicBezTo>
                  <a:cubicBezTo>
                    <a:pt x="14" y="17"/>
                    <a:pt x="14" y="17"/>
                    <a:pt x="14" y="17"/>
                  </a:cubicBezTo>
                  <a:cubicBezTo>
                    <a:pt x="14" y="12"/>
                    <a:pt x="14" y="12"/>
                    <a:pt x="14" y="12"/>
                  </a:cubicBezTo>
                  <a:cubicBezTo>
                    <a:pt x="26" y="12"/>
                    <a:pt x="26" y="12"/>
                    <a:pt x="26" y="12"/>
                  </a:cubicBezTo>
                  <a:cubicBezTo>
                    <a:pt x="26" y="24"/>
                    <a:pt x="26" y="24"/>
                    <a:pt x="26" y="24"/>
                  </a:cubicBezTo>
                  <a:cubicBezTo>
                    <a:pt x="23" y="26"/>
                    <a:pt x="19" y="28"/>
                    <a:pt x="14"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Freeform 229">
              <a:extLst>
                <a:ext uri="{FF2B5EF4-FFF2-40B4-BE49-F238E27FC236}">
                  <a16:creationId xmlns:a16="http://schemas.microsoft.com/office/drawing/2014/main" id="{480EBAFB-5A09-4610-86FF-9E556E7D0100}"/>
                </a:ext>
              </a:extLst>
            </p:cNvPr>
            <p:cNvSpPr>
              <a:spLocks noEditPoints="1"/>
            </p:cNvSpPr>
            <p:nvPr/>
          </p:nvSpPr>
          <p:spPr bwMode="auto">
            <a:xfrm>
              <a:off x="3141597" y="1090374"/>
              <a:ext cx="97045" cy="88223"/>
            </a:xfrm>
            <a:custGeom>
              <a:avLst/>
              <a:gdLst>
                <a:gd name="T0" fmla="*/ 17 w 22"/>
                <a:gd name="T1" fmla="*/ 20 h 20"/>
                <a:gd name="T2" fmla="*/ 16 w 22"/>
                <a:gd name="T3" fmla="*/ 16 h 20"/>
                <a:gd name="T4" fmla="*/ 7 w 22"/>
                <a:gd name="T5" fmla="*/ 16 h 20"/>
                <a:gd name="T6" fmla="*/ 5 w 22"/>
                <a:gd name="T7" fmla="*/ 20 h 20"/>
                <a:gd name="T8" fmla="*/ 0 w 22"/>
                <a:gd name="T9" fmla="*/ 20 h 20"/>
                <a:gd name="T10" fmla="*/ 9 w 22"/>
                <a:gd name="T11" fmla="*/ 0 h 20"/>
                <a:gd name="T12" fmla="*/ 13 w 22"/>
                <a:gd name="T13" fmla="*/ 0 h 20"/>
                <a:gd name="T14" fmla="*/ 22 w 22"/>
                <a:gd name="T15" fmla="*/ 20 h 20"/>
                <a:gd name="T16" fmla="*/ 17 w 22"/>
                <a:gd name="T17" fmla="*/ 20 h 20"/>
                <a:gd name="T18" fmla="*/ 11 w 22"/>
                <a:gd name="T19" fmla="*/ 6 h 20"/>
                <a:gd name="T20" fmla="*/ 9 w 22"/>
                <a:gd name="T21" fmla="*/ 12 h 20"/>
                <a:gd name="T22" fmla="*/ 14 w 22"/>
                <a:gd name="T23" fmla="*/ 12 h 20"/>
                <a:gd name="T24" fmla="*/ 11 w 22"/>
                <a:gd name="T25" fmla="*/ 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 h="20">
                  <a:moveTo>
                    <a:pt x="17" y="20"/>
                  </a:moveTo>
                  <a:lnTo>
                    <a:pt x="16" y="16"/>
                  </a:lnTo>
                  <a:lnTo>
                    <a:pt x="7" y="16"/>
                  </a:lnTo>
                  <a:lnTo>
                    <a:pt x="5" y="20"/>
                  </a:lnTo>
                  <a:lnTo>
                    <a:pt x="0" y="20"/>
                  </a:lnTo>
                  <a:lnTo>
                    <a:pt x="9" y="0"/>
                  </a:lnTo>
                  <a:lnTo>
                    <a:pt x="13" y="0"/>
                  </a:lnTo>
                  <a:lnTo>
                    <a:pt x="22" y="20"/>
                  </a:lnTo>
                  <a:lnTo>
                    <a:pt x="17" y="20"/>
                  </a:lnTo>
                  <a:close/>
                  <a:moveTo>
                    <a:pt x="11" y="6"/>
                  </a:moveTo>
                  <a:lnTo>
                    <a:pt x="9" y="12"/>
                  </a:lnTo>
                  <a:lnTo>
                    <a:pt x="14" y="12"/>
                  </a:lnTo>
                  <a:lnTo>
                    <a:pt x="11"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230">
              <a:extLst>
                <a:ext uri="{FF2B5EF4-FFF2-40B4-BE49-F238E27FC236}">
                  <a16:creationId xmlns:a16="http://schemas.microsoft.com/office/drawing/2014/main" id="{3E649856-0D73-43E6-B9DF-AE5FC016D84E}"/>
                </a:ext>
              </a:extLst>
            </p:cNvPr>
            <p:cNvSpPr>
              <a:spLocks/>
            </p:cNvSpPr>
            <p:nvPr/>
          </p:nvSpPr>
          <p:spPr bwMode="auto">
            <a:xfrm>
              <a:off x="3260697" y="1085964"/>
              <a:ext cx="88223" cy="97045"/>
            </a:xfrm>
            <a:custGeom>
              <a:avLst/>
              <a:gdLst>
                <a:gd name="T0" fmla="*/ 14 w 25"/>
                <a:gd name="T1" fmla="*/ 28 h 28"/>
                <a:gd name="T2" fmla="*/ 0 w 25"/>
                <a:gd name="T3" fmla="*/ 14 h 28"/>
                <a:gd name="T4" fmla="*/ 0 w 25"/>
                <a:gd name="T5" fmla="*/ 14 h 28"/>
                <a:gd name="T6" fmla="*/ 14 w 25"/>
                <a:gd name="T7" fmla="*/ 0 h 28"/>
                <a:gd name="T8" fmla="*/ 24 w 25"/>
                <a:gd name="T9" fmla="*/ 4 h 28"/>
                <a:gd name="T10" fmla="*/ 20 w 25"/>
                <a:gd name="T11" fmla="*/ 8 h 28"/>
                <a:gd name="T12" fmla="*/ 14 w 25"/>
                <a:gd name="T13" fmla="*/ 6 h 28"/>
                <a:gd name="T14" fmla="*/ 6 w 25"/>
                <a:gd name="T15" fmla="*/ 14 h 28"/>
                <a:gd name="T16" fmla="*/ 6 w 25"/>
                <a:gd name="T17" fmla="*/ 14 h 28"/>
                <a:gd name="T18" fmla="*/ 14 w 25"/>
                <a:gd name="T19" fmla="*/ 22 h 28"/>
                <a:gd name="T20" fmla="*/ 19 w 25"/>
                <a:gd name="T21" fmla="*/ 21 h 28"/>
                <a:gd name="T22" fmla="*/ 19 w 25"/>
                <a:gd name="T23" fmla="*/ 17 h 28"/>
                <a:gd name="T24" fmla="*/ 14 w 25"/>
                <a:gd name="T25" fmla="*/ 17 h 28"/>
                <a:gd name="T26" fmla="*/ 14 w 25"/>
                <a:gd name="T27" fmla="*/ 12 h 28"/>
                <a:gd name="T28" fmla="*/ 25 w 25"/>
                <a:gd name="T29" fmla="*/ 12 h 28"/>
                <a:gd name="T30" fmla="*/ 25 w 25"/>
                <a:gd name="T31" fmla="*/ 24 h 28"/>
                <a:gd name="T32" fmla="*/ 14 w 25"/>
                <a:gd name="T33"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 h="28">
                  <a:moveTo>
                    <a:pt x="14" y="28"/>
                  </a:moveTo>
                  <a:cubicBezTo>
                    <a:pt x="5" y="28"/>
                    <a:pt x="0" y="22"/>
                    <a:pt x="0" y="14"/>
                  </a:cubicBezTo>
                  <a:cubicBezTo>
                    <a:pt x="0" y="14"/>
                    <a:pt x="0" y="14"/>
                    <a:pt x="0" y="14"/>
                  </a:cubicBezTo>
                  <a:cubicBezTo>
                    <a:pt x="0" y="6"/>
                    <a:pt x="6" y="0"/>
                    <a:pt x="14" y="0"/>
                  </a:cubicBezTo>
                  <a:cubicBezTo>
                    <a:pt x="18" y="0"/>
                    <a:pt x="21" y="2"/>
                    <a:pt x="24" y="4"/>
                  </a:cubicBezTo>
                  <a:cubicBezTo>
                    <a:pt x="20" y="8"/>
                    <a:pt x="20" y="8"/>
                    <a:pt x="20" y="8"/>
                  </a:cubicBezTo>
                  <a:cubicBezTo>
                    <a:pt x="18" y="7"/>
                    <a:pt x="17" y="6"/>
                    <a:pt x="14" y="6"/>
                  </a:cubicBezTo>
                  <a:cubicBezTo>
                    <a:pt x="9" y="6"/>
                    <a:pt x="6" y="9"/>
                    <a:pt x="6" y="14"/>
                  </a:cubicBezTo>
                  <a:cubicBezTo>
                    <a:pt x="6" y="14"/>
                    <a:pt x="6" y="14"/>
                    <a:pt x="6" y="14"/>
                  </a:cubicBezTo>
                  <a:cubicBezTo>
                    <a:pt x="6" y="19"/>
                    <a:pt x="9" y="22"/>
                    <a:pt x="14" y="22"/>
                  </a:cubicBezTo>
                  <a:cubicBezTo>
                    <a:pt x="16" y="22"/>
                    <a:pt x="18" y="22"/>
                    <a:pt x="19" y="21"/>
                  </a:cubicBezTo>
                  <a:cubicBezTo>
                    <a:pt x="19" y="17"/>
                    <a:pt x="19" y="17"/>
                    <a:pt x="19" y="17"/>
                  </a:cubicBezTo>
                  <a:cubicBezTo>
                    <a:pt x="14" y="17"/>
                    <a:pt x="14" y="17"/>
                    <a:pt x="14" y="17"/>
                  </a:cubicBezTo>
                  <a:cubicBezTo>
                    <a:pt x="14" y="12"/>
                    <a:pt x="14" y="12"/>
                    <a:pt x="14" y="12"/>
                  </a:cubicBezTo>
                  <a:cubicBezTo>
                    <a:pt x="25" y="12"/>
                    <a:pt x="25" y="12"/>
                    <a:pt x="25" y="12"/>
                  </a:cubicBezTo>
                  <a:cubicBezTo>
                    <a:pt x="25" y="24"/>
                    <a:pt x="25" y="24"/>
                    <a:pt x="25" y="24"/>
                  </a:cubicBezTo>
                  <a:cubicBezTo>
                    <a:pt x="22" y="26"/>
                    <a:pt x="19" y="28"/>
                    <a:pt x="14"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231">
              <a:extLst>
                <a:ext uri="{FF2B5EF4-FFF2-40B4-BE49-F238E27FC236}">
                  <a16:creationId xmlns:a16="http://schemas.microsoft.com/office/drawing/2014/main" id="{087FB3D9-F266-4F2C-B7B0-DA440AFAB5FD}"/>
                </a:ext>
              </a:extLst>
            </p:cNvPr>
            <p:cNvSpPr>
              <a:spLocks/>
            </p:cNvSpPr>
            <p:nvPr/>
          </p:nvSpPr>
          <p:spPr bwMode="auto">
            <a:xfrm>
              <a:off x="3388621" y="1090374"/>
              <a:ext cx="66168" cy="88223"/>
            </a:xfrm>
            <a:custGeom>
              <a:avLst/>
              <a:gdLst>
                <a:gd name="T0" fmla="*/ 0 w 15"/>
                <a:gd name="T1" fmla="*/ 20 h 20"/>
                <a:gd name="T2" fmla="*/ 0 w 15"/>
                <a:gd name="T3" fmla="*/ 0 h 20"/>
                <a:gd name="T4" fmla="*/ 15 w 15"/>
                <a:gd name="T5" fmla="*/ 0 h 20"/>
                <a:gd name="T6" fmla="*/ 15 w 15"/>
                <a:gd name="T7" fmla="*/ 4 h 20"/>
                <a:gd name="T8" fmla="*/ 4 w 15"/>
                <a:gd name="T9" fmla="*/ 4 h 20"/>
                <a:gd name="T10" fmla="*/ 4 w 15"/>
                <a:gd name="T11" fmla="*/ 8 h 20"/>
                <a:gd name="T12" fmla="*/ 14 w 15"/>
                <a:gd name="T13" fmla="*/ 8 h 20"/>
                <a:gd name="T14" fmla="*/ 14 w 15"/>
                <a:gd name="T15" fmla="*/ 13 h 20"/>
                <a:gd name="T16" fmla="*/ 4 w 15"/>
                <a:gd name="T17" fmla="*/ 13 h 20"/>
                <a:gd name="T18" fmla="*/ 4 w 15"/>
                <a:gd name="T19" fmla="*/ 16 h 20"/>
                <a:gd name="T20" fmla="*/ 15 w 15"/>
                <a:gd name="T21" fmla="*/ 16 h 20"/>
                <a:gd name="T22" fmla="*/ 15 w 15"/>
                <a:gd name="T23" fmla="*/ 20 h 20"/>
                <a:gd name="T24" fmla="*/ 0 w 15"/>
                <a:gd name="T25"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 h="20">
                  <a:moveTo>
                    <a:pt x="0" y="20"/>
                  </a:moveTo>
                  <a:lnTo>
                    <a:pt x="0" y="0"/>
                  </a:lnTo>
                  <a:lnTo>
                    <a:pt x="15" y="0"/>
                  </a:lnTo>
                  <a:lnTo>
                    <a:pt x="15" y="4"/>
                  </a:lnTo>
                  <a:lnTo>
                    <a:pt x="4" y="4"/>
                  </a:lnTo>
                  <a:lnTo>
                    <a:pt x="4" y="8"/>
                  </a:lnTo>
                  <a:lnTo>
                    <a:pt x="14" y="8"/>
                  </a:lnTo>
                  <a:lnTo>
                    <a:pt x="14" y="13"/>
                  </a:lnTo>
                  <a:lnTo>
                    <a:pt x="4" y="13"/>
                  </a:lnTo>
                  <a:lnTo>
                    <a:pt x="4" y="16"/>
                  </a:lnTo>
                  <a:lnTo>
                    <a:pt x="15" y="16"/>
                  </a:lnTo>
                  <a:lnTo>
                    <a:pt x="15" y="20"/>
                  </a:lnTo>
                  <a:lnTo>
                    <a:pt x="0"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232">
              <a:extLst>
                <a:ext uri="{FF2B5EF4-FFF2-40B4-BE49-F238E27FC236}">
                  <a16:creationId xmlns:a16="http://schemas.microsoft.com/office/drawing/2014/main" id="{F26C9580-AAA1-4D0A-88C6-7B889B93878A}"/>
                </a:ext>
              </a:extLst>
            </p:cNvPr>
            <p:cNvSpPr>
              <a:spLocks/>
            </p:cNvSpPr>
            <p:nvPr/>
          </p:nvSpPr>
          <p:spPr bwMode="auto">
            <a:xfrm>
              <a:off x="3494488" y="1090374"/>
              <a:ext cx="83813" cy="88223"/>
            </a:xfrm>
            <a:custGeom>
              <a:avLst/>
              <a:gdLst>
                <a:gd name="T0" fmla="*/ 15 w 19"/>
                <a:gd name="T1" fmla="*/ 20 h 20"/>
                <a:gd name="T2" fmla="*/ 5 w 19"/>
                <a:gd name="T3" fmla="*/ 7 h 20"/>
                <a:gd name="T4" fmla="*/ 5 w 19"/>
                <a:gd name="T5" fmla="*/ 20 h 20"/>
                <a:gd name="T6" fmla="*/ 0 w 19"/>
                <a:gd name="T7" fmla="*/ 20 h 20"/>
                <a:gd name="T8" fmla="*/ 0 w 19"/>
                <a:gd name="T9" fmla="*/ 0 h 20"/>
                <a:gd name="T10" fmla="*/ 4 w 19"/>
                <a:gd name="T11" fmla="*/ 0 h 20"/>
                <a:gd name="T12" fmla="*/ 14 w 19"/>
                <a:gd name="T13" fmla="*/ 13 h 20"/>
                <a:gd name="T14" fmla="*/ 14 w 19"/>
                <a:gd name="T15" fmla="*/ 0 h 20"/>
                <a:gd name="T16" fmla="*/ 19 w 19"/>
                <a:gd name="T17" fmla="*/ 0 h 20"/>
                <a:gd name="T18" fmla="*/ 19 w 19"/>
                <a:gd name="T19" fmla="*/ 20 h 20"/>
                <a:gd name="T20" fmla="*/ 15 w 19"/>
                <a:gd name="T21"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20">
                  <a:moveTo>
                    <a:pt x="15" y="20"/>
                  </a:moveTo>
                  <a:lnTo>
                    <a:pt x="5" y="7"/>
                  </a:lnTo>
                  <a:lnTo>
                    <a:pt x="5" y="20"/>
                  </a:lnTo>
                  <a:lnTo>
                    <a:pt x="0" y="20"/>
                  </a:lnTo>
                  <a:lnTo>
                    <a:pt x="0" y="0"/>
                  </a:lnTo>
                  <a:lnTo>
                    <a:pt x="4" y="0"/>
                  </a:lnTo>
                  <a:lnTo>
                    <a:pt x="14" y="13"/>
                  </a:lnTo>
                  <a:lnTo>
                    <a:pt x="14" y="0"/>
                  </a:lnTo>
                  <a:lnTo>
                    <a:pt x="19" y="0"/>
                  </a:lnTo>
                  <a:lnTo>
                    <a:pt x="19" y="20"/>
                  </a:lnTo>
                  <a:lnTo>
                    <a:pt x="15"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233">
              <a:extLst>
                <a:ext uri="{FF2B5EF4-FFF2-40B4-BE49-F238E27FC236}">
                  <a16:creationId xmlns:a16="http://schemas.microsoft.com/office/drawing/2014/main" id="{59377D23-DF11-4771-B13E-A5C8D97DF77D}"/>
                </a:ext>
              </a:extLst>
            </p:cNvPr>
            <p:cNvSpPr>
              <a:spLocks/>
            </p:cNvSpPr>
            <p:nvPr/>
          </p:nvSpPr>
          <p:spPr bwMode="auto">
            <a:xfrm>
              <a:off x="3613587" y="1085964"/>
              <a:ext cx="88223" cy="97045"/>
            </a:xfrm>
            <a:custGeom>
              <a:avLst/>
              <a:gdLst>
                <a:gd name="T0" fmla="*/ 14 w 25"/>
                <a:gd name="T1" fmla="*/ 28 h 28"/>
                <a:gd name="T2" fmla="*/ 0 w 25"/>
                <a:gd name="T3" fmla="*/ 14 h 28"/>
                <a:gd name="T4" fmla="*/ 0 w 25"/>
                <a:gd name="T5" fmla="*/ 14 h 28"/>
                <a:gd name="T6" fmla="*/ 14 w 25"/>
                <a:gd name="T7" fmla="*/ 0 h 28"/>
                <a:gd name="T8" fmla="*/ 25 w 25"/>
                <a:gd name="T9" fmla="*/ 4 h 28"/>
                <a:gd name="T10" fmla="*/ 21 w 25"/>
                <a:gd name="T11" fmla="*/ 9 h 28"/>
                <a:gd name="T12" fmla="*/ 14 w 25"/>
                <a:gd name="T13" fmla="*/ 6 h 28"/>
                <a:gd name="T14" fmla="*/ 6 w 25"/>
                <a:gd name="T15" fmla="*/ 14 h 28"/>
                <a:gd name="T16" fmla="*/ 6 w 25"/>
                <a:gd name="T17" fmla="*/ 14 h 28"/>
                <a:gd name="T18" fmla="*/ 14 w 25"/>
                <a:gd name="T19" fmla="*/ 22 h 28"/>
                <a:gd name="T20" fmla="*/ 21 w 25"/>
                <a:gd name="T21" fmla="*/ 19 h 28"/>
                <a:gd name="T22" fmla="*/ 25 w 25"/>
                <a:gd name="T23" fmla="*/ 23 h 28"/>
                <a:gd name="T24" fmla="*/ 14 w 25"/>
                <a:gd name="T25"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 h="28">
                  <a:moveTo>
                    <a:pt x="14" y="28"/>
                  </a:moveTo>
                  <a:cubicBezTo>
                    <a:pt x="6" y="28"/>
                    <a:pt x="0" y="22"/>
                    <a:pt x="0" y="14"/>
                  </a:cubicBezTo>
                  <a:cubicBezTo>
                    <a:pt x="0" y="14"/>
                    <a:pt x="0" y="14"/>
                    <a:pt x="0" y="14"/>
                  </a:cubicBezTo>
                  <a:cubicBezTo>
                    <a:pt x="0" y="6"/>
                    <a:pt x="6" y="0"/>
                    <a:pt x="14" y="0"/>
                  </a:cubicBezTo>
                  <a:cubicBezTo>
                    <a:pt x="19" y="0"/>
                    <a:pt x="22" y="2"/>
                    <a:pt x="25" y="4"/>
                  </a:cubicBezTo>
                  <a:cubicBezTo>
                    <a:pt x="21" y="9"/>
                    <a:pt x="21" y="9"/>
                    <a:pt x="21" y="9"/>
                  </a:cubicBezTo>
                  <a:cubicBezTo>
                    <a:pt x="19" y="7"/>
                    <a:pt x="17" y="6"/>
                    <a:pt x="14" y="6"/>
                  </a:cubicBezTo>
                  <a:cubicBezTo>
                    <a:pt x="10" y="6"/>
                    <a:pt x="6" y="9"/>
                    <a:pt x="6" y="14"/>
                  </a:cubicBezTo>
                  <a:cubicBezTo>
                    <a:pt x="6" y="14"/>
                    <a:pt x="6" y="14"/>
                    <a:pt x="6" y="14"/>
                  </a:cubicBezTo>
                  <a:cubicBezTo>
                    <a:pt x="6" y="19"/>
                    <a:pt x="9" y="22"/>
                    <a:pt x="14" y="22"/>
                  </a:cubicBezTo>
                  <a:cubicBezTo>
                    <a:pt x="17" y="22"/>
                    <a:pt x="19" y="21"/>
                    <a:pt x="21" y="19"/>
                  </a:cubicBezTo>
                  <a:cubicBezTo>
                    <a:pt x="25" y="23"/>
                    <a:pt x="25" y="23"/>
                    <a:pt x="25" y="23"/>
                  </a:cubicBezTo>
                  <a:cubicBezTo>
                    <a:pt x="22" y="26"/>
                    <a:pt x="19" y="28"/>
                    <a:pt x="14"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234">
              <a:extLst>
                <a:ext uri="{FF2B5EF4-FFF2-40B4-BE49-F238E27FC236}">
                  <a16:creationId xmlns:a16="http://schemas.microsoft.com/office/drawing/2014/main" id="{901475F0-F715-47E9-96C0-C839ADFF189D}"/>
                </a:ext>
              </a:extLst>
            </p:cNvPr>
            <p:cNvSpPr>
              <a:spLocks/>
            </p:cNvSpPr>
            <p:nvPr/>
          </p:nvSpPr>
          <p:spPr bwMode="auto">
            <a:xfrm>
              <a:off x="3728277" y="1090374"/>
              <a:ext cx="88223" cy="88223"/>
            </a:xfrm>
            <a:custGeom>
              <a:avLst/>
              <a:gdLst>
                <a:gd name="T0" fmla="*/ 12 w 20"/>
                <a:gd name="T1" fmla="*/ 13 h 20"/>
                <a:gd name="T2" fmla="*/ 12 w 20"/>
                <a:gd name="T3" fmla="*/ 20 h 20"/>
                <a:gd name="T4" fmla="*/ 8 w 20"/>
                <a:gd name="T5" fmla="*/ 20 h 20"/>
                <a:gd name="T6" fmla="*/ 8 w 20"/>
                <a:gd name="T7" fmla="*/ 13 h 20"/>
                <a:gd name="T8" fmla="*/ 0 w 20"/>
                <a:gd name="T9" fmla="*/ 0 h 20"/>
                <a:gd name="T10" fmla="*/ 5 w 20"/>
                <a:gd name="T11" fmla="*/ 0 h 20"/>
                <a:gd name="T12" fmla="*/ 10 w 20"/>
                <a:gd name="T13" fmla="*/ 8 h 20"/>
                <a:gd name="T14" fmla="*/ 15 w 20"/>
                <a:gd name="T15" fmla="*/ 0 h 20"/>
                <a:gd name="T16" fmla="*/ 20 w 20"/>
                <a:gd name="T17" fmla="*/ 0 h 20"/>
                <a:gd name="T18" fmla="*/ 12 w 20"/>
                <a:gd name="T19" fmla="*/ 1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20">
                  <a:moveTo>
                    <a:pt x="12" y="13"/>
                  </a:moveTo>
                  <a:lnTo>
                    <a:pt x="12" y="20"/>
                  </a:lnTo>
                  <a:lnTo>
                    <a:pt x="8" y="20"/>
                  </a:lnTo>
                  <a:lnTo>
                    <a:pt x="8" y="13"/>
                  </a:lnTo>
                  <a:lnTo>
                    <a:pt x="0" y="0"/>
                  </a:lnTo>
                  <a:lnTo>
                    <a:pt x="5" y="0"/>
                  </a:lnTo>
                  <a:lnTo>
                    <a:pt x="10" y="8"/>
                  </a:lnTo>
                  <a:lnTo>
                    <a:pt x="15" y="0"/>
                  </a:lnTo>
                  <a:lnTo>
                    <a:pt x="20" y="0"/>
                  </a:lnTo>
                  <a:lnTo>
                    <a:pt x="12"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37" name="AutoShape 3">
            <a:extLst>
              <a:ext uri="{FF2B5EF4-FFF2-40B4-BE49-F238E27FC236}">
                <a16:creationId xmlns:a16="http://schemas.microsoft.com/office/drawing/2014/main" id="{AD50C6A0-CB42-4102-BE12-3A53464A4D54}"/>
              </a:ext>
            </a:extLst>
          </p:cNvPr>
          <p:cNvSpPr>
            <a:spLocks noChangeAspect="1" noChangeArrowheads="1" noTextEdit="1"/>
          </p:cNvSpPr>
          <p:nvPr userDrawn="1"/>
        </p:nvSpPr>
        <p:spPr bwMode="auto">
          <a:xfrm>
            <a:off x="0" y="0"/>
            <a:ext cx="8391525" cy="614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ooter Placeholder 11"/>
          <p:cNvSpPr>
            <a:spLocks noGrp="1"/>
          </p:cNvSpPr>
          <p:nvPr>
            <p:ph type="ftr" sz="quarter" idx="15"/>
          </p:nvPr>
        </p:nvSpPr>
        <p:spPr>
          <a:xfrm>
            <a:off x="4360244" y="3957076"/>
            <a:ext cx="2883829" cy="365125"/>
          </a:xfrm>
        </p:spPr>
        <p:txBody>
          <a:bodyPr/>
          <a:lstStyle>
            <a:lvl1pPr algn="l">
              <a:defRPr>
                <a:solidFill>
                  <a:schemeClr val="bg1"/>
                </a:solidFill>
              </a:defRPr>
            </a:lvl1pPr>
          </a:lstStyle>
          <a:p>
            <a:r>
              <a:rPr lang="en-US"/>
              <a:t>13478-DiagAm-F26-TWM-WOW Planning – Overview Deck_5.9.25</a:t>
            </a:r>
            <a:endParaRPr lang="en-US" dirty="0"/>
          </a:p>
        </p:txBody>
      </p:sp>
      <p:sp>
        <p:nvSpPr>
          <p:cNvPr id="8" name="Date Placeholder 7"/>
          <p:cNvSpPr>
            <a:spLocks noGrp="1"/>
          </p:cNvSpPr>
          <p:nvPr>
            <p:ph type="dt" sz="half" idx="14"/>
          </p:nvPr>
        </p:nvSpPr>
        <p:spPr>
          <a:xfrm>
            <a:off x="4362698" y="4322201"/>
            <a:ext cx="953015" cy="255701"/>
          </a:xfrm>
          <a:noFill/>
        </p:spPr>
        <p:txBody>
          <a:bodyPr/>
          <a:lstStyle>
            <a:lvl1pPr algn="l">
              <a:defRPr>
                <a:solidFill>
                  <a:schemeClr val="bg1"/>
                </a:solidFill>
              </a:defRPr>
            </a:lvl1pPr>
          </a:lstStyle>
          <a:p>
            <a:fld id="{732BF191-78B9-0649-B021-5E229CA60874}" type="datetime1">
              <a:rPr lang="en-US" smtClean="0"/>
              <a:t>5/13/2025</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11" name="Freeform 19">
            <a:extLst>
              <a:ext uri="{FF2B5EF4-FFF2-40B4-BE49-F238E27FC236}">
                <a16:creationId xmlns:a16="http://schemas.microsoft.com/office/drawing/2014/main" id="{6AF5E5DD-45D1-40DC-A6CC-5DF4DEFB1590}"/>
              </a:ext>
            </a:extLst>
          </p:cNvPr>
          <p:cNvSpPr>
            <a:spLocks/>
          </p:cNvSpPr>
          <p:nvPr userDrawn="1"/>
        </p:nvSpPr>
        <p:spPr bwMode="auto">
          <a:xfrm>
            <a:off x="-1" y="6391210"/>
            <a:ext cx="8276096" cy="465227"/>
          </a:xfrm>
          <a:custGeom>
            <a:avLst/>
            <a:gdLst>
              <a:gd name="T0" fmla="*/ 4670 w 4784"/>
              <a:gd name="T1" fmla="*/ 265 h 265"/>
              <a:gd name="T2" fmla="*/ 4784 w 4784"/>
              <a:gd name="T3" fmla="*/ 0 h 265"/>
              <a:gd name="T4" fmla="*/ 0 w 4784"/>
              <a:gd name="T5" fmla="*/ 0 h 265"/>
              <a:gd name="T6" fmla="*/ 0 w 4784"/>
              <a:gd name="T7" fmla="*/ 265 h 265"/>
              <a:gd name="T8" fmla="*/ 4670 w 4784"/>
              <a:gd name="T9" fmla="*/ 265 h 265"/>
            </a:gdLst>
            <a:ahLst/>
            <a:cxnLst>
              <a:cxn ang="0">
                <a:pos x="T0" y="T1"/>
              </a:cxn>
              <a:cxn ang="0">
                <a:pos x="T2" y="T3"/>
              </a:cxn>
              <a:cxn ang="0">
                <a:pos x="T4" y="T5"/>
              </a:cxn>
              <a:cxn ang="0">
                <a:pos x="T6" y="T7"/>
              </a:cxn>
              <a:cxn ang="0">
                <a:pos x="T8" y="T9"/>
              </a:cxn>
            </a:cxnLst>
            <a:rect l="0" t="0" r="r" b="b"/>
            <a:pathLst>
              <a:path w="4784" h="265">
                <a:moveTo>
                  <a:pt x="4670" y="265"/>
                </a:moveTo>
                <a:lnTo>
                  <a:pt x="4784" y="0"/>
                </a:lnTo>
                <a:lnTo>
                  <a:pt x="0" y="0"/>
                </a:lnTo>
                <a:lnTo>
                  <a:pt x="0" y="265"/>
                </a:lnTo>
                <a:lnTo>
                  <a:pt x="4670" y="265"/>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29" name="Group 28">
            <a:extLst>
              <a:ext uri="{FF2B5EF4-FFF2-40B4-BE49-F238E27FC236}">
                <a16:creationId xmlns:a16="http://schemas.microsoft.com/office/drawing/2014/main" id="{1463C7A2-77E9-41F2-9124-00A5D089B9E9}"/>
              </a:ext>
            </a:extLst>
          </p:cNvPr>
          <p:cNvGrpSpPr/>
          <p:nvPr userDrawn="1"/>
        </p:nvGrpSpPr>
        <p:grpSpPr>
          <a:xfrm>
            <a:off x="6841793" y="6479710"/>
            <a:ext cx="1081445" cy="284175"/>
            <a:chOff x="2074103" y="389005"/>
            <a:chExt cx="3021628" cy="794004"/>
          </a:xfrm>
          <a:solidFill>
            <a:schemeClr val="bg1"/>
          </a:solidFill>
        </p:grpSpPr>
        <p:sp>
          <p:nvSpPr>
            <p:cNvPr id="30" name="Freeform 215">
              <a:extLst>
                <a:ext uri="{FF2B5EF4-FFF2-40B4-BE49-F238E27FC236}">
                  <a16:creationId xmlns:a16="http://schemas.microsoft.com/office/drawing/2014/main" id="{189A1B52-A79A-4019-BDE3-1B1E354F1E4D}"/>
                </a:ext>
              </a:extLst>
            </p:cNvPr>
            <p:cNvSpPr>
              <a:spLocks noEditPoints="1"/>
            </p:cNvSpPr>
            <p:nvPr/>
          </p:nvSpPr>
          <p:spPr bwMode="auto">
            <a:xfrm>
              <a:off x="2082925" y="397827"/>
              <a:ext cx="542571" cy="569038"/>
            </a:xfrm>
            <a:custGeom>
              <a:avLst/>
              <a:gdLst>
                <a:gd name="T0" fmla="*/ 0 w 155"/>
                <a:gd name="T1" fmla="*/ 0 h 166"/>
                <a:gd name="T2" fmla="*/ 93 w 155"/>
                <a:gd name="T3" fmla="*/ 0 h 166"/>
                <a:gd name="T4" fmla="*/ 140 w 155"/>
                <a:gd name="T5" fmla="*/ 15 h 166"/>
                <a:gd name="T6" fmla="*/ 150 w 155"/>
                <a:gd name="T7" fmla="*/ 41 h 166"/>
                <a:gd name="T8" fmla="*/ 150 w 155"/>
                <a:gd name="T9" fmla="*/ 41 h 166"/>
                <a:gd name="T10" fmla="*/ 120 w 155"/>
                <a:gd name="T11" fmla="*/ 79 h 166"/>
                <a:gd name="T12" fmla="*/ 155 w 155"/>
                <a:gd name="T13" fmla="*/ 119 h 166"/>
                <a:gd name="T14" fmla="*/ 155 w 155"/>
                <a:gd name="T15" fmla="*/ 120 h 166"/>
                <a:gd name="T16" fmla="*/ 92 w 155"/>
                <a:gd name="T17" fmla="*/ 166 h 166"/>
                <a:gd name="T18" fmla="*/ 0 w 155"/>
                <a:gd name="T19" fmla="*/ 166 h 166"/>
                <a:gd name="T20" fmla="*/ 0 w 155"/>
                <a:gd name="T21" fmla="*/ 0 h 166"/>
                <a:gd name="T22" fmla="*/ 95 w 155"/>
                <a:gd name="T23" fmla="*/ 53 h 166"/>
                <a:gd name="T24" fmla="*/ 78 w 155"/>
                <a:gd name="T25" fmla="*/ 42 h 166"/>
                <a:gd name="T26" fmla="*/ 54 w 155"/>
                <a:gd name="T27" fmla="*/ 42 h 166"/>
                <a:gd name="T28" fmla="*/ 54 w 155"/>
                <a:gd name="T29" fmla="*/ 65 h 166"/>
                <a:gd name="T30" fmla="*/ 78 w 155"/>
                <a:gd name="T31" fmla="*/ 65 h 166"/>
                <a:gd name="T32" fmla="*/ 95 w 155"/>
                <a:gd name="T33" fmla="*/ 54 h 166"/>
                <a:gd name="T34" fmla="*/ 95 w 155"/>
                <a:gd name="T35" fmla="*/ 53 h 166"/>
                <a:gd name="T36" fmla="*/ 82 w 155"/>
                <a:gd name="T37" fmla="*/ 99 h 166"/>
                <a:gd name="T38" fmla="*/ 54 w 155"/>
                <a:gd name="T39" fmla="*/ 99 h 166"/>
                <a:gd name="T40" fmla="*/ 54 w 155"/>
                <a:gd name="T41" fmla="*/ 124 h 166"/>
                <a:gd name="T42" fmla="*/ 81 w 155"/>
                <a:gd name="T43" fmla="*/ 124 h 166"/>
                <a:gd name="T44" fmla="*/ 100 w 155"/>
                <a:gd name="T45" fmla="*/ 112 h 166"/>
                <a:gd name="T46" fmla="*/ 100 w 155"/>
                <a:gd name="T47" fmla="*/ 111 h 166"/>
                <a:gd name="T48" fmla="*/ 82 w 155"/>
                <a:gd name="T49" fmla="*/ 99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5" h="166">
                  <a:moveTo>
                    <a:pt x="0" y="0"/>
                  </a:moveTo>
                  <a:cubicBezTo>
                    <a:pt x="93" y="0"/>
                    <a:pt x="93" y="0"/>
                    <a:pt x="93" y="0"/>
                  </a:cubicBezTo>
                  <a:cubicBezTo>
                    <a:pt x="116" y="0"/>
                    <a:pt x="130" y="5"/>
                    <a:pt x="140" y="15"/>
                  </a:cubicBezTo>
                  <a:cubicBezTo>
                    <a:pt x="146" y="21"/>
                    <a:pt x="150" y="29"/>
                    <a:pt x="150" y="41"/>
                  </a:cubicBezTo>
                  <a:cubicBezTo>
                    <a:pt x="150" y="41"/>
                    <a:pt x="150" y="41"/>
                    <a:pt x="150" y="41"/>
                  </a:cubicBezTo>
                  <a:cubicBezTo>
                    <a:pt x="150" y="61"/>
                    <a:pt x="138" y="73"/>
                    <a:pt x="120" y="79"/>
                  </a:cubicBezTo>
                  <a:cubicBezTo>
                    <a:pt x="142" y="85"/>
                    <a:pt x="155" y="96"/>
                    <a:pt x="155" y="119"/>
                  </a:cubicBezTo>
                  <a:cubicBezTo>
                    <a:pt x="155" y="120"/>
                    <a:pt x="155" y="120"/>
                    <a:pt x="155" y="120"/>
                  </a:cubicBezTo>
                  <a:cubicBezTo>
                    <a:pt x="155" y="146"/>
                    <a:pt x="134" y="166"/>
                    <a:pt x="92" y="166"/>
                  </a:cubicBezTo>
                  <a:cubicBezTo>
                    <a:pt x="0" y="166"/>
                    <a:pt x="0" y="166"/>
                    <a:pt x="0" y="166"/>
                  </a:cubicBezTo>
                  <a:lnTo>
                    <a:pt x="0" y="0"/>
                  </a:lnTo>
                  <a:close/>
                  <a:moveTo>
                    <a:pt x="95" y="53"/>
                  </a:moveTo>
                  <a:cubicBezTo>
                    <a:pt x="95" y="46"/>
                    <a:pt x="90" y="42"/>
                    <a:pt x="78" y="42"/>
                  </a:cubicBezTo>
                  <a:cubicBezTo>
                    <a:pt x="54" y="42"/>
                    <a:pt x="54" y="42"/>
                    <a:pt x="54" y="42"/>
                  </a:cubicBezTo>
                  <a:cubicBezTo>
                    <a:pt x="54" y="65"/>
                    <a:pt x="54" y="65"/>
                    <a:pt x="54" y="65"/>
                  </a:cubicBezTo>
                  <a:cubicBezTo>
                    <a:pt x="78" y="65"/>
                    <a:pt x="78" y="65"/>
                    <a:pt x="78" y="65"/>
                  </a:cubicBezTo>
                  <a:cubicBezTo>
                    <a:pt x="90" y="65"/>
                    <a:pt x="95" y="61"/>
                    <a:pt x="95" y="54"/>
                  </a:cubicBezTo>
                  <a:lnTo>
                    <a:pt x="95" y="53"/>
                  </a:lnTo>
                  <a:close/>
                  <a:moveTo>
                    <a:pt x="82" y="99"/>
                  </a:moveTo>
                  <a:cubicBezTo>
                    <a:pt x="54" y="99"/>
                    <a:pt x="54" y="99"/>
                    <a:pt x="54" y="99"/>
                  </a:cubicBezTo>
                  <a:cubicBezTo>
                    <a:pt x="54" y="124"/>
                    <a:pt x="54" y="124"/>
                    <a:pt x="54" y="124"/>
                  </a:cubicBezTo>
                  <a:cubicBezTo>
                    <a:pt x="81" y="124"/>
                    <a:pt x="81" y="124"/>
                    <a:pt x="81" y="124"/>
                  </a:cubicBezTo>
                  <a:cubicBezTo>
                    <a:pt x="94" y="124"/>
                    <a:pt x="100" y="119"/>
                    <a:pt x="100" y="112"/>
                  </a:cubicBezTo>
                  <a:cubicBezTo>
                    <a:pt x="100" y="111"/>
                    <a:pt x="100" y="111"/>
                    <a:pt x="100" y="111"/>
                  </a:cubicBezTo>
                  <a:cubicBezTo>
                    <a:pt x="100" y="104"/>
                    <a:pt x="94" y="99"/>
                    <a:pt x="82" y="9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216">
              <a:extLst>
                <a:ext uri="{FF2B5EF4-FFF2-40B4-BE49-F238E27FC236}">
                  <a16:creationId xmlns:a16="http://schemas.microsoft.com/office/drawing/2014/main" id="{DE6498D2-8432-4C3E-A0A2-4AFBC1D30C84}"/>
                </a:ext>
              </a:extLst>
            </p:cNvPr>
            <p:cNvSpPr>
              <a:spLocks noEditPoints="1"/>
            </p:cNvSpPr>
            <p:nvPr/>
          </p:nvSpPr>
          <p:spPr bwMode="auto">
            <a:xfrm>
              <a:off x="2656373" y="397827"/>
              <a:ext cx="1155717" cy="569038"/>
            </a:xfrm>
            <a:custGeom>
              <a:avLst/>
              <a:gdLst>
                <a:gd name="T0" fmla="*/ 261 w 331"/>
                <a:gd name="T1" fmla="*/ 0 h 166"/>
                <a:gd name="T2" fmla="*/ 207 w 331"/>
                <a:gd name="T3" fmla="*/ 0 h 166"/>
                <a:gd name="T4" fmla="*/ 146 w 331"/>
                <a:gd name="T5" fmla="*/ 143 h 166"/>
                <a:gd name="T6" fmla="*/ 123 w 331"/>
                <a:gd name="T7" fmla="*/ 109 h 166"/>
                <a:gd name="T8" fmla="*/ 155 w 331"/>
                <a:gd name="T9" fmla="*/ 59 h 166"/>
                <a:gd name="T10" fmla="*/ 155 w 331"/>
                <a:gd name="T11" fmla="*/ 58 h 166"/>
                <a:gd name="T12" fmla="*/ 140 w 331"/>
                <a:gd name="T13" fmla="*/ 19 h 166"/>
                <a:gd name="T14" fmla="*/ 81 w 331"/>
                <a:gd name="T15" fmla="*/ 0 h 166"/>
                <a:gd name="T16" fmla="*/ 0 w 331"/>
                <a:gd name="T17" fmla="*/ 0 h 166"/>
                <a:gd name="T18" fmla="*/ 0 w 331"/>
                <a:gd name="T19" fmla="*/ 166 h 166"/>
                <a:gd name="T20" fmla="*/ 55 w 331"/>
                <a:gd name="T21" fmla="*/ 166 h 166"/>
                <a:gd name="T22" fmla="*/ 55 w 331"/>
                <a:gd name="T23" fmla="*/ 118 h 166"/>
                <a:gd name="T24" fmla="*/ 67 w 331"/>
                <a:gd name="T25" fmla="*/ 118 h 166"/>
                <a:gd name="T26" fmla="*/ 98 w 331"/>
                <a:gd name="T27" fmla="*/ 166 h 166"/>
                <a:gd name="T28" fmla="*/ 137 w 331"/>
                <a:gd name="T29" fmla="*/ 166 h 166"/>
                <a:gd name="T30" fmla="*/ 161 w 331"/>
                <a:gd name="T31" fmla="*/ 166 h 166"/>
                <a:gd name="T32" fmla="*/ 196 w 331"/>
                <a:gd name="T33" fmla="*/ 166 h 166"/>
                <a:gd name="T34" fmla="*/ 204 w 331"/>
                <a:gd name="T35" fmla="*/ 143 h 166"/>
                <a:gd name="T36" fmla="*/ 262 w 331"/>
                <a:gd name="T37" fmla="*/ 143 h 166"/>
                <a:gd name="T38" fmla="*/ 271 w 331"/>
                <a:gd name="T39" fmla="*/ 166 h 166"/>
                <a:gd name="T40" fmla="*/ 331 w 331"/>
                <a:gd name="T41" fmla="*/ 166 h 166"/>
                <a:gd name="T42" fmla="*/ 261 w 331"/>
                <a:gd name="T43" fmla="*/ 0 h 166"/>
                <a:gd name="T44" fmla="*/ 100 w 331"/>
                <a:gd name="T45" fmla="*/ 63 h 166"/>
                <a:gd name="T46" fmla="*/ 79 w 331"/>
                <a:gd name="T47" fmla="*/ 79 h 166"/>
                <a:gd name="T48" fmla="*/ 55 w 331"/>
                <a:gd name="T49" fmla="*/ 79 h 166"/>
                <a:gd name="T50" fmla="*/ 55 w 331"/>
                <a:gd name="T51" fmla="*/ 46 h 166"/>
                <a:gd name="T52" fmla="*/ 79 w 331"/>
                <a:gd name="T53" fmla="*/ 46 h 166"/>
                <a:gd name="T54" fmla="*/ 100 w 331"/>
                <a:gd name="T55" fmla="*/ 62 h 166"/>
                <a:gd name="T56" fmla="*/ 100 w 331"/>
                <a:gd name="T57" fmla="*/ 63 h 166"/>
                <a:gd name="T58" fmla="*/ 218 w 331"/>
                <a:gd name="T59" fmla="*/ 104 h 166"/>
                <a:gd name="T60" fmla="*/ 234 w 331"/>
                <a:gd name="T61" fmla="*/ 64 h 166"/>
                <a:gd name="T62" fmla="*/ 249 w 331"/>
                <a:gd name="T63" fmla="*/ 104 h 166"/>
                <a:gd name="T64" fmla="*/ 218 w 331"/>
                <a:gd name="T65" fmla="*/ 104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31" h="166">
                  <a:moveTo>
                    <a:pt x="261" y="0"/>
                  </a:moveTo>
                  <a:cubicBezTo>
                    <a:pt x="207" y="0"/>
                    <a:pt x="207" y="0"/>
                    <a:pt x="207" y="0"/>
                  </a:cubicBezTo>
                  <a:cubicBezTo>
                    <a:pt x="146" y="143"/>
                    <a:pt x="146" y="143"/>
                    <a:pt x="146" y="143"/>
                  </a:cubicBezTo>
                  <a:cubicBezTo>
                    <a:pt x="123" y="109"/>
                    <a:pt x="123" y="109"/>
                    <a:pt x="123" y="109"/>
                  </a:cubicBezTo>
                  <a:cubicBezTo>
                    <a:pt x="143" y="100"/>
                    <a:pt x="155" y="83"/>
                    <a:pt x="155" y="59"/>
                  </a:cubicBezTo>
                  <a:cubicBezTo>
                    <a:pt x="155" y="58"/>
                    <a:pt x="155" y="58"/>
                    <a:pt x="155" y="58"/>
                  </a:cubicBezTo>
                  <a:cubicBezTo>
                    <a:pt x="155" y="41"/>
                    <a:pt x="150" y="29"/>
                    <a:pt x="140" y="19"/>
                  </a:cubicBezTo>
                  <a:cubicBezTo>
                    <a:pt x="129" y="7"/>
                    <a:pt x="110" y="0"/>
                    <a:pt x="81" y="0"/>
                  </a:cubicBezTo>
                  <a:cubicBezTo>
                    <a:pt x="0" y="0"/>
                    <a:pt x="0" y="0"/>
                    <a:pt x="0" y="0"/>
                  </a:cubicBezTo>
                  <a:cubicBezTo>
                    <a:pt x="0" y="166"/>
                    <a:pt x="0" y="166"/>
                    <a:pt x="0" y="166"/>
                  </a:cubicBezTo>
                  <a:cubicBezTo>
                    <a:pt x="55" y="166"/>
                    <a:pt x="55" y="166"/>
                    <a:pt x="55" y="166"/>
                  </a:cubicBezTo>
                  <a:cubicBezTo>
                    <a:pt x="55" y="118"/>
                    <a:pt x="55" y="118"/>
                    <a:pt x="55" y="118"/>
                  </a:cubicBezTo>
                  <a:cubicBezTo>
                    <a:pt x="67" y="118"/>
                    <a:pt x="67" y="118"/>
                    <a:pt x="67" y="118"/>
                  </a:cubicBezTo>
                  <a:cubicBezTo>
                    <a:pt x="98" y="166"/>
                    <a:pt x="98" y="166"/>
                    <a:pt x="98" y="166"/>
                  </a:cubicBezTo>
                  <a:cubicBezTo>
                    <a:pt x="137" y="166"/>
                    <a:pt x="137" y="166"/>
                    <a:pt x="137" y="166"/>
                  </a:cubicBezTo>
                  <a:cubicBezTo>
                    <a:pt x="161" y="166"/>
                    <a:pt x="161" y="166"/>
                    <a:pt x="161" y="166"/>
                  </a:cubicBezTo>
                  <a:cubicBezTo>
                    <a:pt x="196" y="166"/>
                    <a:pt x="196" y="166"/>
                    <a:pt x="196" y="166"/>
                  </a:cubicBezTo>
                  <a:cubicBezTo>
                    <a:pt x="204" y="143"/>
                    <a:pt x="204" y="143"/>
                    <a:pt x="204" y="143"/>
                  </a:cubicBezTo>
                  <a:cubicBezTo>
                    <a:pt x="262" y="143"/>
                    <a:pt x="262" y="143"/>
                    <a:pt x="262" y="143"/>
                  </a:cubicBezTo>
                  <a:cubicBezTo>
                    <a:pt x="271" y="166"/>
                    <a:pt x="271" y="166"/>
                    <a:pt x="271" y="166"/>
                  </a:cubicBezTo>
                  <a:cubicBezTo>
                    <a:pt x="331" y="166"/>
                    <a:pt x="331" y="166"/>
                    <a:pt x="331" y="166"/>
                  </a:cubicBezTo>
                  <a:lnTo>
                    <a:pt x="261" y="0"/>
                  </a:lnTo>
                  <a:close/>
                  <a:moveTo>
                    <a:pt x="100" y="63"/>
                  </a:moveTo>
                  <a:cubicBezTo>
                    <a:pt x="100" y="73"/>
                    <a:pt x="92" y="79"/>
                    <a:pt x="79" y="79"/>
                  </a:cubicBezTo>
                  <a:cubicBezTo>
                    <a:pt x="55" y="79"/>
                    <a:pt x="55" y="79"/>
                    <a:pt x="55" y="79"/>
                  </a:cubicBezTo>
                  <a:cubicBezTo>
                    <a:pt x="55" y="46"/>
                    <a:pt x="55" y="46"/>
                    <a:pt x="55" y="46"/>
                  </a:cubicBezTo>
                  <a:cubicBezTo>
                    <a:pt x="79" y="46"/>
                    <a:pt x="79" y="46"/>
                    <a:pt x="79" y="46"/>
                  </a:cubicBezTo>
                  <a:cubicBezTo>
                    <a:pt x="92" y="46"/>
                    <a:pt x="100" y="51"/>
                    <a:pt x="100" y="62"/>
                  </a:cubicBezTo>
                  <a:lnTo>
                    <a:pt x="100" y="63"/>
                  </a:lnTo>
                  <a:close/>
                  <a:moveTo>
                    <a:pt x="218" y="104"/>
                  </a:moveTo>
                  <a:cubicBezTo>
                    <a:pt x="234" y="64"/>
                    <a:pt x="234" y="64"/>
                    <a:pt x="234" y="64"/>
                  </a:cubicBezTo>
                  <a:cubicBezTo>
                    <a:pt x="249" y="104"/>
                    <a:pt x="249" y="104"/>
                    <a:pt x="249" y="104"/>
                  </a:cubicBezTo>
                  <a:lnTo>
                    <a:pt x="218" y="10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217">
              <a:extLst>
                <a:ext uri="{FF2B5EF4-FFF2-40B4-BE49-F238E27FC236}">
                  <a16:creationId xmlns:a16="http://schemas.microsoft.com/office/drawing/2014/main" id="{9FDC1889-054F-4FEA-8DEF-AFEA9FE2BD8B}"/>
                </a:ext>
              </a:extLst>
            </p:cNvPr>
            <p:cNvSpPr>
              <a:spLocks/>
            </p:cNvSpPr>
            <p:nvPr/>
          </p:nvSpPr>
          <p:spPr bwMode="auto">
            <a:xfrm>
              <a:off x="3644467" y="397827"/>
              <a:ext cx="661670" cy="785182"/>
            </a:xfrm>
            <a:custGeom>
              <a:avLst/>
              <a:gdLst>
                <a:gd name="T0" fmla="*/ 74 w 150"/>
                <a:gd name="T1" fmla="*/ 178 h 178"/>
                <a:gd name="T2" fmla="*/ 0 w 150"/>
                <a:gd name="T3" fmla="*/ 0 h 178"/>
                <a:gd name="T4" fmla="*/ 50 w 150"/>
                <a:gd name="T5" fmla="*/ 0 h 178"/>
                <a:gd name="T6" fmla="*/ 76 w 150"/>
                <a:gd name="T7" fmla="*/ 73 h 178"/>
                <a:gd name="T8" fmla="*/ 101 w 150"/>
                <a:gd name="T9" fmla="*/ 0 h 178"/>
                <a:gd name="T10" fmla="*/ 150 w 150"/>
                <a:gd name="T11" fmla="*/ 0 h 178"/>
                <a:gd name="T12" fmla="*/ 74 w 150"/>
                <a:gd name="T13" fmla="*/ 178 h 178"/>
              </a:gdLst>
              <a:ahLst/>
              <a:cxnLst>
                <a:cxn ang="0">
                  <a:pos x="T0" y="T1"/>
                </a:cxn>
                <a:cxn ang="0">
                  <a:pos x="T2" y="T3"/>
                </a:cxn>
                <a:cxn ang="0">
                  <a:pos x="T4" y="T5"/>
                </a:cxn>
                <a:cxn ang="0">
                  <a:pos x="T6" y="T7"/>
                </a:cxn>
                <a:cxn ang="0">
                  <a:pos x="T8" y="T9"/>
                </a:cxn>
                <a:cxn ang="0">
                  <a:pos x="T10" y="T11"/>
                </a:cxn>
                <a:cxn ang="0">
                  <a:pos x="T12" y="T13"/>
                </a:cxn>
              </a:cxnLst>
              <a:rect l="0" t="0" r="r" b="b"/>
              <a:pathLst>
                <a:path w="150" h="178">
                  <a:moveTo>
                    <a:pt x="74" y="178"/>
                  </a:moveTo>
                  <a:lnTo>
                    <a:pt x="0" y="0"/>
                  </a:lnTo>
                  <a:lnTo>
                    <a:pt x="50" y="0"/>
                  </a:lnTo>
                  <a:lnTo>
                    <a:pt x="76" y="73"/>
                  </a:lnTo>
                  <a:lnTo>
                    <a:pt x="101" y="0"/>
                  </a:lnTo>
                  <a:lnTo>
                    <a:pt x="150" y="0"/>
                  </a:lnTo>
                  <a:lnTo>
                    <a:pt x="74" y="1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Rectangle 218">
              <a:extLst>
                <a:ext uri="{FF2B5EF4-FFF2-40B4-BE49-F238E27FC236}">
                  <a16:creationId xmlns:a16="http://schemas.microsoft.com/office/drawing/2014/main" id="{B7A110E6-338F-42E5-B5C7-20F0CFCA04D7}"/>
                </a:ext>
              </a:extLst>
            </p:cNvPr>
            <p:cNvSpPr>
              <a:spLocks noChangeArrowheads="1"/>
            </p:cNvSpPr>
            <p:nvPr/>
          </p:nvSpPr>
          <p:spPr bwMode="auto">
            <a:xfrm>
              <a:off x="4328191" y="397827"/>
              <a:ext cx="198502" cy="5690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219">
              <a:extLst>
                <a:ext uri="{FF2B5EF4-FFF2-40B4-BE49-F238E27FC236}">
                  <a16:creationId xmlns:a16="http://schemas.microsoft.com/office/drawing/2014/main" id="{797A16CB-508E-4252-9744-F57742631788}"/>
                </a:ext>
              </a:extLst>
            </p:cNvPr>
            <p:cNvSpPr>
              <a:spLocks/>
            </p:cNvSpPr>
            <p:nvPr/>
          </p:nvSpPr>
          <p:spPr bwMode="auto">
            <a:xfrm>
              <a:off x="4544338" y="389005"/>
              <a:ext cx="551393" cy="591092"/>
            </a:xfrm>
            <a:custGeom>
              <a:avLst/>
              <a:gdLst>
                <a:gd name="T0" fmla="*/ 0 w 158"/>
                <a:gd name="T1" fmla="*/ 144 h 172"/>
                <a:gd name="T2" fmla="*/ 30 w 158"/>
                <a:gd name="T3" fmla="*/ 108 h 172"/>
                <a:gd name="T4" fmla="*/ 88 w 158"/>
                <a:gd name="T5" fmla="*/ 128 h 172"/>
                <a:gd name="T6" fmla="*/ 102 w 158"/>
                <a:gd name="T7" fmla="*/ 121 h 172"/>
                <a:gd name="T8" fmla="*/ 102 w 158"/>
                <a:gd name="T9" fmla="*/ 120 h 172"/>
                <a:gd name="T10" fmla="*/ 79 w 158"/>
                <a:gd name="T11" fmla="*/ 109 h 172"/>
                <a:gd name="T12" fmla="*/ 9 w 158"/>
                <a:gd name="T13" fmla="*/ 56 h 172"/>
                <a:gd name="T14" fmla="*/ 9 w 158"/>
                <a:gd name="T15" fmla="*/ 56 h 172"/>
                <a:gd name="T16" fmla="*/ 80 w 158"/>
                <a:gd name="T17" fmla="*/ 0 h 172"/>
                <a:gd name="T18" fmla="*/ 154 w 158"/>
                <a:gd name="T19" fmla="*/ 23 h 172"/>
                <a:gd name="T20" fmla="*/ 127 w 158"/>
                <a:gd name="T21" fmla="*/ 60 h 172"/>
                <a:gd name="T22" fmla="*/ 78 w 158"/>
                <a:gd name="T23" fmla="*/ 44 h 172"/>
                <a:gd name="T24" fmla="*/ 66 w 158"/>
                <a:gd name="T25" fmla="*/ 50 h 172"/>
                <a:gd name="T26" fmla="*/ 66 w 158"/>
                <a:gd name="T27" fmla="*/ 51 h 172"/>
                <a:gd name="T28" fmla="*/ 88 w 158"/>
                <a:gd name="T29" fmla="*/ 62 h 172"/>
                <a:gd name="T30" fmla="*/ 158 w 158"/>
                <a:gd name="T31" fmla="*/ 115 h 172"/>
                <a:gd name="T32" fmla="*/ 158 w 158"/>
                <a:gd name="T33" fmla="*/ 116 h 172"/>
                <a:gd name="T34" fmla="*/ 85 w 158"/>
                <a:gd name="T35" fmla="*/ 172 h 172"/>
                <a:gd name="T36" fmla="*/ 0 w 158"/>
                <a:gd name="T37" fmla="*/ 144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8" h="172">
                  <a:moveTo>
                    <a:pt x="0" y="144"/>
                  </a:moveTo>
                  <a:cubicBezTo>
                    <a:pt x="30" y="108"/>
                    <a:pt x="30" y="108"/>
                    <a:pt x="30" y="108"/>
                  </a:cubicBezTo>
                  <a:cubicBezTo>
                    <a:pt x="48" y="122"/>
                    <a:pt x="68" y="128"/>
                    <a:pt x="88" y="128"/>
                  </a:cubicBezTo>
                  <a:cubicBezTo>
                    <a:pt x="98" y="128"/>
                    <a:pt x="102" y="125"/>
                    <a:pt x="102" y="121"/>
                  </a:cubicBezTo>
                  <a:cubicBezTo>
                    <a:pt x="102" y="120"/>
                    <a:pt x="102" y="120"/>
                    <a:pt x="102" y="120"/>
                  </a:cubicBezTo>
                  <a:cubicBezTo>
                    <a:pt x="102" y="116"/>
                    <a:pt x="97" y="113"/>
                    <a:pt x="79" y="109"/>
                  </a:cubicBezTo>
                  <a:cubicBezTo>
                    <a:pt x="42" y="102"/>
                    <a:pt x="9" y="91"/>
                    <a:pt x="9" y="56"/>
                  </a:cubicBezTo>
                  <a:cubicBezTo>
                    <a:pt x="9" y="56"/>
                    <a:pt x="9" y="56"/>
                    <a:pt x="9" y="56"/>
                  </a:cubicBezTo>
                  <a:cubicBezTo>
                    <a:pt x="9" y="24"/>
                    <a:pt x="34" y="0"/>
                    <a:pt x="80" y="0"/>
                  </a:cubicBezTo>
                  <a:cubicBezTo>
                    <a:pt x="112" y="0"/>
                    <a:pt x="135" y="7"/>
                    <a:pt x="154" y="23"/>
                  </a:cubicBezTo>
                  <a:cubicBezTo>
                    <a:pt x="127" y="60"/>
                    <a:pt x="127" y="60"/>
                    <a:pt x="127" y="60"/>
                  </a:cubicBezTo>
                  <a:cubicBezTo>
                    <a:pt x="112" y="49"/>
                    <a:pt x="93" y="44"/>
                    <a:pt x="78" y="44"/>
                  </a:cubicBezTo>
                  <a:cubicBezTo>
                    <a:pt x="69" y="44"/>
                    <a:pt x="66" y="46"/>
                    <a:pt x="66" y="50"/>
                  </a:cubicBezTo>
                  <a:cubicBezTo>
                    <a:pt x="66" y="51"/>
                    <a:pt x="66" y="51"/>
                    <a:pt x="66" y="51"/>
                  </a:cubicBezTo>
                  <a:cubicBezTo>
                    <a:pt x="66" y="55"/>
                    <a:pt x="70" y="58"/>
                    <a:pt x="88" y="62"/>
                  </a:cubicBezTo>
                  <a:cubicBezTo>
                    <a:pt x="130" y="69"/>
                    <a:pt x="158" y="82"/>
                    <a:pt x="158" y="115"/>
                  </a:cubicBezTo>
                  <a:cubicBezTo>
                    <a:pt x="158" y="116"/>
                    <a:pt x="158" y="116"/>
                    <a:pt x="158" y="116"/>
                  </a:cubicBezTo>
                  <a:cubicBezTo>
                    <a:pt x="158" y="150"/>
                    <a:pt x="130" y="172"/>
                    <a:pt x="85" y="172"/>
                  </a:cubicBezTo>
                  <a:cubicBezTo>
                    <a:pt x="52" y="172"/>
                    <a:pt x="21" y="162"/>
                    <a:pt x="0" y="1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Freeform 220">
              <a:extLst>
                <a:ext uri="{FF2B5EF4-FFF2-40B4-BE49-F238E27FC236}">
                  <a16:creationId xmlns:a16="http://schemas.microsoft.com/office/drawing/2014/main" id="{BD70CF19-0736-4EE9-8FAA-2F18E7C9E286}"/>
                </a:ext>
              </a:extLst>
            </p:cNvPr>
            <p:cNvSpPr>
              <a:spLocks/>
            </p:cNvSpPr>
            <p:nvPr/>
          </p:nvSpPr>
          <p:spPr bwMode="auto">
            <a:xfrm>
              <a:off x="2074103" y="1090374"/>
              <a:ext cx="97045" cy="88223"/>
            </a:xfrm>
            <a:custGeom>
              <a:avLst/>
              <a:gdLst>
                <a:gd name="T0" fmla="*/ 17 w 22"/>
                <a:gd name="T1" fmla="*/ 20 h 20"/>
                <a:gd name="T2" fmla="*/ 17 w 22"/>
                <a:gd name="T3" fmla="*/ 7 h 20"/>
                <a:gd name="T4" fmla="*/ 12 w 22"/>
                <a:gd name="T5" fmla="*/ 16 h 20"/>
                <a:gd name="T6" fmla="*/ 12 w 22"/>
                <a:gd name="T7" fmla="*/ 16 h 20"/>
                <a:gd name="T8" fmla="*/ 5 w 22"/>
                <a:gd name="T9" fmla="*/ 7 h 20"/>
                <a:gd name="T10" fmla="*/ 5 w 22"/>
                <a:gd name="T11" fmla="*/ 20 h 20"/>
                <a:gd name="T12" fmla="*/ 0 w 22"/>
                <a:gd name="T13" fmla="*/ 20 h 20"/>
                <a:gd name="T14" fmla="*/ 0 w 22"/>
                <a:gd name="T15" fmla="*/ 0 h 20"/>
                <a:gd name="T16" fmla="*/ 6 w 22"/>
                <a:gd name="T17" fmla="*/ 0 h 20"/>
                <a:gd name="T18" fmla="*/ 12 w 22"/>
                <a:gd name="T19" fmla="*/ 9 h 20"/>
                <a:gd name="T20" fmla="*/ 17 w 22"/>
                <a:gd name="T21" fmla="*/ 0 h 20"/>
                <a:gd name="T22" fmla="*/ 22 w 22"/>
                <a:gd name="T23" fmla="*/ 0 h 20"/>
                <a:gd name="T24" fmla="*/ 22 w 22"/>
                <a:gd name="T25" fmla="*/ 20 h 20"/>
                <a:gd name="T26" fmla="*/ 17 w 22"/>
                <a:gd name="T2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20">
                  <a:moveTo>
                    <a:pt x="17" y="20"/>
                  </a:moveTo>
                  <a:lnTo>
                    <a:pt x="17" y="7"/>
                  </a:lnTo>
                  <a:lnTo>
                    <a:pt x="12" y="16"/>
                  </a:lnTo>
                  <a:lnTo>
                    <a:pt x="12" y="16"/>
                  </a:lnTo>
                  <a:lnTo>
                    <a:pt x="5" y="7"/>
                  </a:lnTo>
                  <a:lnTo>
                    <a:pt x="5" y="20"/>
                  </a:lnTo>
                  <a:lnTo>
                    <a:pt x="0" y="20"/>
                  </a:lnTo>
                  <a:lnTo>
                    <a:pt x="0" y="0"/>
                  </a:lnTo>
                  <a:lnTo>
                    <a:pt x="6" y="0"/>
                  </a:lnTo>
                  <a:lnTo>
                    <a:pt x="12" y="9"/>
                  </a:lnTo>
                  <a:lnTo>
                    <a:pt x="17" y="0"/>
                  </a:lnTo>
                  <a:lnTo>
                    <a:pt x="22" y="0"/>
                  </a:lnTo>
                  <a:lnTo>
                    <a:pt x="22" y="20"/>
                  </a:lnTo>
                  <a:lnTo>
                    <a:pt x="17"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Freeform 221">
              <a:extLst>
                <a:ext uri="{FF2B5EF4-FFF2-40B4-BE49-F238E27FC236}">
                  <a16:creationId xmlns:a16="http://schemas.microsoft.com/office/drawing/2014/main" id="{AEF20156-33C1-4B94-A1C4-BC457911BE41}"/>
                </a:ext>
              </a:extLst>
            </p:cNvPr>
            <p:cNvSpPr>
              <a:spLocks noEditPoints="1"/>
            </p:cNvSpPr>
            <p:nvPr/>
          </p:nvSpPr>
          <p:spPr bwMode="auto">
            <a:xfrm>
              <a:off x="2206437" y="1090374"/>
              <a:ext cx="97045" cy="88223"/>
            </a:xfrm>
            <a:custGeom>
              <a:avLst/>
              <a:gdLst>
                <a:gd name="T0" fmla="*/ 17 w 22"/>
                <a:gd name="T1" fmla="*/ 20 h 20"/>
                <a:gd name="T2" fmla="*/ 15 w 22"/>
                <a:gd name="T3" fmla="*/ 16 h 20"/>
                <a:gd name="T4" fmla="*/ 6 w 22"/>
                <a:gd name="T5" fmla="*/ 16 h 20"/>
                <a:gd name="T6" fmla="*/ 4 w 22"/>
                <a:gd name="T7" fmla="*/ 20 h 20"/>
                <a:gd name="T8" fmla="*/ 0 w 22"/>
                <a:gd name="T9" fmla="*/ 20 h 20"/>
                <a:gd name="T10" fmla="*/ 9 w 22"/>
                <a:gd name="T11" fmla="*/ 0 h 20"/>
                <a:gd name="T12" fmla="*/ 13 w 22"/>
                <a:gd name="T13" fmla="*/ 0 h 20"/>
                <a:gd name="T14" fmla="*/ 22 w 22"/>
                <a:gd name="T15" fmla="*/ 20 h 20"/>
                <a:gd name="T16" fmla="*/ 17 w 22"/>
                <a:gd name="T17" fmla="*/ 20 h 20"/>
                <a:gd name="T18" fmla="*/ 11 w 22"/>
                <a:gd name="T19" fmla="*/ 6 h 20"/>
                <a:gd name="T20" fmla="*/ 8 w 22"/>
                <a:gd name="T21" fmla="*/ 12 h 20"/>
                <a:gd name="T22" fmla="*/ 13 w 22"/>
                <a:gd name="T23" fmla="*/ 12 h 20"/>
                <a:gd name="T24" fmla="*/ 11 w 22"/>
                <a:gd name="T25" fmla="*/ 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 h="20">
                  <a:moveTo>
                    <a:pt x="17" y="20"/>
                  </a:moveTo>
                  <a:lnTo>
                    <a:pt x="15" y="16"/>
                  </a:lnTo>
                  <a:lnTo>
                    <a:pt x="6" y="16"/>
                  </a:lnTo>
                  <a:lnTo>
                    <a:pt x="4" y="20"/>
                  </a:lnTo>
                  <a:lnTo>
                    <a:pt x="0" y="20"/>
                  </a:lnTo>
                  <a:lnTo>
                    <a:pt x="9" y="0"/>
                  </a:lnTo>
                  <a:lnTo>
                    <a:pt x="13" y="0"/>
                  </a:lnTo>
                  <a:lnTo>
                    <a:pt x="22" y="20"/>
                  </a:lnTo>
                  <a:lnTo>
                    <a:pt x="17" y="20"/>
                  </a:lnTo>
                  <a:close/>
                  <a:moveTo>
                    <a:pt x="11" y="6"/>
                  </a:moveTo>
                  <a:lnTo>
                    <a:pt x="8" y="12"/>
                  </a:lnTo>
                  <a:lnTo>
                    <a:pt x="13" y="12"/>
                  </a:lnTo>
                  <a:lnTo>
                    <a:pt x="11"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Freeform 222">
              <a:extLst>
                <a:ext uri="{FF2B5EF4-FFF2-40B4-BE49-F238E27FC236}">
                  <a16:creationId xmlns:a16="http://schemas.microsoft.com/office/drawing/2014/main" id="{BD94C817-A926-4BFE-9D98-DC3A9BE91E23}"/>
                </a:ext>
              </a:extLst>
            </p:cNvPr>
            <p:cNvSpPr>
              <a:spLocks noEditPoints="1"/>
            </p:cNvSpPr>
            <p:nvPr/>
          </p:nvSpPr>
          <p:spPr bwMode="auto">
            <a:xfrm>
              <a:off x="2334358" y="1090374"/>
              <a:ext cx="83813" cy="88223"/>
            </a:xfrm>
            <a:custGeom>
              <a:avLst/>
              <a:gdLst>
                <a:gd name="T0" fmla="*/ 16 w 23"/>
                <a:gd name="T1" fmla="*/ 26 h 26"/>
                <a:gd name="T2" fmla="*/ 11 w 23"/>
                <a:gd name="T3" fmla="*/ 18 h 26"/>
                <a:gd name="T4" fmla="*/ 6 w 23"/>
                <a:gd name="T5" fmla="*/ 18 h 26"/>
                <a:gd name="T6" fmla="*/ 6 w 23"/>
                <a:gd name="T7" fmla="*/ 26 h 26"/>
                <a:gd name="T8" fmla="*/ 0 w 23"/>
                <a:gd name="T9" fmla="*/ 26 h 26"/>
                <a:gd name="T10" fmla="*/ 0 w 23"/>
                <a:gd name="T11" fmla="*/ 0 h 26"/>
                <a:gd name="T12" fmla="*/ 12 w 23"/>
                <a:gd name="T13" fmla="*/ 0 h 26"/>
                <a:gd name="T14" fmla="*/ 22 w 23"/>
                <a:gd name="T15" fmla="*/ 9 h 26"/>
                <a:gd name="T16" fmla="*/ 22 w 23"/>
                <a:gd name="T17" fmla="*/ 9 h 26"/>
                <a:gd name="T18" fmla="*/ 17 w 23"/>
                <a:gd name="T19" fmla="*/ 17 h 26"/>
                <a:gd name="T20" fmla="*/ 23 w 23"/>
                <a:gd name="T21" fmla="*/ 26 h 26"/>
                <a:gd name="T22" fmla="*/ 16 w 23"/>
                <a:gd name="T23" fmla="*/ 26 h 26"/>
                <a:gd name="T24" fmla="*/ 16 w 23"/>
                <a:gd name="T25" fmla="*/ 9 h 26"/>
                <a:gd name="T26" fmla="*/ 12 w 23"/>
                <a:gd name="T27" fmla="*/ 5 h 26"/>
                <a:gd name="T28" fmla="*/ 6 w 23"/>
                <a:gd name="T29" fmla="*/ 5 h 26"/>
                <a:gd name="T30" fmla="*/ 6 w 23"/>
                <a:gd name="T31" fmla="*/ 13 h 26"/>
                <a:gd name="T32" fmla="*/ 12 w 23"/>
                <a:gd name="T33" fmla="*/ 13 h 26"/>
                <a:gd name="T34" fmla="*/ 16 w 23"/>
                <a:gd name="T35" fmla="*/ 9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 h="26">
                  <a:moveTo>
                    <a:pt x="16" y="26"/>
                  </a:moveTo>
                  <a:cubicBezTo>
                    <a:pt x="11" y="18"/>
                    <a:pt x="11" y="18"/>
                    <a:pt x="11" y="18"/>
                  </a:cubicBezTo>
                  <a:cubicBezTo>
                    <a:pt x="6" y="18"/>
                    <a:pt x="6" y="18"/>
                    <a:pt x="6" y="18"/>
                  </a:cubicBezTo>
                  <a:cubicBezTo>
                    <a:pt x="6" y="26"/>
                    <a:pt x="6" y="26"/>
                    <a:pt x="6" y="26"/>
                  </a:cubicBezTo>
                  <a:cubicBezTo>
                    <a:pt x="0" y="26"/>
                    <a:pt x="0" y="26"/>
                    <a:pt x="0" y="26"/>
                  </a:cubicBezTo>
                  <a:cubicBezTo>
                    <a:pt x="0" y="0"/>
                    <a:pt x="0" y="0"/>
                    <a:pt x="0" y="0"/>
                  </a:cubicBezTo>
                  <a:cubicBezTo>
                    <a:pt x="12" y="0"/>
                    <a:pt x="12" y="0"/>
                    <a:pt x="12" y="0"/>
                  </a:cubicBezTo>
                  <a:cubicBezTo>
                    <a:pt x="19" y="0"/>
                    <a:pt x="22" y="3"/>
                    <a:pt x="22" y="9"/>
                  </a:cubicBezTo>
                  <a:cubicBezTo>
                    <a:pt x="22" y="9"/>
                    <a:pt x="22" y="9"/>
                    <a:pt x="22" y="9"/>
                  </a:cubicBezTo>
                  <a:cubicBezTo>
                    <a:pt x="22" y="13"/>
                    <a:pt x="20" y="16"/>
                    <a:pt x="17" y="17"/>
                  </a:cubicBezTo>
                  <a:cubicBezTo>
                    <a:pt x="23" y="26"/>
                    <a:pt x="23" y="26"/>
                    <a:pt x="23" y="26"/>
                  </a:cubicBezTo>
                  <a:lnTo>
                    <a:pt x="16" y="26"/>
                  </a:lnTo>
                  <a:close/>
                  <a:moveTo>
                    <a:pt x="16" y="9"/>
                  </a:moveTo>
                  <a:cubicBezTo>
                    <a:pt x="16" y="6"/>
                    <a:pt x="15" y="5"/>
                    <a:pt x="12" y="5"/>
                  </a:cubicBezTo>
                  <a:cubicBezTo>
                    <a:pt x="6" y="5"/>
                    <a:pt x="6" y="5"/>
                    <a:pt x="6" y="5"/>
                  </a:cubicBezTo>
                  <a:cubicBezTo>
                    <a:pt x="6" y="13"/>
                    <a:pt x="6" y="13"/>
                    <a:pt x="6" y="13"/>
                  </a:cubicBezTo>
                  <a:cubicBezTo>
                    <a:pt x="12" y="13"/>
                    <a:pt x="12" y="13"/>
                    <a:pt x="12" y="13"/>
                  </a:cubicBezTo>
                  <a:cubicBezTo>
                    <a:pt x="15" y="13"/>
                    <a:pt x="16" y="11"/>
                    <a:pt x="16"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Freeform 223">
              <a:extLst>
                <a:ext uri="{FF2B5EF4-FFF2-40B4-BE49-F238E27FC236}">
                  <a16:creationId xmlns:a16="http://schemas.microsoft.com/office/drawing/2014/main" id="{E76CCC13-2FDF-44BA-85F4-A7BACB29A22D}"/>
                </a:ext>
              </a:extLst>
            </p:cNvPr>
            <p:cNvSpPr>
              <a:spLocks/>
            </p:cNvSpPr>
            <p:nvPr/>
          </p:nvSpPr>
          <p:spPr bwMode="auto">
            <a:xfrm>
              <a:off x="2449048" y="1090374"/>
              <a:ext cx="88223" cy="88223"/>
            </a:xfrm>
            <a:custGeom>
              <a:avLst/>
              <a:gdLst>
                <a:gd name="T0" fmla="*/ 14 w 20"/>
                <a:gd name="T1" fmla="*/ 20 h 20"/>
                <a:gd name="T2" fmla="*/ 8 w 20"/>
                <a:gd name="T3" fmla="*/ 12 h 20"/>
                <a:gd name="T4" fmla="*/ 5 w 20"/>
                <a:gd name="T5" fmla="*/ 14 h 20"/>
                <a:gd name="T6" fmla="*/ 5 w 20"/>
                <a:gd name="T7" fmla="*/ 20 h 20"/>
                <a:gd name="T8" fmla="*/ 0 w 20"/>
                <a:gd name="T9" fmla="*/ 20 h 20"/>
                <a:gd name="T10" fmla="*/ 0 w 20"/>
                <a:gd name="T11" fmla="*/ 0 h 20"/>
                <a:gd name="T12" fmla="*/ 5 w 20"/>
                <a:gd name="T13" fmla="*/ 0 h 20"/>
                <a:gd name="T14" fmla="*/ 5 w 20"/>
                <a:gd name="T15" fmla="*/ 9 h 20"/>
                <a:gd name="T16" fmla="*/ 14 w 20"/>
                <a:gd name="T17" fmla="*/ 0 h 20"/>
                <a:gd name="T18" fmla="*/ 20 w 20"/>
                <a:gd name="T19" fmla="*/ 0 h 20"/>
                <a:gd name="T20" fmla="*/ 11 w 20"/>
                <a:gd name="T21" fmla="*/ 9 h 20"/>
                <a:gd name="T22" fmla="*/ 20 w 20"/>
                <a:gd name="T23" fmla="*/ 20 h 20"/>
                <a:gd name="T24" fmla="*/ 14 w 20"/>
                <a:gd name="T25"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 h="20">
                  <a:moveTo>
                    <a:pt x="14" y="20"/>
                  </a:moveTo>
                  <a:lnTo>
                    <a:pt x="8" y="12"/>
                  </a:lnTo>
                  <a:lnTo>
                    <a:pt x="5" y="14"/>
                  </a:lnTo>
                  <a:lnTo>
                    <a:pt x="5" y="20"/>
                  </a:lnTo>
                  <a:lnTo>
                    <a:pt x="0" y="20"/>
                  </a:lnTo>
                  <a:lnTo>
                    <a:pt x="0" y="0"/>
                  </a:lnTo>
                  <a:lnTo>
                    <a:pt x="5" y="0"/>
                  </a:lnTo>
                  <a:lnTo>
                    <a:pt x="5" y="9"/>
                  </a:lnTo>
                  <a:lnTo>
                    <a:pt x="14" y="0"/>
                  </a:lnTo>
                  <a:lnTo>
                    <a:pt x="20" y="0"/>
                  </a:lnTo>
                  <a:lnTo>
                    <a:pt x="11" y="9"/>
                  </a:lnTo>
                  <a:lnTo>
                    <a:pt x="20" y="20"/>
                  </a:lnTo>
                  <a:lnTo>
                    <a:pt x="14"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Freeform 224">
              <a:extLst>
                <a:ext uri="{FF2B5EF4-FFF2-40B4-BE49-F238E27FC236}">
                  <a16:creationId xmlns:a16="http://schemas.microsoft.com/office/drawing/2014/main" id="{1B5AC72D-C2EA-4AFA-B5EC-8E926A511EA5}"/>
                </a:ext>
              </a:extLst>
            </p:cNvPr>
            <p:cNvSpPr>
              <a:spLocks/>
            </p:cNvSpPr>
            <p:nvPr/>
          </p:nvSpPr>
          <p:spPr bwMode="auto">
            <a:xfrm>
              <a:off x="2568150" y="1090374"/>
              <a:ext cx="70578" cy="88223"/>
            </a:xfrm>
            <a:custGeom>
              <a:avLst/>
              <a:gdLst>
                <a:gd name="T0" fmla="*/ 0 w 16"/>
                <a:gd name="T1" fmla="*/ 20 h 20"/>
                <a:gd name="T2" fmla="*/ 0 w 16"/>
                <a:gd name="T3" fmla="*/ 0 h 20"/>
                <a:gd name="T4" fmla="*/ 16 w 16"/>
                <a:gd name="T5" fmla="*/ 0 h 20"/>
                <a:gd name="T6" fmla="*/ 16 w 16"/>
                <a:gd name="T7" fmla="*/ 4 h 20"/>
                <a:gd name="T8" fmla="*/ 4 w 16"/>
                <a:gd name="T9" fmla="*/ 4 h 20"/>
                <a:gd name="T10" fmla="*/ 4 w 16"/>
                <a:gd name="T11" fmla="*/ 8 h 20"/>
                <a:gd name="T12" fmla="*/ 15 w 16"/>
                <a:gd name="T13" fmla="*/ 8 h 20"/>
                <a:gd name="T14" fmla="*/ 15 w 16"/>
                <a:gd name="T15" fmla="*/ 13 h 20"/>
                <a:gd name="T16" fmla="*/ 4 w 16"/>
                <a:gd name="T17" fmla="*/ 13 h 20"/>
                <a:gd name="T18" fmla="*/ 4 w 16"/>
                <a:gd name="T19" fmla="*/ 16 h 20"/>
                <a:gd name="T20" fmla="*/ 16 w 16"/>
                <a:gd name="T21" fmla="*/ 16 h 20"/>
                <a:gd name="T22" fmla="*/ 16 w 16"/>
                <a:gd name="T23" fmla="*/ 20 h 20"/>
                <a:gd name="T24" fmla="*/ 0 w 16"/>
                <a:gd name="T25"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20">
                  <a:moveTo>
                    <a:pt x="0" y="20"/>
                  </a:moveTo>
                  <a:lnTo>
                    <a:pt x="0" y="0"/>
                  </a:lnTo>
                  <a:lnTo>
                    <a:pt x="16" y="0"/>
                  </a:lnTo>
                  <a:lnTo>
                    <a:pt x="16" y="4"/>
                  </a:lnTo>
                  <a:lnTo>
                    <a:pt x="4" y="4"/>
                  </a:lnTo>
                  <a:lnTo>
                    <a:pt x="4" y="8"/>
                  </a:lnTo>
                  <a:lnTo>
                    <a:pt x="15" y="8"/>
                  </a:lnTo>
                  <a:lnTo>
                    <a:pt x="15" y="13"/>
                  </a:lnTo>
                  <a:lnTo>
                    <a:pt x="4" y="13"/>
                  </a:lnTo>
                  <a:lnTo>
                    <a:pt x="4" y="16"/>
                  </a:lnTo>
                  <a:lnTo>
                    <a:pt x="16" y="16"/>
                  </a:lnTo>
                  <a:lnTo>
                    <a:pt x="16" y="20"/>
                  </a:lnTo>
                  <a:lnTo>
                    <a:pt x="0"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Freeform 225">
              <a:extLst>
                <a:ext uri="{FF2B5EF4-FFF2-40B4-BE49-F238E27FC236}">
                  <a16:creationId xmlns:a16="http://schemas.microsoft.com/office/drawing/2014/main" id="{4A6392B9-2A44-422F-965D-93D060571FCE}"/>
                </a:ext>
              </a:extLst>
            </p:cNvPr>
            <p:cNvSpPr>
              <a:spLocks/>
            </p:cNvSpPr>
            <p:nvPr/>
          </p:nvSpPr>
          <p:spPr bwMode="auto">
            <a:xfrm>
              <a:off x="2669605" y="1090374"/>
              <a:ext cx="74991" cy="88223"/>
            </a:xfrm>
            <a:custGeom>
              <a:avLst/>
              <a:gdLst>
                <a:gd name="T0" fmla="*/ 11 w 17"/>
                <a:gd name="T1" fmla="*/ 4 h 20"/>
                <a:gd name="T2" fmla="*/ 11 w 17"/>
                <a:gd name="T3" fmla="*/ 20 h 20"/>
                <a:gd name="T4" fmla="*/ 6 w 17"/>
                <a:gd name="T5" fmla="*/ 20 h 20"/>
                <a:gd name="T6" fmla="*/ 6 w 17"/>
                <a:gd name="T7" fmla="*/ 4 h 20"/>
                <a:gd name="T8" fmla="*/ 0 w 17"/>
                <a:gd name="T9" fmla="*/ 4 h 20"/>
                <a:gd name="T10" fmla="*/ 0 w 17"/>
                <a:gd name="T11" fmla="*/ 0 h 20"/>
                <a:gd name="T12" fmla="*/ 17 w 17"/>
                <a:gd name="T13" fmla="*/ 0 h 20"/>
                <a:gd name="T14" fmla="*/ 17 w 17"/>
                <a:gd name="T15" fmla="*/ 4 h 20"/>
                <a:gd name="T16" fmla="*/ 11 w 17"/>
                <a:gd name="T17" fmla="*/ 4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20">
                  <a:moveTo>
                    <a:pt x="11" y="4"/>
                  </a:moveTo>
                  <a:lnTo>
                    <a:pt x="11" y="20"/>
                  </a:lnTo>
                  <a:lnTo>
                    <a:pt x="6" y="20"/>
                  </a:lnTo>
                  <a:lnTo>
                    <a:pt x="6" y="4"/>
                  </a:lnTo>
                  <a:lnTo>
                    <a:pt x="0" y="4"/>
                  </a:lnTo>
                  <a:lnTo>
                    <a:pt x="0" y="0"/>
                  </a:lnTo>
                  <a:lnTo>
                    <a:pt x="17" y="0"/>
                  </a:lnTo>
                  <a:lnTo>
                    <a:pt x="17" y="4"/>
                  </a:lnTo>
                  <a:lnTo>
                    <a:pt x="11"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Rectangle 226">
              <a:extLst>
                <a:ext uri="{FF2B5EF4-FFF2-40B4-BE49-F238E27FC236}">
                  <a16:creationId xmlns:a16="http://schemas.microsoft.com/office/drawing/2014/main" id="{4E75E72F-7F37-40DD-BE7B-398244603FE9}"/>
                </a:ext>
              </a:extLst>
            </p:cNvPr>
            <p:cNvSpPr>
              <a:spLocks noChangeArrowheads="1"/>
            </p:cNvSpPr>
            <p:nvPr/>
          </p:nvSpPr>
          <p:spPr bwMode="auto">
            <a:xfrm>
              <a:off x="2779884" y="1090374"/>
              <a:ext cx="22057" cy="8822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Freeform 227">
              <a:extLst>
                <a:ext uri="{FF2B5EF4-FFF2-40B4-BE49-F238E27FC236}">
                  <a16:creationId xmlns:a16="http://schemas.microsoft.com/office/drawing/2014/main" id="{E41CBF33-810F-4B01-BB91-5E48CDDFE746}"/>
                </a:ext>
              </a:extLst>
            </p:cNvPr>
            <p:cNvSpPr>
              <a:spLocks/>
            </p:cNvSpPr>
            <p:nvPr/>
          </p:nvSpPr>
          <p:spPr bwMode="auto">
            <a:xfrm>
              <a:off x="2841640" y="1090374"/>
              <a:ext cx="83813" cy="88223"/>
            </a:xfrm>
            <a:custGeom>
              <a:avLst/>
              <a:gdLst>
                <a:gd name="T0" fmla="*/ 15 w 19"/>
                <a:gd name="T1" fmla="*/ 20 h 20"/>
                <a:gd name="T2" fmla="*/ 5 w 19"/>
                <a:gd name="T3" fmla="*/ 7 h 20"/>
                <a:gd name="T4" fmla="*/ 5 w 19"/>
                <a:gd name="T5" fmla="*/ 20 h 20"/>
                <a:gd name="T6" fmla="*/ 0 w 19"/>
                <a:gd name="T7" fmla="*/ 20 h 20"/>
                <a:gd name="T8" fmla="*/ 0 w 19"/>
                <a:gd name="T9" fmla="*/ 0 h 20"/>
                <a:gd name="T10" fmla="*/ 5 w 19"/>
                <a:gd name="T11" fmla="*/ 0 h 20"/>
                <a:gd name="T12" fmla="*/ 15 w 19"/>
                <a:gd name="T13" fmla="*/ 13 h 20"/>
                <a:gd name="T14" fmla="*/ 15 w 19"/>
                <a:gd name="T15" fmla="*/ 0 h 20"/>
                <a:gd name="T16" fmla="*/ 19 w 19"/>
                <a:gd name="T17" fmla="*/ 0 h 20"/>
                <a:gd name="T18" fmla="*/ 19 w 19"/>
                <a:gd name="T19" fmla="*/ 20 h 20"/>
                <a:gd name="T20" fmla="*/ 15 w 19"/>
                <a:gd name="T21"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20">
                  <a:moveTo>
                    <a:pt x="15" y="20"/>
                  </a:moveTo>
                  <a:lnTo>
                    <a:pt x="5" y="7"/>
                  </a:lnTo>
                  <a:lnTo>
                    <a:pt x="5" y="20"/>
                  </a:lnTo>
                  <a:lnTo>
                    <a:pt x="0" y="20"/>
                  </a:lnTo>
                  <a:lnTo>
                    <a:pt x="0" y="0"/>
                  </a:lnTo>
                  <a:lnTo>
                    <a:pt x="5" y="0"/>
                  </a:lnTo>
                  <a:lnTo>
                    <a:pt x="15" y="13"/>
                  </a:lnTo>
                  <a:lnTo>
                    <a:pt x="15" y="0"/>
                  </a:lnTo>
                  <a:lnTo>
                    <a:pt x="19" y="0"/>
                  </a:lnTo>
                  <a:lnTo>
                    <a:pt x="19" y="20"/>
                  </a:lnTo>
                  <a:lnTo>
                    <a:pt x="15"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Freeform 228">
              <a:extLst>
                <a:ext uri="{FF2B5EF4-FFF2-40B4-BE49-F238E27FC236}">
                  <a16:creationId xmlns:a16="http://schemas.microsoft.com/office/drawing/2014/main" id="{43A8D231-D006-4B9D-9FAD-1BD1933CE2BF}"/>
                </a:ext>
              </a:extLst>
            </p:cNvPr>
            <p:cNvSpPr>
              <a:spLocks/>
            </p:cNvSpPr>
            <p:nvPr/>
          </p:nvSpPr>
          <p:spPr bwMode="auto">
            <a:xfrm>
              <a:off x="2960740" y="1085964"/>
              <a:ext cx="92635" cy="97045"/>
            </a:xfrm>
            <a:custGeom>
              <a:avLst/>
              <a:gdLst>
                <a:gd name="T0" fmla="*/ 14 w 26"/>
                <a:gd name="T1" fmla="*/ 28 h 28"/>
                <a:gd name="T2" fmla="*/ 0 w 26"/>
                <a:gd name="T3" fmla="*/ 14 h 28"/>
                <a:gd name="T4" fmla="*/ 0 w 26"/>
                <a:gd name="T5" fmla="*/ 14 h 28"/>
                <a:gd name="T6" fmla="*/ 14 w 26"/>
                <a:gd name="T7" fmla="*/ 0 h 28"/>
                <a:gd name="T8" fmla="*/ 25 w 26"/>
                <a:gd name="T9" fmla="*/ 4 h 28"/>
                <a:gd name="T10" fmla="*/ 21 w 26"/>
                <a:gd name="T11" fmla="*/ 8 h 28"/>
                <a:gd name="T12" fmla="*/ 14 w 26"/>
                <a:gd name="T13" fmla="*/ 6 h 28"/>
                <a:gd name="T14" fmla="*/ 7 w 26"/>
                <a:gd name="T15" fmla="*/ 14 h 28"/>
                <a:gd name="T16" fmla="*/ 7 w 26"/>
                <a:gd name="T17" fmla="*/ 14 h 28"/>
                <a:gd name="T18" fmla="*/ 15 w 26"/>
                <a:gd name="T19" fmla="*/ 22 h 28"/>
                <a:gd name="T20" fmla="*/ 20 w 26"/>
                <a:gd name="T21" fmla="*/ 21 h 28"/>
                <a:gd name="T22" fmla="*/ 20 w 26"/>
                <a:gd name="T23" fmla="*/ 17 h 28"/>
                <a:gd name="T24" fmla="*/ 14 w 26"/>
                <a:gd name="T25" fmla="*/ 17 h 28"/>
                <a:gd name="T26" fmla="*/ 14 w 26"/>
                <a:gd name="T27" fmla="*/ 12 h 28"/>
                <a:gd name="T28" fmla="*/ 26 w 26"/>
                <a:gd name="T29" fmla="*/ 12 h 28"/>
                <a:gd name="T30" fmla="*/ 26 w 26"/>
                <a:gd name="T31" fmla="*/ 24 h 28"/>
                <a:gd name="T32" fmla="*/ 14 w 26"/>
                <a:gd name="T33"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 h="28">
                  <a:moveTo>
                    <a:pt x="14" y="28"/>
                  </a:moveTo>
                  <a:cubicBezTo>
                    <a:pt x="6" y="28"/>
                    <a:pt x="0" y="22"/>
                    <a:pt x="0" y="14"/>
                  </a:cubicBezTo>
                  <a:cubicBezTo>
                    <a:pt x="0" y="14"/>
                    <a:pt x="0" y="14"/>
                    <a:pt x="0" y="14"/>
                  </a:cubicBezTo>
                  <a:cubicBezTo>
                    <a:pt x="0" y="6"/>
                    <a:pt x="6" y="0"/>
                    <a:pt x="14" y="0"/>
                  </a:cubicBezTo>
                  <a:cubicBezTo>
                    <a:pt x="19" y="0"/>
                    <a:pt x="22" y="2"/>
                    <a:pt x="25" y="4"/>
                  </a:cubicBezTo>
                  <a:cubicBezTo>
                    <a:pt x="21" y="8"/>
                    <a:pt x="21" y="8"/>
                    <a:pt x="21" y="8"/>
                  </a:cubicBezTo>
                  <a:cubicBezTo>
                    <a:pt x="19" y="7"/>
                    <a:pt x="17" y="6"/>
                    <a:pt x="14" y="6"/>
                  </a:cubicBezTo>
                  <a:cubicBezTo>
                    <a:pt x="10" y="6"/>
                    <a:pt x="7" y="9"/>
                    <a:pt x="7" y="14"/>
                  </a:cubicBezTo>
                  <a:cubicBezTo>
                    <a:pt x="7" y="14"/>
                    <a:pt x="7" y="14"/>
                    <a:pt x="7" y="14"/>
                  </a:cubicBezTo>
                  <a:cubicBezTo>
                    <a:pt x="7" y="19"/>
                    <a:pt x="10" y="22"/>
                    <a:pt x="15" y="22"/>
                  </a:cubicBezTo>
                  <a:cubicBezTo>
                    <a:pt x="17" y="22"/>
                    <a:pt x="19" y="22"/>
                    <a:pt x="20" y="21"/>
                  </a:cubicBezTo>
                  <a:cubicBezTo>
                    <a:pt x="20" y="17"/>
                    <a:pt x="20" y="17"/>
                    <a:pt x="20" y="17"/>
                  </a:cubicBezTo>
                  <a:cubicBezTo>
                    <a:pt x="14" y="17"/>
                    <a:pt x="14" y="17"/>
                    <a:pt x="14" y="17"/>
                  </a:cubicBezTo>
                  <a:cubicBezTo>
                    <a:pt x="14" y="12"/>
                    <a:pt x="14" y="12"/>
                    <a:pt x="14" y="12"/>
                  </a:cubicBezTo>
                  <a:cubicBezTo>
                    <a:pt x="26" y="12"/>
                    <a:pt x="26" y="12"/>
                    <a:pt x="26" y="12"/>
                  </a:cubicBezTo>
                  <a:cubicBezTo>
                    <a:pt x="26" y="24"/>
                    <a:pt x="26" y="24"/>
                    <a:pt x="26" y="24"/>
                  </a:cubicBezTo>
                  <a:cubicBezTo>
                    <a:pt x="23" y="26"/>
                    <a:pt x="19" y="28"/>
                    <a:pt x="14"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Freeform 229">
              <a:extLst>
                <a:ext uri="{FF2B5EF4-FFF2-40B4-BE49-F238E27FC236}">
                  <a16:creationId xmlns:a16="http://schemas.microsoft.com/office/drawing/2014/main" id="{EA330B39-DB71-4431-B65B-F561CC41C88D}"/>
                </a:ext>
              </a:extLst>
            </p:cNvPr>
            <p:cNvSpPr>
              <a:spLocks noEditPoints="1"/>
            </p:cNvSpPr>
            <p:nvPr/>
          </p:nvSpPr>
          <p:spPr bwMode="auto">
            <a:xfrm>
              <a:off x="3141597" y="1090374"/>
              <a:ext cx="97045" cy="88223"/>
            </a:xfrm>
            <a:custGeom>
              <a:avLst/>
              <a:gdLst>
                <a:gd name="T0" fmla="*/ 17 w 22"/>
                <a:gd name="T1" fmla="*/ 20 h 20"/>
                <a:gd name="T2" fmla="*/ 16 w 22"/>
                <a:gd name="T3" fmla="*/ 16 h 20"/>
                <a:gd name="T4" fmla="*/ 7 w 22"/>
                <a:gd name="T5" fmla="*/ 16 h 20"/>
                <a:gd name="T6" fmla="*/ 5 w 22"/>
                <a:gd name="T7" fmla="*/ 20 h 20"/>
                <a:gd name="T8" fmla="*/ 0 w 22"/>
                <a:gd name="T9" fmla="*/ 20 h 20"/>
                <a:gd name="T10" fmla="*/ 9 w 22"/>
                <a:gd name="T11" fmla="*/ 0 h 20"/>
                <a:gd name="T12" fmla="*/ 13 w 22"/>
                <a:gd name="T13" fmla="*/ 0 h 20"/>
                <a:gd name="T14" fmla="*/ 22 w 22"/>
                <a:gd name="T15" fmla="*/ 20 h 20"/>
                <a:gd name="T16" fmla="*/ 17 w 22"/>
                <a:gd name="T17" fmla="*/ 20 h 20"/>
                <a:gd name="T18" fmla="*/ 11 w 22"/>
                <a:gd name="T19" fmla="*/ 6 h 20"/>
                <a:gd name="T20" fmla="*/ 9 w 22"/>
                <a:gd name="T21" fmla="*/ 12 h 20"/>
                <a:gd name="T22" fmla="*/ 14 w 22"/>
                <a:gd name="T23" fmla="*/ 12 h 20"/>
                <a:gd name="T24" fmla="*/ 11 w 22"/>
                <a:gd name="T25" fmla="*/ 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 h="20">
                  <a:moveTo>
                    <a:pt x="17" y="20"/>
                  </a:moveTo>
                  <a:lnTo>
                    <a:pt x="16" y="16"/>
                  </a:lnTo>
                  <a:lnTo>
                    <a:pt x="7" y="16"/>
                  </a:lnTo>
                  <a:lnTo>
                    <a:pt x="5" y="20"/>
                  </a:lnTo>
                  <a:lnTo>
                    <a:pt x="0" y="20"/>
                  </a:lnTo>
                  <a:lnTo>
                    <a:pt x="9" y="0"/>
                  </a:lnTo>
                  <a:lnTo>
                    <a:pt x="13" y="0"/>
                  </a:lnTo>
                  <a:lnTo>
                    <a:pt x="22" y="20"/>
                  </a:lnTo>
                  <a:lnTo>
                    <a:pt x="17" y="20"/>
                  </a:lnTo>
                  <a:close/>
                  <a:moveTo>
                    <a:pt x="11" y="6"/>
                  </a:moveTo>
                  <a:lnTo>
                    <a:pt x="9" y="12"/>
                  </a:lnTo>
                  <a:lnTo>
                    <a:pt x="14" y="12"/>
                  </a:lnTo>
                  <a:lnTo>
                    <a:pt x="11"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Freeform 230">
              <a:extLst>
                <a:ext uri="{FF2B5EF4-FFF2-40B4-BE49-F238E27FC236}">
                  <a16:creationId xmlns:a16="http://schemas.microsoft.com/office/drawing/2014/main" id="{1338759C-A99B-42C7-8683-2B8A13E7A451}"/>
                </a:ext>
              </a:extLst>
            </p:cNvPr>
            <p:cNvSpPr>
              <a:spLocks/>
            </p:cNvSpPr>
            <p:nvPr/>
          </p:nvSpPr>
          <p:spPr bwMode="auto">
            <a:xfrm>
              <a:off x="3260697" y="1085964"/>
              <a:ext cx="88223" cy="97045"/>
            </a:xfrm>
            <a:custGeom>
              <a:avLst/>
              <a:gdLst>
                <a:gd name="T0" fmla="*/ 14 w 25"/>
                <a:gd name="T1" fmla="*/ 28 h 28"/>
                <a:gd name="T2" fmla="*/ 0 w 25"/>
                <a:gd name="T3" fmla="*/ 14 h 28"/>
                <a:gd name="T4" fmla="*/ 0 w 25"/>
                <a:gd name="T5" fmla="*/ 14 h 28"/>
                <a:gd name="T6" fmla="*/ 14 w 25"/>
                <a:gd name="T7" fmla="*/ 0 h 28"/>
                <a:gd name="T8" fmla="*/ 24 w 25"/>
                <a:gd name="T9" fmla="*/ 4 h 28"/>
                <a:gd name="T10" fmla="*/ 20 w 25"/>
                <a:gd name="T11" fmla="*/ 8 h 28"/>
                <a:gd name="T12" fmla="*/ 14 w 25"/>
                <a:gd name="T13" fmla="*/ 6 h 28"/>
                <a:gd name="T14" fmla="*/ 6 w 25"/>
                <a:gd name="T15" fmla="*/ 14 h 28"/>
                <a:gd name="T16" fmla="*/ 6 w 25"/>
                <a:gd name="T17" fmla="*/ 14 h 28"/>
                <a:gd name="T18" fmla="*/ 14 w 25"/>
                <a:gd name="T19" fmla="*/ 22 h 28"/>
                <a:gd name="T20" fmla="*/ 19 w 25"/>
                <a:gd name="T21" fmla="*/ 21 h 28"/>
                <a:gd name="T22" fmla="*/ 19 w 25"/>
                <a:gd name="T23" fmla="*/ 17 h 28"/>
                <a:gd name="T24" fmla="*/ 14 w 25"/>
                <a:gd name="T25" fmla="*/ 17 h 28"/>
                <a:gd name="T26" fmla="*/ 14 w 25"/>
                <a:gd name="T27" fmla="*/ 12 h 28"/>
                <a:gd name="T28" fmla="*/ 25 w 25"/>
                <a:gd name="T29" fmla="*/ 12 h 28"/>
                <a:gd name="T30" fmla="*/ 25 w 25"/>
                <a:gd name="T31" fmla="*/ 24 h 28"/>
                <a:gd name="T32" fmla="*/ 14 w 25"/>
                <a:gd name="T33"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 h="28">
                  <a:moveTo>
                    <a:pt x="14" y="28"/>
                  </a:moveTo>
                  <a:cubicBezTo>
                    <a:pt x="5" y="28"/>
                    <a:pt x="0" y="22"/>
                    <a:pt x="0" y="14"/>
                  </a:cubicBezTo>
                  <a:cubicBezTo>
                    <a:pt x="0" y="14"/>
                    <a:pt x="0" y="14"/>
                    <a:pt x="0" y="14"/>
                  </a:cubicBezTo>
                  <a:cubicBezTo>
                    <a:pt x="0" y="6"/>
                    <a:pt x="6" y="0"/>
                    <a:pt x="14" y="0"/>
                  </a:cubicBezTo>
                  <a:cubicBezTo>
                    <a:pt x="18" y="0"/>
                    <a:pt x="21" y="2"/>
                    <a:pt x="24" y="4"/>
                  </a:cubicBezTo>
                  <a:cubicBezTo>
                    <a:pt x="20" y="8"/>
                    <a:pt x="20" y="8"/>
                    <a:pt x="20" y="8"/>
                  </a:cubicBezTo>
                  <a:cubicBezTo>
                    <a:pt x="18" y="7"/>
                    <a:pt x="17" y="6"/>
                    <a:pt x="14" y="6"/>
                  </a:cubicBezTo>
                  <a:cubicBezTo>
                    <a:pt x="9" y="6"/>
                    <a:pt x="6" y="9"/>
                    <a:pt x="6" y="14"/>
                  </a:cubicBezTo>
                  <a:cubicBezTo>
                    <a:pt x="6" y="14"/>
                    <a:pt x="6" y="14"/>
                    <a:pt x="6" y="14"/>
                  </a:cubicBezTo>
                  <a:cubicBezTo>
                    <a:pt x="6" y="19"/>
                    <a:pt x="9" y="22"/>
                    <a:pt x="14" y="22"/>
                  </a:cubicBezTo>
                  <a:cubicBezTo>
                    <a:pt x="16" y="22"/>
                    <a:pt x="18" y="22"/>
                    <a:pt x="19" y="21"/>
                  </a:cubicBezTo>
                  <a:cubicBezTo>
                    <a:pt x="19" y="17"/>
                    <a:pt x="19" y="17"/>
                    <a:pt x="19" y="17"/>
                  </a:cubicBezTo>
                  <a:cubicBezTo>
                    <a:pt x="14" y="17"/>
                    <a:pt x="14" y="17"/>
                    <a:pt x="14" y="17"/>
                  </a:cubicBezTo>
                  <a:cubicBezTo>
                    <a:pt x="14" y="12"/>
                    <a:pt x="14" y="12"/>
                    <a:pt x="14" y="12"/>
                  </a:cubicBezTo>
                  <a:cubicBezTo>
                    <a:pt x="25" y="12"/>
                    <a:pt x="25" y="12"/>
                    <a:pt x="25" y="12"/>
                  </a:cubicBezTo>
                  <a:cubicBezTo>
                    <a:pt x="25" y="24"/>
                    <a:pt x="25" y="24"/>
                    <a:pt x="25" y="24"/>
                  </a:cubicBezTo>
                  <a:cubicBezTo>
                    <a:pt x="22" y="26"/>
                    <a:pt x="19" y="28"/>
                    <a:pt x="14"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Freeform 231">
              <a:extLst>
                <a:ext uri="{FF2B5EF4-FFF2-40B4-BE49-F238E27FC236}">
                  <a16:creationId xmlns:a16="http://schemas.microsoft.com/office/drawing/2014/main" id="{8990D961-1D21-4258-A736-EA3E329F4193}"/>
                </a:ext>
              </a:extLst>
            </p:cNvPr>
            <p:cNvSpPr>
              <a:spLocks/>
            </p:cNvSpPr>
            <p:nvPr/>
          </p:nvSpPr>
          <p:spPr bwMode="auto">
            <a:xfrm>
              <a:off x="3388621" y="1090374"/>
              <a:ext cx="66168" cy="88223"/>
            </a:xfrm>
            <a:custGeom>
              <a:avLst/>
              <a:gdLst>
                <a:gd name="T0" fmla="*/ 0 w 15"/>
                <a:gd name="T1" fmla="*/ 20 h 20"/>
                <a:gd name="T2" fmla="*/ 0 w 15"/>
                <a:gd name="T3" fmla="*/ 0 h 20"/>
                <a:gd name="T4" fmla="*/ 15 w 15"/>
                <a:gd name="T5" fmla="*/ 0 h 20"/>
                <a:gd name="T6" fmla="*/ 15 w 15"/>
                <a:gd name="T7" fmla="*/ 4 h 20"/>
                <a:gd name="T8" fmla="*/ 4 w 15"/>
                <a:gd name="T9" fmla="*/ 4 h 20"/>
                <a:gd name="T10" fmla="*/ 4 w 15"/>
                <a:gd name="T11" fmla="*/ 8 h 20"/>
                <a:gd name="T12" fmla="*/ 14 w 15"/>
                <a:gd name="T13" fmla="*/ 8 h 20"/>
                <a:gd name="T14" fmla="*/ 14 w 15"/>
                <a:gd name="T15" fmla="*/ 13 h 20"/>
                <a:gd name="T16" fmla="*/ 4 w 15"/>
                <a:gd name="T17" fmla="*/ 13 h 20"/>
                <a:gd name="T18" fmla="*/ 4 w 15"/>
                <a:gd name="T19" fmla="*/ 16 h 20"/>
                <a:gd name="T20" fmla="*/ 15 w 15"/>
                <a:gd name="T21" fmla="*/ 16 h 20"/>
                <a:gd name="T22" fmla="*/ 15 w 15"/>
                <a:gd name="T23" fmla="*/ 20 h 20"/>
                <a:gd name="T24" fmla="*/ 0 w 15"/>
                <a:gd name="T25"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 h="20">
                  <a:moveTo>
                    <a:pt x="0" y="20"/>
                  </a:moveTo>
                  <a:lnTo>
                    <a:pt x="0" y="0"/>
                  </a:lnTo>
                  <a:lnTo>
                    <a:pt x="15" y="0"/>
                  </a:lnTo>
                  <a:lnTo>
                    <a:pt x="15" y="4"/>
                  </a:lnTo>
                  <a:lnTo>
                    <a:pt x="4" y="4"/>
                  </a:lnTo>
                  <a:lnTo>
                    <a:pt x="4" y="8"/>
                  </a:lnTo>
                  <a:lnTo>
                    <a:pt x="14" y="8"/>
                  </a:lnTo>
                  <a:lnTo>
                    <a:pt x="14" y="13"/>
                  </a:lnTo>
                  <a:lnTo>
                    <a:pt x="4" y="13"/>
                  </a:lnTo>
                  <a:lnTo>
                    <a:pt x="4" y="16"/>
                  </a:lnTo>
                  <a:lnTo>
                    <a:pt x="15" y="16"/>
                  </a:lnTo>
                  <a:lnTo>
                    <a:pt x="15" y="20"/>
                  </a:lnTo>
                  <a:lnTo>
                    <a:pt x="0"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Freeform 232">
              <a:extLst>
                <a:ext uri="{FF2B5EF4-FFF2-40B4-BE49-F238E27FC236}">
                  <a16:creationId xmlns:a16="http://schemas.microsoft.com/office/drawing/2014/main" id="{19D694A5-028B-4609-AE85-C86E5D7F6012}"/>
                </a:ext>
              </a:extLst>
            </p:cNvPr>
            <p:cNvSpPr>
              <a:spLocks/>
            </p:cNvSpPr>
            <p:nvPr/>
          </p:nvSpPr>
          <p:spPr bwMode="auto">
            <a:xfrm>
              <a:off x="3494488" y="1090374"/>
              <a:ext cx="83813" cy="88223"/>
            </a:xfrm>
            <a:custGeom>
              <a:avLst/>
              <a:gdLst>
                <a:gd name="T0" fmla="*/ 15 w 19"/>
                <a:gd name="T1" fmla="*/ 20 h 20"/>
                <a:gd name="T2" fmla="*/ 5 w 19"/>
                <a:gd name="T3" fmla="*/ 7 h 20"/>
                <a:gd name="T4" fmla="*/ 5 w 19"/>
                <a:gd name="T5" fmla="*/ 20 h 20"/>
                <a:gd name="T6" fmla="*/ 0 w 19"/>
                <a:gd name="T7" fmla="*/ 20 h 20"/>
                <a:gd name="T8" fmla="*/ 0 w 19"/>
                <a:gd name="T9" fmla="*/ 0 h 20"/>
                <a:gd name="T10" fmla="*/ 4 w 19"/>
                <a:gd name="T11" fmla="*/ 0 h 20"/>
                <a:gd name="T12" fmla="*/ 14 w 19"/>
                <a:gd name="T13" fmla="*/ 13 h 20"/>
                <a:gd name="T14" fmla="*/ 14 w 19"/>
                <a:gd name="T15" fmla="*/ 0 h 20"/>
                <a:gd name="T16" fmla="*/ 19 w 19"/>
                <a:gd name="T17" fmla="*/ 0 h 20"/>
                <a:gd name="T18" fmla="*/ 19 w 19"/>
                <a:gd name="T19" fmla="*/ 20 h 20"/>
                <a:gd name="T20" fmla="*/ 15 w 19"/>
                <a:gd name="T21"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20">
                  <a:moveTo>
                    <a:pt x="15" y="20"/>
                  </a:moveTo>
                  <a:lnTo>
                    <a:pt x="5" y="7"/>
                  </a:lnTo>
                  <a:lnTo>
                    <a:pt x="5" y="20"/>
                  </a:lnTo>
                  <a:lnTo>
                    <a:pt x="0" y="20"/>
                  </a:lnTo>
                  <a:lnTo>
                    <a:pt x="0" y="0"/>
                  </a:lnTo>
                  <a:lnTo>
                    <a:pt x="4" y="0"/>
                  </a:lnTo>
                  <a:lnTo>
                    <a:pt x="14" y="13"/>
                  </a:lnTo>
                  <a:lnTo>
                    <a:pt x="14" y="0"/>
                  </a:lnTo>
                  <a:lnTo>
                    <a:pt x="19" y="0"/>
                  </a:lnTo>
                  <a:lnTo>
                    <a:pt x="19" y="20"/>
                  </a:lnTo>
                  <a:lnTo>
                    <a:pt x="15"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Freeform 233">
              <a:extLst>
                <a:ext uri="{FF2B5EF4-FFF2-40B4-BE49-F238E27FC236}">
                  <a16:creationId xmlns:a16="http://schemas.microsoft.com/office/drawing/2014/main" id="{7922CB77-46D1-4904-9743-3816C1C4F144}"/>
                </a:ext>
              </a:extLst>
            </p:cNvPr>
            <p:cNvSpPr>
              <a:spLocks/>
            </p:cNvSpPr>
            <p:nvPr/>
          </p:nvSpPr>
          <p:spPr bwMode="auto">
            <a:xfrm>
              <a:off x="3613587" y="1085964"/>
              <a:ext cx="88223" cy="97045"/>
            </a:xfrm>
            <a:custGeom>
              <a:avLst/>
              <a:gdLst>
                <a:gd name="T0" fmla="*/ 14 w 25"/>
                <a:gd name="T1" fmla="*/ 28 h 28"/>
                <a:gd name="T2" fmla="*/ 0 w 25"/>
                <a:gd name="T3" fmla="*/ 14 h 28"/>
                <a:gd name="T4" fmla="*/ 0 w 25"/>
                <a:gd name="T5" fmla="*/ 14 h 28"/>
                <a:gd name="T6" fmla="*/ 14 w 25"/>
                <a:gd name="T7" fmla="*/ 0 h 28"/>
                <a:gd name="T8" fmla="*/ 25 w 25"/>
                <a:gd name="T9" fmla="*/ 4 h 28"/>
                <a:gd name="T10" fmla="*/ 21 w 25"/>
                <a:gd name="T11" fmla="*/ 9 h 28"/>
                <a:gd name="T12" fmla="*/ 14 w 25"/>
                <a:gd name="T13" fmla="*/ 6 h 28"/>
                <a:gd name="T14" fmla="*/ 6 w 25"/>
                <a:gd name="T15" fmla="*/ 14 h 28"/>
                <a:gd name="T16" fmla="*/ 6 w 25"/>
                <a:gd name="T17" fmla="*/ 14 h 28"/>
                <a:gd name="T18" fmla="*/ 14 w 25"/>
                <a:gd name="T19" fmla="*/ 22 h 28"/>
                <a:gd name="T20" fmla="*/ 21 w 25"/>
                <a:gd name="T21" fmla="*/ 19 h 28"/>
                <a:gd name="T22" fmla="*/ 25 w 25"/>
                <a:gd name="T23" fmla="*/ 23 h 28"/>
                <a:gd name="T24" fmla="*/ 14 w 25"/>
                <a:gd name="T25"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 h="28">
                  <a:moveTo>
                    <a:pt x="14" y="28"/>
                  </a:moveTo>
                  <a:cubicBezTo>
                    <a:pt x="6" y="28"/>
                    <a:pt x="0" y="22"/>
                    <a:pt x="0" y="14"/>
                  </a:cubicBezTo>
                  <a:cubicBezTo>
                    <a:pt x="0" y="14"/>
                    <a:pt x="0" y="14"/>
                    <a:pt x="0" y="14"/>
                  </a:cubicBezTo>
                  <a:cubicBezTo>
                    <a:pt x="0" y="6"/>
                    <a:pt x="6" y="0"/>
                    <a:pt x="14" y="0"/>
                  </a:cubicBezTo>
                  <a:cubicBezTo>
                    <a:pt x="19" y="0"/>
                    <a:pt x="22" y="2"/>
                    <a:pt x="25" y="4"/>
                  </a:cubicBezTo>
                  <a:cubicBezTo>
                    <a:pt x="21" y="9"/>
                    <a:pt x="21" y="9"/>
                    <a:pt x="21" y="9"/>
                  </a:cubicBezTo>
                  <a:cubicBezTo>
                    <a:pt x="19" y="7"/>
                    <a:pt x="17" y="6"/>
                    <a:pt x="14" y="6"/>
                  </a:cubicBezTo>
                  <a:cubicBezTo>
                    <a:pt x="10" y="6"/>
                    <a:pt x="6" y="9"/>
                    <a:pt x="6" y="14"/>
                  </a:cubicBezTo>
                  <a:cubicBezTo>
                    <a:pt x="6" y="14"/>
                    <a:pt x="6" y="14"/>
                    <a:pt x="6" y="14"/>
                  </a:cubicBezTo>
                  <a:cubicBezTo>
                    <a:pt x="6" y="19"/>
                    <a:pt x="9" y="22"/>
                    <a:pt x="14" y="22"/>
                  </a:cubicBezTo>
                  <a:cubicBezTo>
                    <a:pt x="17" y="22"/>
                    <a:pt x="19" y="21"/>
                    <a:pt x="21" y="19"/>
                  </a:cubicBezTo>
                  <a:cubicBezTo>
                    <a:pt x="25" y="23"/>
                    <a:pt x="25" y="23"/>
                    <a:pt x="25" y="23"/>
                  </a:cubicBezTo>
                  <a:cubicBezTo>
                    <a:pt x="22" y="26"/>
                    <a:pt x="19" y="28"/>
                    <a:pt x="14"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Freeform 234">
              <a:extLst>
                <a:ext uri="{FF2B5EF4-FFF2-40B4-BE49-F238E27FC236}">
                  <a16:creationId xmlns:a16="http://schemas.microsoft.com/office/drawing/2014/main" id="{AC4E4A73-DFAD-445C-B1CA-C0AB2F489918}"/>
                </a:ext>
              </a:extLst>
            </p:cNvPr>
            <p:cNvSpPr>
              <a:spLocks/>
            </p:cNvSpPr>
            <p:nvPr/>
          </p:nvSpPr>
          <p:spPr bwMode="auto">
            <a:xfrm>
              <a:off x="3728277" y="1090374"/>
              <a:ext cx="88223" cy="88223"/>
            </a:xfrm>
            <a:custGeom>
              <a:avLst/>
              <a:gdLst>
                <a:gd name="T0" fmla="*/ 12 w 20"/>
                <a:gd name="T1" fmla="*/ 13 h 20"/>
                <a:gd name="T2" fmla="*/ 12 w 20"/>
                <a:gd name="T3" fmla="*/ 20 h 20"/>
                <a:gd name="T4" fmla="*/ 8 w 20"/>
                <a:gd name="T5" fmla="*/ 20 h 20"/>
                <a:gd name="T6" fmla="*/ 8 w 20"/>
                <a:gd name="T7" fmla="*/ 13 h 20"/>
                <a:gd name="T8" fmla="*/ 0 w 20"/>
                <a:gd name="T9" fmla="*/ 0 h 20"/>
                <a:gd name="T10" fmla="*/ 5 w 20"/>
                <a:gd name="T11" fmla="*/ 0 h 20"/>
                <a:gd name="T12" fmla="*/ 10 w 20"/>
                <a:gd name="T13" fmla="*/ 8 h 20"/>
                <a:gd name="T14" fmla="*/ 15 w 20"/>
                <a:gd name="T15" fmla="*/ 0 h 20"/>
                <a:gd name="T16" fmla="*/ 20 w 20"/>
                <a:gd name="T17" fmla="*/ 0 h 20"/>
                <a:gd name="T18" fmla="*/ 12 w 20"/>
                <a:gd name="T19" fmla="*/ 1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20">
                  <a:moveTo>
                    <a:pt x="12" y="13"/>
                  </a:moveTo>
                  <a:lnTo>
                    <a:pt x="12" y="20"/>
                  </a:lnTo>
                  <a:lnTo>
                    <a:pt x="8" y="20"/>
                  </a:lnTo>
                  <a:lnTo>
                    <a:pt x="8" y="13"/>
                  </a:lnTo>
                  <a:lnTo>
                    <a:pt x="0" y="0"/>
                  </a:lnTo>
                  <a:lnTo>
                    <a:pt x="5" y="0"/>
                  </a:lnTo>
                  <a:lnTo>
                    <a:pt x="10" y="8"/>
                  </a:lnTo>
                  <a:lnTo>
                    <a:pt x="15" y="0"/>
                  </a:lnTo>
                  <a:lnTo>
                    <a:pt x="20" y="0"/>
                  </a:lnTo>
                  <a:lnTo>
                    <a:pt x="12"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8" name="Date Placeholder 7"/>
          <p:cNvSpPr>
            <a:spLocks noGrp="1"/>
          </p:cNvSpPr>
          <p:nvPr>
            <p:ph type="dt" sz="half" idx="14"/>
          </p:nvPr>
        </p:nvSpPr>
        <p:spPr>
          <a:xfrm>
            <a:off x="55495" y="6418991"/>
            <a:ext cx="953015" cy="365125"/>
          </a:xfrm>
          <a:noFill/>
        </p:spPr>
        <p:txBody>
          <a:bodyPr/>
          <a:lstStyle>
            <a:lvl1pPr>
              <a:defRPr>
                <a:solidFill>
                  <a:schemeClr val="bg1"/>
                </a:solidFill>
              </a:defRPr>
            </a:lvl1pPr>
          </a:lstStyle>
          <a:p>
            <a:fld id="{9B889F79-5D6E-554D-BA7D-E2B50C78F125}" type="datetime1">
              <a:rPr lang="en-US" smtClean="0"/>
              <a:t>5/13/2025</a:t>
            </a:fld>
            <a:endParaRPr lang="en-US" dirty="0"/>
          </a:p>
        </p:txBody>
      </p:sp>
      <p:sp>
        <p:nvSpPr>
          <p:cNvPr id="12" name="Footer Placeholder 11"/>
          <p:cNvSpPr>
            <a:spLocks noGrp="1"/>
          </p:cNvSpPr>
          <p:nvPr>
            <p:ph type="ftr" sz="quarter" idx="15"/>
          </p:nvPr>
        </p:nvSpPr>
        <p:spPr>
          <a:xfrm>
            <a:off x="1044486" y="6418992"/>
            <a:ext cx="5520334" cy="365125"/>
          </a:xfrm>
        </p:spPr>
        <p:txBody>
          <a:bodyPr/>
          <a:lstStyle/>
          <a:p>
            <a:r>
              <a:rPr lang="en-US"/>
              <a:t>13478-DiagAm-F26-TWM-WOW Planning – Overview Deck_5.9.25</a:t>
            </a:r>
            <a:endParaRPr lang="en-US" dirty="0"/>
          </a:p>
        </p:txBody>
      </p:sp>
      <p:sp>
        <p:nvSpPr>
          <p:cNvPr id="13" name="Slide Number Placeholder 12"/>
          <p:cNvSpPr>
            <a:spLocks noGrp="1"/>
          </p:cNvSpPr>
          <p:nvPr>
            <p:ph type="sldNum" sz="quarter" idx="16"/>
          </p:nvPr>
        </p:nvSpPr>
        <p:spPr>
          <a:xfrm>
            <a:off x="8453820" y="6418991"/>
            <a:ext cx="602199" cy="365125"/>
          </a:xfrm>
        </p:spPr>
        <p:txBody>
          <a:bodyPr/>
          <a:lstStyle>
            <a:lvl1pPr algn="r">
              <a:defRPr>
                <a:solidFill>
                  <a:schemeClr val="tx1">
                    <a:lumMod val="65000"/>
                    <a:lumOff val="35000"/>
                  </a:schemeClr>
                </a:solidFill>
              </a:defRPr>
            </a:lvl1pPr>
          </a:lstStyle>
          <a:p>
            <a:fld id="{05CA34A9-03AA-D744-A179-4F9E909A1F1F}" type="slidenum">
              <a:rPr lang="en-US" smtClean="0"/>
              <a:pPr/>
              <a:t>‹#›</a:t>
            </a:fld>
            <a:endParaRPr lang="en-US"/>
          </a:p>
        </p:txBody>
      </p:sp>
      <p:sp>
        <p:nvSpPr>
          <p:cNvPr id="2" name="Title 1"/>
          <p:cNvSpPr>
            <a:spLocks noGrp="1"/>
          </p:cNvSpPr>
          <p:nvPr>
            <p:ph type="title" hasCustomPrompt="1"/>
          </p:nvPr>
        </p:nvSpPr>
        <p:spPr>
          <a:xfrm>
            <a:off x="3743326" y="150813"/>
            <a:ext cx="5237748" cy="619650"/>
          </a:xfrm>
          <a:prstGeom prst="rect">
            <a:avLst/>
          </a:prstGeom>
        </p:spPr>
        <p:txBody>
          <a:bodyPr anchor="t" anchorCtr="0"/>
          <a:lstStyle>
            <a:lvl1pPr algn="r">
              <a:defRPr sz="1800"/>
            </a:lvl1pPr>
          </a:lstStyle>
          <a:p>
            <a:r>
              <a:rPr lang="en-US" dirty="0"/>
              <a:t>CLICK TO ADD MASTER SLIDE TITLE IN ALL CAPS</a:t>
            </a:r>
          </a:p>
        </p:txBody>
      </p:sp>
      <p:sp>
        <p:nvSpPr>
          <p:cNvPr id="35" name="Rectangle 34"/>
          <p:cNvSpPr/>
          <p:nvPr userDrawn="1"/>
        </p:nvSpPr>
        <p:spPr>
          <a:xfrm>
            <a:off x="926012" y="6666684"/>
            <a:ext cx="1952368" cy="271869"/>
          </a:xfrm>
          <a:prstGeom prst="rect">
            <a:avLst/>
          </a:prstGeom>
        </p:spPr>
        <p:txBody>
          <a:bodyPr wrap="square">
            <a:spAutoFit/>
          </a:bodyPr>
          <a:lstStyle/>
          <a:p>
            <a:pPr algn="l">
              <a:lnSpc>
                <a:spcPts val="700"/>
              </a:lnSpc>
            </a:pPr>
            <a:r>
              <a:rPr lang="en-US" sz="650" dirty="0">
                <a:solidFill>
                  <a:schemeClr val="tx1">
                    <a:lumMod val="50000"/>
                    <a:lumOff val="50000"/>
                  </a:schemeClr>
                </a:solidFill>
              </a:rPr>
              <a:t>** CONFIDENTIAL AND PROPRIETARY NOTICE</a:t>
            </a:r>
          </a:p>
          <a:p>
            <a:pPr algn="l">
              <a:lnSpc>
                <a:spcPts val="700"/>
              </a:lnSpc>
            </a:pPr>
            <a:endParaRPr lang="en-US" sz="650" dirty="0">
              <a:solidFill>
                <a:schemeClr val="tx1">
                  <a:lumMod val="50000"/>
                  <a:lumOff val="50000"/>
                </a:schemeClr>
              </a:solidFill>
            </a:endParaRPr>
          </a:p>
        </p:txBody>
      </p:sp>
      <p:sp>
        <p:nvSpPr>
          <p:cNvPr id="3" name="Text Placeholder 14">
            <a:extLst>
              <a:ext uri="{FF2B5EF4-FFF2-40B4-BE49-F238E27FC236}">
                <a16:creationId xmlns:a16="http://schemas.microsoft.com/office/drawing/2014/main" id="{159A38B7-9D7C-BECC-4F21-F5274650D4C1}"/>
              </a:ext>
            </a:extLst>
          </p:cNvPr>
          <p:cNvSpPr>
            <a:spLocks noGrp="1"/>
          </p:cNvSpPr>
          <p:nvPr>
            <p:ph type="body" sz="quarter" idx="17" hasCustomPrompt="1"/>
          </p:nvPr>
        </p:nvSpPr>
        <p:spPr>
          <a:xfrm>
            <a:off x="184150" y="460638"/>
            <a:ext cx="3559175" cy="309825"/>
          </a:xfrm>
          <a:prstGeom prst="rect">
            <a:avLst/>
          </a:prstGeom>
        </p:spPr>
        <p:txBody>
          <a:bodyPr/>
          <a:lstStyle>
            <a:lvl1pPr marL="0" indent="0">
              <a:buNone/>
              <a:defRPr sz="1200"/>
            </a:lvl1pPr>
          </a:lstStyle>
          <a:p>
            <a:pPr lvl="0"/>
            <a:r>
              <a:rPr lang="en-US" dirty="0"/>
              <a:t>Click to add dimensions. ##”W X ##”H</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3" name="Rectangle 2"/>
          <p:cNvSpPr/>
          <p:nvPr userDrawn="1"/>
        </p:nvSpPr>
        <p:spPr>
          <a:xfrm>
            <a:off x="-2" y="0"/>
            <a:ext cx="9144001" cy="6858000"/>
          </a:xfrm>
          <a:prstGeom prst="rect">
            <a:avLst/>
          </a:prstGeom>
          <a:solidFill>
            <a:srgbClr val="221E1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Freeform 6">
            <a:extLst>
              <a:ext uri="{FF2B5EF4-FFF2-40B4-BE49-F238E27FC236}">
                <a16:creationId xmlns:a16="http://schemas.microsoft.com/office/drawing/2014/main" id="{633F57B4-1923-4B1F-B865-030D55C7EF6A}"/>
              </a:ext>
            </a:extLst>
          </p:cNvPr>
          <p:cNvSpPr>
            <a:spLocks/>
          </p:cNvSpPr>
          <p:nvPr userDrawn="1"/>
        </p:nvSpPr>
        <p:spPr bwMode="auto">
          <a:xfrm>
            <a:off x="5197816" y="0"/>
            <a:ext cx="3946184" cy="6858000"/>
          </a:xfrm>
          <a:custGeom>
            <a:avLst/>
            <a:gdLst>
              <a:gd name="T0" fmla="*/ 1643 w 2228"/>
              <a:gd name="T1" fmla="*/ 0 h 3872"/>
              <a:gd name="T2" fmla="*/ 2228 w 2228"/>
              <a:gd name="T3" fmla="*/ 0 h 3872"/>
              <a:gd name="T4" fmla="*/ 2228 w 2228"/>
              <a:gd name="T5" fmla="*/ 3872 h 3872"/>
              <a:gd name="T6" fmla="*/ 0 w 2228"/>
              <a:gd name="T7" fmla="*/ 3872 h 3872"/>
              <a:gd name="T8" fmla="*/ 1643 w 2228"/>
              <a:gd name="T9" fmla="*/ 0 h 3872"/>
            </a:gdLst>
            <a:ahLst/>
            <a:cxnLst>
              <a:cxn ang="0">
                <a:pos x="T0" y="T1"/>
              </a:cxn>
              <a:cxn ang="0">
                <a:pos x="T2" y="T3"/>
              </a:cxn>
              <a:cxn ang="0">
                <a:pos x="T4" y="T5"/>
              </a:cxn>
              <a:cxn ang="0">
                <a:pos x="T6" y="T7"/>
              </a:cxn>
              <a:cxn ang="0">
                <a:pos x="T8" y="T9"/>
              </a:cxn>
            </a:cxnLst>
            <a:rect l="0" t="0" r="r" b="b"/>
            <a:pathLst>
              <a:path w="2228" h="3872">
                <a:moveTo>
                  <a:pt x="1643" y="0"/>
                </a:moveTo>
                <a:lnTo>
                  <a:pt x="2228" y="0"/>
                </a:lnTo>
                <a:lnTo>
                  <a:pt x="2228" y="3872"/>
                </a:lnTo>
                <a:lnTo>
                  <a:pt x="0" y="3872"/>
                </a:lnTo>
                <a:lnTo>
                  <a:pt x="1643" y="0"/>
                </a:lnTo>
                <a:close/>
              </a:path>
            </a:pathLst>
          </a:custGeom>
          <a:solidFill>
            <a:srgbClr val="646569"/>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Date Placeholder 7"/>
          <p:cNvSpPr>
            <a:spLocks noGrp="1"/>
          </p:cNvSpPr>
          <p:nvPr>
            <p:ph type="dt" sz="half" idx="14"/>
          </p:nvPr>
        </p:nvSpPr>
        <p:spPr>
          <a:xfrm>
            <a:off x="55495" y="6418991"/>
            <a:ext cx="953015" cy="365125"/>
          </a:xfrm>
          <a:noFill/>
        </p:spPr>
        <p:txBody>
          <a:bodyPr/>
          <a:lstStyle>
            <a:lvl1pPr>
              <a:defRPr>
                <a:solidFill>
                  <a:schemeClr val="bg1"/>
                </a:solidFill>
              </a:defRPr>
            </a:lvl1pPr>
          </a:lstStyle>
          <a:p>
            <a:fld id="{9E8A6A70-D4F4-E34A-AA19-A2ADF6529871}" type="datetime1">
              <a:rPr lang="en-US" smtClean="0"/>
              <a:t>5/13/2025</a:t>
            </a:fld>
            <a:endParaRPr lang="en-US" dirty="0"/>
          </a:p>
        </p:txBody>
      </p:sp>
      <p:sp>
        <p:nvSpPr>
          <p:cNvPr id="12" name="Footer Placeholder 11"/>
          <p:cNvSpPr>
            <a:spLocks noGrp="1"/>
          </p:cNvSpPr>
          <p:nvPr>
            <p:ph type="ftr" sz="quarter" idx="15"/>
          </p:nvPr>
        </p:nvSpPr>
        <p:spPr>
          <a:xfrm>
            <a:off x="1044486" y="6418992"/>
            <a:ext cx="5520334" cy="365125"/>
          </a:xfrm>
        </p:spPr>
        <p:txBody>
          <a:bodyPr/>
          <a:lstStyle/>
          <a:p>
            <a:r>
              <a:rPr lang="en-US"/>
              <a:t>13478-DiagAm-F26-TWM-WOW Planning – Overview Deck_5.9.25</a:t>
            </a:r>
            <a:endParaRPr lang="en-US" dirty="0"/>
          </a:p>
        </p:txBody>
      </p:sp>
      <p:sp>
        <p:nvSpPr>
          <p:cNvPr id="13" name="Slide Number Placeholder 12"/>
          <p:cNvSpPr>
            <a:spLocks noGrp="1"/>
          </p:cNvSpPr>
          <p:nvPr>
            <p:ph type="sldNum" sz="quarter" idx="16"/>
          </p:nvPr>
        </p:nvSpPr>
        <p:spPr>
          <a:xfrm>
            <a:off x="8453820" y="6418991"/>
            <a:ext cx="602199" cy="365125"/>
          </a:xfrm>
        </p:spPr>
        <p:txBody>
          <a:bodyPr/>
          <a:lstStyle>
            <a:lvl1pPr algn="r">
              <a:defRPr>
                <a:solidFill>
                  <a:schemeClr val="bg1"/>
                </a:solidFill>
              </a:defRPr>
            </a:lvl1pPr>
          </a:lstStyle>
          <a:p>
            <a:fld id="{05CA34A9-03AA-D744-A179-4F9E909A1F1F}" type="slidenum">
              <a:rPr lang="en-US" smtClean="0"/>
              <a:pPr/>
              <a:t>‹#›</a:t>
            </a:fld>
            <a:endParaRPr lang="en-US"/>
          </a:p>
        </p:txBody>
      </p:sp>
      <p:sp>
        <p:nvSpPr>
          <p:cNvPr id="9" name="Rectangle 8"/>
          <p:cNvSpPr/>
          <p:nvPr userDrawn="1"/>
        </p:nvSpPr>
        <p:spPr>
          <a:xfrm>
            <a:off x="926012" y="6666684"/>
            <a:ext cx="1952368" cy="182101"/>
          </a:xfrm>
          <a:prstGeom prst="rect">
            <a:avLst/>
          </a:prstGeom>
        </p:spPr>
        <p:txBody>
          <a:bodyPr wrap="square">
            <a:spAutoFit/>
          </a:bodyPr>
          <a:lstStyle/>
          <a:p>
            <a:pPr algn="l">
              <a:lnSpc>
                <a:spcPts val="700"/>
              </a:lnSpc>
            </a:pPr>
            <a:r>
              <a:rPr lang="en-US" sz="650" dirty="0">
                <a:solidFill>
                  <a:schemeClr val="tx1">
                    <a:lumMod val="50000"/>
                    <a:lumOff val="50000"/>
                  </a:schemeClr>
                </a:solidFill>
              </a:rPr>
              <a:t>** CONFIDENTIAL AND PROPRIETARY NOTICE</a:t>
            </a:r>
          </a:p>
        </p:txBody>
      </p:sp>
      <p:sp>
        <p:nvSpPr>
          <p:cNvPr id="2" name="Title 1"/>
          <p:cNvSpPr>
            <a:spLocks noGrp="1"/>
          </p:cNvSpPr>
          <p:nvPr>
            <p:ph type="title"/>
          </p:nvPr>
        </p:nvSpPr>
        <p:spPr>
          <a:xfrm>
            <a:off x="5027924" y="150813"/>
            <a:ext cx="3953149" cy="309825"/>
          </a:xfrm>
          <a:prstGeom prst="rect">
            <a:avLst/>
          </a:prstGeom>
        </p:spPr>
        <p:txBody>
          <a:bodyPr anchor="ctr" anchorCtr="0"/>
          <a:lstStyle>
            <a:lvl1pPr algn="r">
              <a:defRPr sz="1800">
                <a:solidFill>
                  <a:srgbClr val="FFFFFF"/>
                </a:solidFill>
              </a:defRPr>
            </a:lvl1pPr>
          </a:lstStyle>
          <a:p>
            <a:r>
              <a:rPr lang="en-US" dirty="0"/>
              <a:t>Click to edit Master title style</a:t>
            </a:r>
          </a:p>
        </p:txBody>
      </p:sp>
      <p:grpSp>
        <p:nvGrpSpPr>
          <p:cNvPr id="73" name="Group 72">
            <a:extLst>
              <a:ext uri="{FF2B5EF4-FFF2-40B4-BE49-F238E27FC236}">
                <a16:creationId xmlns:a16="http://schemas.microsoft.com/office/drawing/2014/main" id="{C26DCDBF-3C57-4786-9E68-B96B7076521A}"/>
              </a:ext>
            </a:extLst>
          </p:cNvPr>
          <p:cNvGrpSpPr/>
          <p:nvPr userDrawn="1"/>
        </p:nvGrpSpPr>
        <p:grpSpPr>
          <a:xfrm>
            <a:off x="6841793" y="6479710"/>
            <a:ext cx="1081445" cy="284175"/>
            <a:chOff x="2074103" y="389005"/>
            <a:chExt cx="3021628" cy="794004"/>
          </a:xfrm>
          <a:solidFill>
            <a:schemeClr val="bg1"/>
          </a:solidFill>
        </p:grpSpPr>
        <p:sp>
          <p:nvSpPr>
            <p:cNvPr id="74" name="Freeform 215">
              <a:extLst>
                <a:ext uri="{FF2B5EF4-FFF2-40B4-BE49-F238E27FC236}">
                  <a16:creationId xmlns:a16="http://schemas.microsoft.com/office/drawing/2014/main" id="{9052B96E-458A-4064-934E-2B10A6C94A5B}"/>
                </a:ext>
              </a:extLst>
            </p:cNvPr>
            <p:cNvSpPr>
              <a:spLocks noEditPoints="1"/>
            </p:cNvSpPr>
            <p:nvPr/>
          </p:nvSpPr>
          <p:spPr bwMode="auto">
            <a:xfrm>
              <a:off x="2082925" y="397827"/>
              <a:ext cx="542571" cy="569038"/>
            </a:xfrm>
            <a:custGeom>
              <a:avLst/>
              <a:gdLst>
                <a:gd name="T0" fmla="*/ 0 w 155"/>
                <a:gd name="T1" fmla="*/ 0 h 166"/>
                <a:gd name="T2" fmla="*/ 93 w 155"/>
                <a:gd name="T3" fmla="*/ 0 h 166"/>
                <a:gd name="T4" fmla="*/ 140 w 155"/>
                <a:gd name="T5" fmla="*/ 15 h 166"/>
                <a:gd name="T6" fmla="*/ 150 w 155"/>
                <a:gd name="T7" fmla="*/ 41 h 166"/>
                <a:gd name="T8" fmla="*/ 150 w 155"/>
                <a:gd name="T9" fmla="*/ 41 h 166"/>
                <a:gd name="T10" fmla="*/ 120 w 155"/>
                <a:gd name="T11" fmla="*/ 79 h 166"/>
                <a:gd name="T12" fmla="*/ 155 w 155"/>
                <a:gd name="T13" fmla="*/ 119 h 166"/>
                <a:gd name="T14" fmla="*/ 155 w 155"/>
                <a:gd name="T15" fmla="*/ 120 h 166"/>
                <a:gd name="T16" fmla="*/ 92 w 155"/>
                <a:gd name="T17" fmla="*/ 166 h 166"/>
                <a:gd name="T18" fmla="*/ 0 w 155"/>
                <a:gd name="T19" fmla="*/ 166 h 166"/>
                <a:gd name="T20" fmla="*/ 0 w 155"/>
                <a:gd name="T21" fmla="*/ 0 h 166"/>
                <a:gd name="T22" fmla="*/ 95 w 155"/>
                <a:gd name="T23" fmla="*/ 53 h 166"/>
                <a:gd name="T24" fmla="*/ 78 w 155"/>
                <a:gd name="T25" fmla="*/ 42 h 166"/>
                <a:gd name="T26" fmla="*/ 54 w 155"/>
                <a:gd name="T27" fmla="*/ 42 h 166"/>
                <a:gd name="T28" fmla="*/ 54 w 155"/>
                <a:gd name="T29" fmla="*/ 65 h 166"/>
                <a:gd name="T30" fmla="*/ 78 w 155"/>
                <a:gd name="T31" fmla="*/ 65 h 166"/>
                <a:gd name="T32" fmla="*/ 95 w 155"/>
                <a:gd name="T33" fmla="*/ 54 h 166"/>
                <a:gd name="T34" fmla="*/ 95 w 155"/>
                <a:gd name="T35" fmla="*/ 53 h 166"/>
                <a:gd name="T36" fmla="*/ 82 w 155"/>
                <a:gd name="T37" fmla="*/ 99 h 166"/>
                <a:gd name="T38" fmla="*/ 54 w 155"/>
                <a:gd name="T39" fmla="*/ 99 h 166"/>
                <a:gd name="T40" fmla="*/ 54 w 155"/>
                <a:gd name="T41" fmla="*/ 124 h 166"/>
                <a:gd name="T42" fmla="*/ 81 w 155"/>
                <a:gd name="T43" fmla="*/ 124 h 166"/>
                <a:gd name="T44" fmla="*/ 100 w 155"/>
                <a:gd name="T45" fmla="*/ 112 h 166"/>
                <a:gd name="T46" fmla="*/ 100 w 155"/>
                <a:gd name="T47" fmla="*/ 111 h 166"/>
                <a:gd name="T48" fmla="*/ 82 w 155"/>
                <a:gd name="T49" fmla="*/ 99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5" h="166">
                  <a:moveTo>
                    <a:pt x="0" y="0"/>
                  </a:moveTo>
                  <a:cubicBezTo>
                    <a:pt x="93" y="0"/>
                    <a:pt x="93" y="0"/>
                    <a:pt x="93" y="0"/>
                  </a:cubicBezTo>
                  <a:cubicBezTo>
                    <a:pt x="116" y="0"/>
                    <a:pt x="130" y="5"/>
                    <a:pt x="140" y="15"/>
                  </a:cubicBezTo>
                  <a:cubicBezTo>
                    <a:pt x="146" y="21"/>
                    <a:pt x="150" y="29"/>
                    <a:pt x="150" y="41"/>
                  </a:cubicBezTo>
                  <a:cubicBezTo>
                    <a:pt x="150" y="41"/>
                    <a:pt x="150" y="41"/>
                    <a:pt x="150" y="41"/>
                  </a:cubicBezTo>
                  <a:cubicBezTo>
                    <a:pt x="150" y="61"/>
                    <a:pt x="138" y="73"/>
                    <a:pt x="120" y="79"/>
                  </a:cubicBezTo>
                  <a:cubicBezTo>
                    <a:pt x="142" y="85"/>
                    <a:pt x="155" y="96"/>
                    <a:pt x="155" y="119"/>
                  </a:cubicBezTo>
                  <a:cubicBezTo>
                    <a:pt x="155" y="120"/>
                    <a:pt x="155" y="120"/>
                    <a:pt x="155" y="120"/>
                  </a:cubicBezTo>
                  <a:cubicBezTo>
                    <a:pt x="155" y="146"/>
                    <a:pt x="134" y="166"/>
                    <a:pt x="92" y="166"/>
                  </a:cubicBezTo>
                  <a:cubicBezTo>
                    <a:pt x="0" y="166"/>
                    <a:pt x="0" y="166"/>
                    <a:pt x="0" y="166"/>
                  </a:cubicBezTo>
                  <a:lnTo>
                    <a:pt x="0" y="0"/>
                  </a:lnTo>
                  <a:close/>
                  <a:moveTo>
                    <a:pt x="95" y="53"/>
                  </a:moveTo>
                  <a:cubicBezTo>
                    <a:pt x="95" y="46"/>
                    <a:pt x="90" y="42"/>
                    <a:pt x="78" y="42"/>
                  </a:cubicBezTo>
                  <a:cubicBezTo>
                    <a:pt x="54" y="42"/>
                    <a:pt x="54" y="42"/>
                    <a:pt x="54" y="42"/>
                  </a:cubicBezTo>
                  <a:cubicBezTo>
                    <a:pt x="54" y="65"/>
                    <a:pt x="54" y="65"/>
                    <a:pt x="54" y="65"/>
                  </a:cubicBezTo>
                  <a:cubicBezTo>
                    <a:pt x="78" y="65"/>
                    <a:pt x="78" y="65"/>
                    <a:pt x="78" y="65"/>
                  </a:cubicBezTo>
                  <a:cubicBezTo>
                    <a:pt x="90" y="65"/>
                    <a:pt x="95" y="61"/>
                    <a:pt x="95" y="54"/>
                  </a:cubicBezTo>
                  <a:lnTo>
                    <a:pt x="95" y="53"/>
                  </a:lnTo>
                  <a:close/>
                  <a:moveTo>
                    <a:pt x="82" y="99"/>
                  </a:moveTo>
                  <a:cubicBezTo>
                    <a:pt x="54" y="99"/>
                    <a:pt x="54" y="99"/>
                    <a:pt x="54" y="99"/>
                  </a:cubicBezTo>
                  <a:cubicBezTo>
                    <a:pt x="54" y="124"/>
                    <a:pt x="54" y="124"/>
                    <a:pt x="54" y="124"/>
                  </a:cubicBezTo>
                  <a:cubicBezTo>
                    <a:pt x="81" y="124"/>
                    <a:pt x="81" y="124"/>
                    <a:pt x="81" y="124"/>
                  </a:cubicBezTo>
                  <a:cubicBezTo>
                    <a:pt x="94" y="124"/>
                    <a:pt x="100" y="119"/>
                    <a:pt x="100" y="112"/>
                  </a:cubicBezTo>
                  <a:cubicBezTo>
                    <a:pt x="100" y="111"/>
                    <a:pt x="100" y="111"/>
                    <a:pt x="100" y="111"/>
                  </a:cubicBezTo>
                  <a:cubicBezTo>
                    <a:pt x="100" y="104"/>
                    <a:pt x="94" y="99"/>
                    <a:pt x="82" y="9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Freeform 216">
              <a:extLst>
                <a:ext uri="{FF2B5EF4-FFF2-40B4-BE49-F238E27FC236}">
                  <a16:creationId xmlns:a16="http://schemas.microsoft.com/office/drawing/2014/main" id="{E88BA9B9-BFF7-4FB3-808F-103107D050BA}"/>
                </a:ext>
              </a:extLst>
            </p:cNvPr>
            <p:cNvSpPr>
              <a:spLocks noEditPoints="1"/>
            </p:cNvSpPr>
            <p:nvPr/>
          </p:nvSpPr>
          <p:spPr bwMode="auto">
            <a:xfrm>
              <a:off x="2656373" y="397827"/>
              <a:ext cx="1155717" cy="569038"/>
            </a:xfrm>
            <a:custGeom>
              <a:avLst/>
              <a:gdLst>
                <a:gd name="T0" fmla="*/ 261 w 331"/>
                <a:gd name="T1" fmla="*/ 0 h 166"/>
                <a:gd name="T2" fmla="*/ 207 w 331"/>
                <a:gd name="T3" fmla="*/ 0 h 166"/>
                <a:gd name="T4" fmla="*/ 146 w 331"/>
                <a:gd name="T5" fmla="*/ 143 h 166"/>
                <a:gd name="T6" fmla="*/ 123 w 331"/>
                <a:gd name="T7" fmla="*/ 109 h 166"/>
                <a:gd name="T8" fmla="*/ 155 w 331"/>
                <a:gd name="T9" fmla="*/ 59 h 166"/>
                <a:gd name="T10" fmla="*/ 155 w 331"/>
                <a:gd name="T11" fmla="*/ 58 h 166"/>
                <a:gd name="T12" fmla="*/ 140 w 331"/>
                <a:gd name="T13" fmla="*/ 19 h 166"/>
                <a:gd name="T14" fmla="*/ 81 w 331"/>
                <a:gd name="T15" fmla="*/ 0 h 166"/>
                <a:gd name="T16" fmla="*/ 0 w 331"/>
                <a:gd name="T17" fmla="*/ 0 h 166"/>
                <a:gd name="T18" fmla="*/ 0 w 331"/>
                <a:gd name="T19" fmla="*/ 166 h 166"/>
                <a:gd name="T20" fmla="*/ 55 w 331"/>
                <a:gd name="T21" fmla="*/ 166 h 166"/>
                <a:gd name="T22" fmla="*/ 55 w 331"/>
                <a:gd name="T23" fmla="*/ 118 h 166"/>
                <a:gd name="T24" fmla="*/ 67 w 331"/>
                <a:gd name="T25" fmla="*/ 118 h 166"/>
                <a:gd name="T26" fmla="*/ 98 w 331"/>
                <a:gd name="T27" fmla="*/ 166 h 166"/>
                <a:gd name="T28" fmla="*/ 137 w 331"/>
                <a:gd name="T29" fmla="*/ 166 h 166"/>
                <a:gd name="T30" fmla="*/ 161 w 331"/>
                <a:gd name="T31" fmla="*/ 166 h 166"/>
                <a:gd name="T32" fmla="*/ 196 w 331"/>
                <a:gd name="T33" fmla="*/ 166 h 166"/>
                <a:gd name="T34" fmla="*/ 204 w 331"/>
                <a:gd name="T35" fmla="*/ 143 h 166"/>
                <a:gd name="T36" fmla="*/ 262 w 331"/>
                <a:gd name="T37" fmla="*/ 143 h 166"/>
                <a:gd name="T38" fmla="*/ 271 w 331"/>
                <a:gd name="T39" fmla="*/ 166 h 166"/>
                <a:gd name="T40" fmla="*/ 331 w 331"/>
                <a:gd name="T41" fmla="*/ 166 h 166"/>
                <a:gd name="T42" fmla="*/ 261 w 331"/>
                <a:gd name="T43" fmla="*/ 0 h 166"/>
                <a:gd name="T44" fmla="*/ 100 w 331"/>
                <a:gd name="T45" fmla="*/ 63 h 166"/>
                <a:gd name="T46" fmla="*/ 79 w 331"/>
                <a:gd name="T47" fmla="*/ 79 h 166"/>
                <a:gd name="T48" fmla="*/ 55 w 331"/>
                <a:gd name="T49" fmla="*/ 79 h 166"/>
                <a:gd name="T50" fmla="*/ 55 w 331"/>
                <a:gd name="T51" fmla="*/ 46 h 166"/>
                <a:gd name="T52" fmla="*/ 79 w 331"/>
                <a:gd name="T53" fmla="*/ 46 h 166"/>
                <a:gd name="T54" fmla="*/ 100 w 331"/>
                <a:gd name="T55" fmla="*/ 62 h 166"/>
                <a:gd name="T56" fmla="*/ 100 w 331"/>
                <a:gd name="T57" fmla="*/ 63 h 166"/>
                <a:gd name="T58" fmla="*/ 218 w 331"/>
                <a:gd name="T59" fmla="*/ 104 h 166"/>
                <a:gd name="T60" fmla="*/ 234 w 331"/>
                <a:gd name="T61" fmla="*/ 64 h 166"/>
                <a:gd name="T62" fmla="*/ 249 w 331"/>
                <a:gd name="T63" fmla="*/ 104 h 166"/>
                <a:gd name="T64" fmla="*/ 218 w 331"/>
                <a:gd name="T65" fmla="*/ 104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31" h="166">
                  <a:moveTo>
                    <a:pt x="261" y="0"/>
                  </a:moveTo>
                  <a:cubicBezTo>
                    <a:pt x="207" y="0"/>
                    <a:pt x="207" y="0"/>
                    <a:pt x="207" y="0"/>
                  </a:cubicBezTo>
                  <a:cubicBezTo>
                    <a:pt x="146" y="143"/>
                    <a:pt x="146" y="143"/>
                    <a:pt x="146" y="143"/>
                  </a:cubicBezTo>
                  <a:cubicBezTo>
                    <a:pt x="123" y="109"/>
                    <a:pt x="123" y="109"/>
                    <a:pt x="123" y="109"/>
                  </a:cubicBezTo>
                  <a:cubicBezTo>
                    <a:pt x="143" y="100"/>
                    <a:pt x="155" y="83"/>
                    <a:pt x="155" y="59"/>
                  </a:cubicBezTo>
                  <a:cubicBezTo>
                    <a:pt x="155" y="58"/>
                    <a:pt x="155" y="58"/>
                    <a:pt x="155" y="58"/>
                  </a:cubicBezTo>
                  <a:cubicBezTo>
                    <a:pt x="155" y="41"/>
                    <a:pt x="150" y="29"/>
                    <a:pt x="140" y="19"/>
                  </a:cubicBezTo>
                  <a:cubicBezTo>
                    <a:pt x="129" y="7"/>
                    <a:pt x="110" y="0"/>
                    <a:pt x="81" y="0"/>
                  </a:cubicBezTo>
                  <a:cubicBezTo>
                    <a:pt x="0" y="0"/>
                    <a:pt x="0" y="0"/>
                    <a:pt x="0" y="0"/>
                  </a:cubicBezTo>
                  <a:cubicBezTo>
                    <a:pt x="0" y="166"/>
                    <a:pt x="0" y="166"/>
                    <a:pt x="0" y="166"/>
                  </a:cubicBezTo>
                  <a:cubicBezTo>
                    <a:pt x="55" y="166"/>
                    <a:pt x="55" y="166"/>
                    <a:pt x="55" y="166"/>
                  </a:cubicBezTo>
                  <a:cubicBezTo>
                    <a:pt x="55" y="118"/>
                    <a:pt x="55" y="118"/>
                    <a:pt x="55" y="118"/>
                  </a:cubicBezTo>
                  <a:cubicBezTo>
                    <a:pt x="67" y="118"/>
                    <a:pt x="67" y="118"/>
                    <a:pt x="67" y="118"/>
                  </a:cubicBezTo>
                  <a:cubicBezTo>
                    <a:pt x="98" y="166"/>
                    <a:pt x="98" y="166"/>
                    <a:pt x="98" y="166"/>
                  </a:cubicBezTo>
                  <a:cubicBezTo>
                    <a:pt x="137" y="166"/>
                    <a:pt x="137" y="166"/>
                    <a:pt x="137" y="166"/>
                  </a:cubicBezTo>
                  <a:cubicBezTo>
                    <a:pt x="161" y="166"/>
                    <a:pt x="161" y="166"/>
                    <a:pt x="161" y="166"/>
                  </a:cubicBezTo>
                  <a:cubicBezTo>
                    <a:pt x="196" y="166"/>
                    <a:pt x="196" y="166"/>
                    <a:pt x="196" y="166"/>
                  </a:cubicBezTo>
                  <a:cubicBezTo>
                    <a:pt x="204" y="143"/>
                    <a:pt x="204" y="143"/>
                    <a:pt x="204" y="143"/>
                  </a:cubicBezTo>
                  <a:cubicBezTo>
                    <a:pt x="262" y="143"/>
                    <a:pt x="262" y="143"/>
                    <a:pt x="262" y="143"/>
                  </a:cubicBezTo>
                  <a:cubicBezTo>
                    <a:pt x="271" y="166"/>
                    <a:pt x="271" y="166"/>
                    <a:pt x="271" y="166"/>
                  </a:cubicBezTo>
                  <a:cubicBezTo>
                    <a:pt x="331" y="166"/>
                    <a:pt x="331" y="166"/>
                    <a:pt x="331" y="166"/>
                  </a:cubicBezTo>
                  <a:lnTo>
                    <a:pt x="261" y="0"/>
                  </a:lnTo>
                  <a:close/>
                  <a:moveTo>
                    <a:pt x="100" y="63"/>
                  </a:moveTo>
                  <a:cubicBezTo>
                    <a:pt x="100" y="73"/>
                    <a:pt x="92" y="79"/>
                    <a:pt x="79" y="79"/>
                  </a:cubicBezTo>
                  <a:cubicBezTo>
                    <a:pt x="55" y="79"/>
                    <a:pt x="55" y="79"/>
                    <a:pt x="55" y="79"/>
                  </a:cubicBezTo>
                  <a:cubicBezTo>
                    <a:pt x="55" y="46"/>
                    <a:pt x="55" y="46"/>
                    <a:pt x="55" y="46"/>
                  </a:cubicBezTo>
                  <a:cubicBezTo>
                    <a:pt x="79" y="46"/>
                    <a:pt x="79" y="46"/>
                    <a:pt x="79" y="46"/>
                  </a:cubicBezTo>
                  <a:cubicBezTo>
                    <a:pt x="92" y="46"/>
                    <a:pt x="100" y="51"/>
                    <a:pt x="100" y="62"/>
                  </a:cubicBezTo>
                  <a:lnTo>
                    <a:pt x="100" y="63"/>
                  </a:lnTo>
                  <a:close/>
                  <a:moveTo>
                    <a:pt x="218" y="104"/>
                  </a:moveTo>
                  <a:cubicBezTo>
                    <a:pt x="234" y="64"/>
                    <a:pt x="234" y="64"/>
                    <a:pt x="234" y="64"/>
                  </a:cubicBezTo>
                  <a:cubicBezTo>
                    <a:pt x="249" y="104"/>
                    <a:pt x="249" y="104"/>
                    <a:pt x="249" y="104"/>
                  </a:cubicBezTo>
                  <a:lnTo>
                    <a:pt x="218" y="10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 name="Freeform 217">
              <a:extLst>
                <a:ext uri="{FF2B5EF4-FFF2-40B4-BE49-F238E27FC236}">
                  <a16:creationId xmlns:a16="http://schemas.microsoft.com/office/drawing/2014/main" id="{9D5F11FC-A0C8-4C3E-961B-F5BA9F372977}"/>
                </a:ext>
              </a:extLst>
            </p:cNvPr>
            <p:cNvSpPr>
              <a:spLocks/>
            </p:cNvSpPr>
            <p:nvPr/>
          </p:nvSpPr>
          <p:spPr bwMode="auto">
            <a:xfrm>
              <a:off x="3644467" y="397827"/>
              <a:ext cx="661670" cy="785182"/>
            </a:xfrm>
            <a:custGeom>
              <a:avLst/>
              <a:gdLst>
                <a:gd name="T0" fmla="*/ 74 w 150"/>
                <a:gd name="T1" fmla="*/ 178 h 178"/>
                <a:gd name="T2" fmla="*/ 0 w 150"/>
                <a:gd name="T3" fmla="*/ 0 h 178"/>
                <a:gd name="T4" fmla="*/ 50 w 150"/>
                <a:gd name="T5" fmla="*/ 0 h 178"/>
                <a:gd name="T6" fmla="*/ 76 w 150"/>
                <a:gd name="T7" fmla="*/ 73 h 178"/>
                <a:gd name="T8" fmla="*/ 101 w 150"/>
                <a:gd name="T9" fmla="*/ 0 h 178"/>
                <a:gd name="T10" fmla="*/ 150 w 150"/>
                <a:gd name="T11" fmla="*/ 0 h 178"/>
                <a:gd name="T12" fmla="*/ 74 w 150"/>
                <a:gd name="T13" fmla="*/ 178 h 178"/>
              </a:gdLst>
              <a:ahLst/>
              <a:cxnLst>
                <a:cxn ang="0">
                  <a:pos x="T0" y="T1"/>
                </a:cxn>
                <a:cxn ang="0">
                  <a:pos x="T2" y="T3"/>
                </a:cxn>
                <a:cxn ang="0">
                  <a:pos x="T4" y="T5"/>
                </a:cxn>
                <a:cxn ang="0">
                  <a:pos x="T6" y="T7"/>
                </a:cxn>
                <a:cxn ang="0">
                  <a:pos x="T8" y="T9"/>
                </a:cxn>
                <a:cxn ang="0">
                  <a:pos x="T10" y="T11"/>
                </a:cxn>
                <a:cxn ang="0">
                  <a:pos x="T12" y="T13"/>
                </a:cxn>
              </a:cxnLst>
              <a:rect l="0" t="0" r="r" b="b"/>
              <a:pathLst>
                <a:path w="150" h="178">
                  <a:moveTo>
                    <a:pt x="74" y="178"/>
                  </a:moveTo>
                  <a:lnTo>
                    <a:pt x="0" y="0"/>
                  </a:lnTo>
                  <a:lnTo>
                    <a:pt x="50" y="0"/>
                  </a:lnTo>
                  <a:lnTo>
                    <a:pt x="76" y="73"/>
                  </a:lnTo>
                  <a:lnTo>
                    <a:pt x="101" y="0"/>
                  </a:lnTo>
                  <a:lnTo>
                    <a:pt x="150" y="0"/>
                  </a:lnTo>
                  <a:lnTo>
                    <a:pt x="74" y="1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 name="Rectangle 218">
              <a:extLst>
                <a:ext uri="{FF2B5EF4-FFF2-40B4-BE49-F238E27FC236}">
                  <a16:creationId xmlns:a16="http://schemas.microsoft.com/office/drawing/2014/main" id="{3D2BEC22-ECF8-4837-AACA-8A602E21886F}"/>
                </a:ext>
              </a:extLst>
            </p:cNvPr>
            <p:cNvSpPr>
              <a:spLocks noChangeArrowheads="1"/>
            </p:cNvSpPr>
            <p:nvPr/>
          </p:nvSpPr>
          <p:spPr bwMode="auto">
            <a:xfrm>
              <a:off x="4328191" y="397827"/>
              <a:ext cx="198502" cy="5690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 name="Freeform 219">
              <a:extLst>
                <a:ext uri="{FF2B5EF4-FFF2-40B4-BE49-F238E27FC236}">
                  <a16:creationId xmlns:a16="http://schemas.microsoft.com/office/drawing/2014/main" id="{F398CEBE-C047-421C-AA66-E56CB852D41A}"/>
                </a:ext>
              </a:extLst>
            </p:cNvPr>
            <p:cNvSpPr>
              <a:spLocks/>
            </p:cNvSpPr>
            <p:nvPr/>
          </p:nvSpPr>
          <p:spPr bwMode="auto">
            <a:xfrm>
              <a:off x="4544338" y="389005"/>
              <a:ext cx="551393" cy="591092"/>
            </a:xfrm>
            <a:custGeom>
              <a:avLst/>
              <a:gdLst>
                <a:gd name="T0" fmla="*/ 0 w 158"/>
                <a:gd name="T1" fmla="*/ 144 h 172"/>
                <a:gd name="T2" fmla="*/ 30 w 158"/>
                <a:gd name="T3" fmla="*/ 108 h 172"/>
                <a:gd name="T4" fmla="*/ 88 w 158"/>
                <a:gd name="T5" fmla="*/ 128 h 172"/>
                <a:gd name="T6" fmla="*/ 102 w 158"/>
                <a:gd name="T7" fmla="*/ 121 h 172"/>
                <a:gd name="T8" fmla="*/ 102 w 158"/>
                <a:gd name="T9" fmla="*/ 120 h 172"/>
                <a:gd name="T10" fmla="*/ 79 w 158"/>
                <a:gd name="T11" fmla="*/ 109 h 172"/>
                <a:gd name="T12" fmla="*/ 9 w 158"/>
                <a:gd name="T13" fmla="*/ 56 h 172"/>
                <a:gd name="T14" fmla="*/ 9 w 158"/>
                <a:gd name="T15" fmla="*/ 56 h 172"/>
                <a:gd name="T16" fmla="*/ 80 w 158"/>
                <a:gd name="T17" fmla="*/ 0 h 172"/>
                <a:gd name="T18" fmla="*/ 154 w 158"/>
                <a:gd name="T19" fmla="*/ 23 h 172"/>
                <a:gd name="T20" fmla="*/ 127 w 158"/>
                <a:gd name="T21" fmla="*/ 60 h 172"/>
                <a:gd name="T22" fmla="*/ 78 w 158"/>
                <a:gd name="T23" fmla="*/ 44 h 172"/>
                <a:gd name="T24" fmla="*/ 66 w 158"/>
                <a:gd name="T25" fmla="*/ 50 h 172"/>
                <a:gd name="T26" fmla="*/ 66 w 158"/>
                <a:gd name="T27" fmla="*/ 51 h 172"/>
                <a:gd name="T28" fmla="*/ 88 w 158"/>
                <a:gd name="T29" fmla="*/ 62 h 172"/>
                <a:gd name="T30" fmla="*/ 158 w 158"/>
                <a:gd name="T31" fmla="*/ 115 h 172"/>
                <a:gd name="T32" fmla="*/ 158 w 158"/>
                <a:gd name="T33" fmla="*/ 116 h 172"/>
                <a:gd name="T34" fmla="*/ 85 w 158"/>
                <a:gd name="T35" fmla="*/ 172 h 172"/>
                <a:gd name="T36" fmla="*/ 0 w 158"/>
                <a:gd name="T37" fmla="*/ 144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8" h="172">
                  <a:moveTo>
                    <a:pt x="0" y="144"/>
                  </a:moveTo>
                  <a:cubicBezTo>
                    <a:pt x="30" y="108"/>
                    <a:pt x="30" y="108"/>
                    <a:pt x="30" y="108"/>
                  </a:cubicBezTo>
                  <a:cubicBezTo>
                    <a:pt x="48" y="122"/>
                    <a:pt x="68" y="128"/>
                    <a:pt x="88" y="128"/>
                  </a:cubicBezTo>
                  <a:cubicBezTo>
                    <a:pt x="98" y="128"/>
                    <a:pt x="102" y="125"/>
                    <a:pt x="102" y="121"/>
                  </a:cubicBezTo>
                  <a:cubicBezTo>
                    <a:pt x="102" y="120"/>
                    <a:pt x="102" y="120"/>
                    <a:pt x="102" y="120"/>
                  </a:cubicBezTo>
                  <a:cubicBezTo>
                    <a:pt x="102" y="116"/>
                    <a:pt x="97" y="113"/>
                    <a:pt x="79" y="109"/>
                  </a:cubicBezTo>
                  <a:cubicBezTo>
                    <a:pt x="42" y="102"/>
                    <a:pt x="9" y="91"/>
                    <a:pt x="9" y="56"/>
                  </a:cubicBezTo>
                  <a:cubicBezTo>
                    <a:pt x="9" y="56"/>
                    <a:pt x="9" y="56"/>
                    <a:pt x="9" y="56"/>
                  </a:cubicBezTo>
                  <a:cubicBezTo>
                    <a:pt x="9" y="24"/>
                    <a:pt x="34" y="0"/>
                    <a:pt x="80" y="0"/>
                  </a:cubicBezTo>
                  <a:cubicBezTo>
                    <a:pt x="112" y="0"/>
                    <a:pt x="135" y="7"/>
                    <a:pt x="154" y="23"/>
                  </a:cubicBezTo>
                  <a:cubicBezTo>
                    <a:pt x="127" y="60"/>
                    <a:pt x="127" y="60"/>
                    <a:pt x="127" y="60"/>
                  </a:cubicBezTo>
                  <a:cubicBezTo>
                    <a:pt x="112" y="49"/>
                    <a:pt x="93" y="44"/>
                    <a:pt x="78" y="44"/>
                  </a:cubicBezTo>
                  <a:cubicBezTo>
                    <a:pt x="69" y="44"/>
                    <a:pt x="66" y="46"/>
                    <a:pt x="66" y="50"/>
                  </a:cubicBezTo>
                  <a:cubicBezTo>
                    <a:pt x="66" y="51"/>
                    <a:pt x="66" y="51"/>
                    <a:pt x="66" y="51"/>
                  </a:cubicBezTo>
                  <a:cubicBezTo>
                    <a:pt x="66" y="55"/>
                    <a:pt x="70" y="58"/>
                    <a:pt x="88" y="62"/>
                  </a:cubicBezTo>
                  <a:cubicBezTo>
                    <a:pt x="130" y="69"/>
                    <a:pt x="158" y="82"/>
                    <a:pt x="158" y="115"/>
                  </a:cubicBezTo>
                  <a:cubicBezTo>
                    <a:pt x="158" y="116"/>
                    <a:pt x="158" y="116"/>
                    <a:pt x="158" y="116"/>
                  </a:cubicBezTo>
                  <a:cubicBezTo>
                    <a:pt x="158" y="150"/>
                    <a:pt x="130" y="172"/>
                    <a:pt x="85" y="172"/>
                  </a:cubicBezTo>
                  <a:cubicBezTo>
                    <a:pt x="52" y="172"/>
                    <a:pt x="21" y="162"/>
                    <a:pt x="0" y="1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 name="Freeform 220">
              <a:extLst>
                <a:ext uri="{FF2B5EF4-FFF2-40B4-BE49-F238E27FC236}">
                  <a16:creationId xmlns:a16="http://schemas.microsoft.com/office/drawing/2014/main" id="{EE4D3C4D-84B1-4FB8-8909-6A2F788AC18E}"/>
                </a:ext>
              </a:extLst>
            </p:cNvPr>
            <p:cNvSpPr>
              <a:spLocks/>
            </p:cNvSpPr>
            <p:nvPr/>
          </p:nvSpPr>
          <p:spPr bwMode="auto">
            <a:xfrm>
              <a:off x="2074103" y="1090374"/>
              <a:ext cx="97045" cy="88223"/>
            </a:xfrm>
            <a:custGeom>
              <a:avLst/>
              <a:gdLst>
                <a:gd name="T0" fmla="*/ 17 w 22"/>
                <a:gd name="T1" fmla="*/ 20 h 20"/>
                <a:gd name="T2" fmla="*/ 17 w 22"/>
                <a:gd name="T3" fmla="*/ 7 h 20"/>
                <a:gd name="T4" fmla="*/ 12 w 22"/>
                <a:gd name="T5" fmla="*/ 16 h 20"/>
                <a:gd name="T6" fmla="*/ 12 w 22"/>
                <a:gd name="T7" fmla="*/ 16 h 20"/>
                <a:gd name="T8" fmla="*/ 5 w 22"/>
                <a:gd name="T9" fmla="*/ 7 h 20"/>
                <a:gd name="T10" fmla="*/ 5 w 22"/>
                <a:gd name="T11" fmla="*/ 20 h 20"/>
                <a:gd name="T12" fmla="*/ 0 w 22"/>
                <a:gd name="T13" fmla="*/ 20 h 20"/>
                <a:gd name="T14" fmla="*/ 0 w 22"/>
                <a:gd name="T15" fmla="*/ 0 h 20"/>
                <a:gd name="T16" fmla="*/ 6 w 22"/>
                <a:gd name="T17" fmla="*/ 0 h 20"/>
                <a:gd name="T18" fmla="*/ 12 w 22"/>
                <a:gd name="T19" fmla="*/ 9 h 20"/>
                <a:gd name="T20" fmla="*/ 17 w 22"/>
                <a:gd name="T21" fmla="*/ 0 h 20"/>
                <a:gd name="T22" fmla="*/ 22 w 22"/>
                <a:gd name="T23" fmla="*/ 0 h 20"/>
                <a:gd name="T24" fmla="*/ 22 w 22"/>
                <a:gd name="T25" fmla="*/ 20 h 20"/>
                <a:gd name="T26" fmla="*/ 17 w 22"/>
                <a:gd name="T2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20">
                  <a:moveTo>
                    <a:pt x="17" y="20"/>
                  </a:moveTo>
                  <a:lnTo>
                    <a:pt x="17" y="7"/>
                  </a:lnTo>
                  <a:lnTo>
                    <a:pt x="12" y="16"/>
                  </a:lnTo>
                  <a:lnTo>
                    <a:pt x="12" y="16"/>
                  </a:lnTo>
                  <a:lnTo>
                    <a:pt x="5" y="7"/>
                  </a:lnTo>
                  <a:lnTo>
                    <a:pt x="5" y="20"/>
                  </a:lnTo>
                  <a:lnTo>
                    <a:pt x="0" y="20"/>
                  </a:lnTo>
                  <a:lnTo>
                    <a:pt x="0" y="0"/>
                  </a:lnTo>
                  <a:lnTo>
                    <a:pt x="6" y="0"/>
                  </a:lnTo>
                  <a:lnTo>
                    <a:pt x="12" y="9"/>
                  </a:lnTo>
                  <a:lnTo>
                    <a:pt x="17" y="0"/>
                  </a:lnTo>
                  <a:lnTo>
                    <a:pt x="22" y="0"/>
                  </a:lnTo>
                  <a:lnTo>
                    <a:pt x="22" y="20"/>
                  </a:lnTo>
                  <a:lnTo>
                    <a:pt x="17"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 name="Freeform 221">
              <a:extLst>
                <a:ext uri="{FF2B5EF4-FFF2-40B4-BE49-F238E27FC236}">
                  <a16:creationId xmlns:a16="http://schemas.microsoft.com/office/drawing/2014/main" id="{B2FAD637-313F-4048-A86C-B0AF3510EFC8}"/>
                </a:ext>
              </a:extLst>
            </p:cNvPr>
            <p:cNvSpPr>
              <a:spLocks noEditPoints="1"/>
            </p:cNvSpPr>
            <p:nvPr/>
          </p:nvSpPr>
          <p:spPr bwMode="auto">
            <a:xfrm>
              <a:off x="2206437" y="1090374"/>
              <a:ext cx="97045" cy="88223"/>
            </a:xfrm>
            <a:custGeom>
              <a:avLst/>
              <a:gdLst>
                <a:gd name="T0" fmla="*/ 17 w 22"/>
                <a:gd name="T1" fmla="*/ 20 h 20"/>
                <a:gd name="T2" fmla="*/ 15 w 22"/>
                <a:gd name="T3" fmla="*/ 16 h 20"/>
                <a:gd name="T4" fmla="*/ 6 w 22"/>
                <a:gd name="T5" fmla="*/ 16 h 20"/>
                <a:gd name="T6" fmla="*/ 4 w 22"/>
                <a:gd name="T7" fmla="*/ 20 h 20"/>
                <a:gd name="T8" fmla="*/ 0 w 22"/>
                <a:gd name="T9" fmla="*/ 20 h 20"/>
                <a:gd name="T10" fmla="*/ 9 w 22"/>
                <a:gd name="T11" fmla="*/ 0 h 20"/>
                <a:gd name="T12" fmla="*/ 13 w 22"/>
                <a:gd name="T13" fmla="*/ 0 h 20"/>
                <a:gd name="T14" fmla="*/ 22 w 22"/>
                <a:gd name="T15" fmla="*/ 20 h 20"/>
                <a:gd name="T16" fmla="*/ 17 w 22"/>
                <a:gd name="T17" fmla="*/ 20 h 20"/>
                <a:gd name="T18" fmla="*/ 11 w 22"/>
                <a:gd name="T19" fmla="*/ 6 h 20"/>
                <a:gd name="T20" fmla="*/ 8 w 22"/>
                <a:gd name="T21" fmla="*/ 12 h 20"/>
                <a:gd name="T22" fmla="*/ 13 w 22"/>
                <a:gd name="T23" fmla="*/ 12 h 20"/>
                <a:gd name="T24" fmla="*/ 11 w 22"/>
                <a:gd name="T25" fmla="*/ 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 h="20">
                  <a:moveTo>
                    <a:pt x="17" y="20"/>
                  </a:moveTo>
                  <a:lnTo>
                    <a:pt x="15" y="16"/>
                  </a:lnTo>
                  <a:lnTo>
                    <a:pt x="6" y="16"/>
                  </a:lnTo>
                  <a:lnTo>
                    <a:pt x="4" y="20"/>
                  </a:lnTo>
                  <a:lnTo>
                    <a:pt x="0" y="20"/>
                  </a:lnTo>
                  <a:lnTo>
                    <a:pt x="9" y="0"/>
                  </a:lnTo>
                  <a:lnTo>
                    <a:pt x="13" y="0"/>
                  </a:lnTo>
                  <a:lnTo>
                    <a:pt x="22" y="20"/>
                  </a:lnTo>
                  <a:lnTo>
                    <a:pt x="17" y="20"/>
                  </a:lnTo>
                  <a:close/>
                  <a:moveTo>
                    <a:pt x="11" y="6"/>
                  </a:moveTo>
                  <a:lnTo>
                    <a:pt x="8" y="12"/>
                  </a:lnTo>
                  <a:lnTo>
                    <a:pt x="13" y="12"/>
                  </a:lnTo>
                  <a:lnTo>
                    <a:pt x="11"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 name="Freeform 222">
              <a:extLst>
                <a:ext uri="{FF2B5EF4-FFF2-40B4-BE49-F238E27FC236}">
                  <a16:creationId xmlns:a16="http://schemas.microsoft.com/office/drawing/2014/main" id="{14059520-6DEC-440C-9C8E-3606E3DB1DEA}"/>
                </a:ext>
              </a:extLst>
            </p:cNvPr>
            <p:cNvSpPr>
              <a:spLocks noEditPoints="1"/>
            </p:cNvSpPr>
            <p:nvPr/>
          </p:nvSpPr>
          <p:spPr bwMode="auto">
            <a:xfrm>
              <a:off x="2334358" y="1090374"/>
              <a:ext cx="83813" cy="88223"/>
            </a:xfrm>
            <a:custGeom>
              <a:avLst/>
              <a:gdLst>
                <a:gd name="T0" fmla="*/ 16 w 23"/>
                <a:gd name="T1" fmla="*/ 26 h 26"/>
                <a:gd name="T2" fmla="*/ 11 w 23"/>
                <a:gd name="T3" fmla="*/ 18 h 26"/>
                <a:gd name="T4" fmla="*/ 6 w 23"/>
                <a:gd name="T5" fmla="*/ 18 h 26"/>
                <a:gd name="T6" fmla="*/ 6 w 23"/>
                <a:gd name="T7" fmla="*/ 26 h 26"/>
                <a:gd name="T8" fmla="*/ 0 w 23"/>
                <a:gd name="T9" fmla="*/ 26 h 26"/>
                <a:gd name="T10" fmla="*/ 0 w 23"/>
                <a:gd name="T11" fmla="*/ 0 h 26"/>
                <a:gd name="T12" fmla="*/ 12 w 23"/>
                <a:gd name="T13" fmla="*/ 0 h 26"/>
                <a:gd name="T14" fmla="*/ 22 w 23"/>
                <a:gd name="T15" fmla="*/ 9 h 26"/>
                <a:gd name="T16" fmla="*/ 22 w 23"/>
                <a:gd name="T17" fmla="*/ 9 h 26"/>
                <a:gd name="T18" fmla="*/ 17 w 23"/>
                <a:gd name="T19" fmla="*/ 17 h 26"/>
                <a:gd name="T20" fmla="*/ 23 w 23"/>
                <a:gd name="T21" fmla="*/ 26 h 26"/>
                <a:gd name="T22" fmla="*/ 16 w 23"/>
                <a:gd name="T23" fmla="*/ 26 h 26"/>
                <a:gd name="T24" fmla="*/ 16 w 23"/>
                <a:gd name="T25" fmla="*/ 9 h 26"/>
                <a:gd name="T26" fmla="*/ 12 w 23"/>
                <a:gd name="T27" fmla="*/ 5 h 26"/>
                <a:gd name="T28" fmla="*/ 6 w 23"/>
                <a:gd name="T29" fmla="*/ 5 h 26"/>
                <a:gd name="T30" fmla="*/ 6 w 23"/>
                <a:gd name="T31" fmla="*/ 13 h 26"/>
                <a:gd name="T32" fmla="*/ 12 w 23"/>
                <a:gd name="T33" fmla="*/ 13 h 26"/>
                <a:gd name="T34" fmla="*/ 16 w 23"/>
                <a:gd name="T35" fmla="*/ 9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 h="26">
                  <a:moveTo>
                    <a:pt x="16" y="26"/>
                  </a:moveTo>
                  <a:cubicBezTo>
                    <a:pt x="11" y="18"/>
                    <a:pt x="11" y="18"/>
                    <a:pt x="11" y="18"/>
                  </a:cubicBezTo>
                  <a:cubicBezTo>
                    <a:pt x="6" y="18"/>
                    <a:pt x="6" y="18"/>
                    <a:pt x="6" y="18"/>
                  </a:cubicBezTo>
                  <a:cubicBezTo>
                    <a:pt x="6" y="26"/>
                    <a:pt x="6" y="26"/>
                    <a:pt x="6" y="26"/>
                  </a:cubicBezTo>
                  <a:cubicBezTo>
                    <a:pt x="0" y="26"/>
                    <a:pt x="0" y="26"/>
                    <a:pt x="0" y="26"/>
                  </a:cubicBezTo>
                  <a:cubicBezTo>
                    <a:pt x="0" y="0"/>
                    <a:pt x="0" y="0"/>
                    <a:pt x="0" y="0"/>
                  </a:cubicBezTo>
                  <a:cubicBezTo>
                    <a:pt x="12" y="0"/>
                    <a:pt x="12" y="0"/>
                    <a:pt x="12" y="0"/>
                  </a:cubicBezTo>
                  <a:cubicBezTo>
                    <a:pt x="19" y="0"/>
                    <a:pt x="22" y="3"/>
                    <a:pt x="22" y="9"/>
                  </a:cubicBezTo>
                  <a:cubicBezTo>
                    <a:pt x="22" y="9"/>
                    <a:pt x="22" y="9"/>
                    <a:pt x="22" y="9"/>
                  </a:cubicBezTo>
                  <a:cubicBezTo>
                    <a:pt x="22" y="13"/>
                    <a:pt x="20" y="16"/>
                    <a:pt x="17" y="17"/>
                  </a:cubicBezTo>
                  <a:cubicBezTo>
                    <a:pt x="23" y="26"/>
                    <a:pt x="23" y="26"/>
                    <a:pt x="23" y="26"/>
                  </a:cubicBezTo>
                  <a:lnTo>
                    <a:pt x="16" y="26"/>
                  </a:lnTo>
                  <a:close/>
                  <a:moveTo>
                    <a:pt x="16" y="9"/>
                  </a:moveTo>
                  <a:cubicBezTo>
                    <a:pt x="16" y="6"/>
                    <a:pt x="15" y="5"/>
                    <a:pt x="12" y="5"/>
                  </a:cubicBezTo>
                  <a:cubicBezTo>
                    <a:pt x="6" y="5"/>
                    <a:pt x="6" y="5"/>
                    <a:pt x="6" y="5"/>
                  </a:cubicBezTo>
                  <a:cubicBezTo>
                    <a:pt x="6" y="13"/>
                    <a:pt x="6" y="13"/>
                    <a:pt x="6" y="13"/>
                  </a:cubicBezTo>
                  <a:cubicBezTo>
                    <a:pt x="12" y="13"/>
                    <a:pt x="12" y="13"/>
                    <a:pt x="12" y="13"/>
                  </a:cubicBezTo>
                  <a:cubicBezTo>
                    <a:pt x="15" y="13"/>
                    <a:pt x="16" y="11"/>
                    <a:pt x="16"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 name="Freeform 223">
              <a:extLst>
                <a:ext uri="{FF2B5EF4-FFF2-40B4-BE49-F238E27FC236}">
                  <a16:creationId xmlns:a16="http://schemas.microsoft.com/office/drawing/2014/main" id="{37CFA1E5-70B3-4795-9361-8DD25D285C2F}"/>
                </a:ext>
              </a:extLst>
            </p:cNvPr>
            <p:cNvSpPr>
              <a:spLocks/>
            </p:cNvSpPr>
            <p:nvPr/>
          </p:nvSpPr>
          <p:spPr bwMode="auto">
            <a:xfrm>
              <a:off x="2449048" y="1090374"/>
              <a:ext cx="88223" cy="88223"/>
            </a:xfrm>
            <a:custGeom>
              <a:avLst/>
              <a:gdLst>
                <a:gd name="T0" fmla="*/ 14 w 20"/>
                <a:gd name="T1" fmla="*/ 20 h 20"/>
                <a:gd name="T2" fmla="*/ 8 w 20"/>
                <a:gd name="T3" fmla="*/ 12 h 20"/>
                <a:gd name="T4" fmla="*/ 5 w 20"/>
                <a:gd name="T5" fmla="*/ 14 h 20"/>
                <a:gd name="T6" fmla="*/ 5 w 20"/>
                <a:gd name="T7" fmla="*/ 20 h 20"/>
                <a:gd name="T8" fmla="*/ 0 w 20"/>
                <a:gd name="T9" fmla="*/ 20 h 20"/>
                <a:gd name="T10" fmla="*/ 0 w 20"/>
                <a:gd name="T11" fmla="*/ 0 h 20"/>
                <a:gd name="T12" fmla="*/ 5 w 20"/>
                <a:gd name="T13" fmla="*/ 0 h 20"/>
                <a:gd name="T14" fmla="*/ 5 w 20"/>
                <a:gd name="T15" fmla="*/ 9 h 20"/>
                <a:gd name="T16" fmla="*/ 14 w 20"/>
                <a:gd name="T17" fmla="*/ 0 h 20"/>
                <a:gd name="T18" fmla="*/ 20 w 20"/>
                <a:gd name="T19" fmla="*/ 0 h 20"/>
                <a:gd name="T20" fmla="*/ 11 w 20"/>
                <a:gd name="T21" fmla="*/ 9 h 20"/>
                <a:gd name="T22" fmla="*/ 20 w 20"/>
                <a:gd name="T23" fmla="*/ 20 h 20"/>
                <a:gd name="T24" fmla="*/ 14 w 20"/>
                <a:gd name="T25"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 h="20">
                  <a:moveTo>
                    <a:pt x="14" y="20"/>
                  </a:moveTo>
                  <a:lnTo>
                    <a:pt x="8" y="12"/>
                  </a:lnTo>
                  <a:lnTo>
                    <a:pt x="5" y="14"/>
                  </a:lnTo>
                  <a:lnTo>
                    <a:pt x="5" y="20"/>
                  </a:lnTo>
                  <a:lnTo>
                    <a:pt x="0" y="20"/>
                  </a:lnTo>
                  <a:lnTo>
                    <a:pt x="0" y="0"/>
                  </a:lnTo>
                  <a:lnTo>
                    <a:pt x="5" y="0"/>
                  </a:lnTo>
                  <a:lnTo>
                    <a:pt x="5" y="9"/>
                  </a:lnTo>
                  <a:lnTo>
                    <a:pt x="14" y="0"/>
                  </a:lnTo>
                  <a:lnTo>
                    <a:pt x="20" y="0"/>
                  </a:lnTo>
                  <a:lnTo>
                    <a:pt x="11" y="9"/>
                  </a:lnTo>
                  <a:lnTo>
                    <a:pt x="20" y="20"/>
                  </a:lnTo>
                  <a:lnTo>
                    <a:pt x="14"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 name="Freeform 224">
              <a:extLst>
                <a:ext uri="{FF2B5EF4-FFF2-40B4-BE49-F238E27FC236}">
                  <a16:creationId xmlns:a16="http://schemas.microsoft.com/office/drawing/2014/main" id="{07DC6E00-898D-48C4-BADA-A7C951AF2C7D}"/>
                </a:ext>
              </a:extLst>
            </p:cNvPr>
            <p:cNvSpPr>
              <a:spLocks/>
            </p:cNvSpPr>
            <p:nvPr/>
          </p:nvSpPr>
          <p:spPr bwMode="auto">
            <a:xfrm>
              <a:off x="2568150" y="1090374"/>
              <a:ext cx="70578" cy="88223"/>
            </a:xfrm>
            <a:custGeom>
              <a:avLst/>
              <a:gdLst>
                <a:gd name="T0" fmla="*/ 0 w 16"/>
                <a:gd name="T1" fmla="*/ 20 h 20"/>
                <a:gd name="T2" fmla="*/ 0 w 16"/>
                <a:gd name="T3" fmla="*/ 0 h 20"/>
                <a:gd name="T4" fmla="*/ 16 w 16"/>
                <a:gd name="T5" fmla="*/ 0 h 20"/>
                <a:gd name="T6" fmla="*/ 16 w 16"/>
                <a:gd name="T7" fmla="*/ 4 h 20"/>
                <a:gd name="T8" fmla="*/ 4 w 16"/>
                <a:gd name="T9" fmla="*/ 4 h 20"/>
                <a:gd name="T10" fmla="*/ 4 w 16"/>
                <a:gd name="T11" fmla="*/ 8 h 20"/>
                <a:gd name="T12" fmla="*/ 15 w 16"/>
                <a:gd name="T13" fmla="*/ 8 h 20"/>
                <a:gd name="T14" fmla="*/ 15 w 16"/>
                <a:gd name="T15" fmla="*/ 13 h 20"/>
                <a:gd name="T16" fmla="*/ 4 w 16"/>
                <a:gd name="T17" fmla="*/ 13 h 20"/>
                <a:gd name="T18" fmla="*/ 4 w 16"/>
                <a:gd name="T19" fmla="*/ 16 h 20"/>
                <a:gd name="T20" fmla="*/ 16 w 16"/>
                <a:gd name="T21" fmla="*/ 16 h 20"/>
                <a:gd name="T22" fmla="*/ 16 w 16"/>
                <a:gd name="T23" fmla="*/ 20 h 20"/>
                <a:gd name="T24" fmla="*/ 0 w 16"/>
                <a:gd name="T25"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20">
                  <a:moveTo>
                    <a:pt x="0" y="20"/>
                  </a:moveTo>
                  <a:lnTo>
                    <a:pt x="0" y="0"/>
                  </a:lnTo>
                  <a:lnTo>
                    <a:pt x="16" y="0"/>
                  </a:lnTo>
                  <a:lnTo>
                    <a:pt x="16" y="4"/>
                  </a:lnTo>
                  <a:lnTo>
                    <a:pt x="4" y="4"/>
                  </a:lnTo>
                  <a:lnTo>
                    <a:pt x="4" y="8"/>
                  </a:lnTo>
                  <a:lnTo>
                    <a:pt x="15" y="8"/>
                  </a:lnTo>
                  <a:lnTo>
                    <a:pt x="15" y="13"/>
                  </a:lnTo>
                  <a:lnTo>
                    <a:pt x="4" y="13"/>
                  </a:lnTo>
                  <a:lnTo>
                    <a:pt x="4" y="16"/>
                  </a:lnTo>
                  <a:lnTo>
                    <a:pt x="16" y="16"/>
                  </a:lnTo>
                  <a:lnTo>
                    <a:pt x="16" y="20"/>
                  </a:lnTo>
                  <a:lnTo>
                    <a:pt x="0"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 name="Freeform 225">
              <a:extLst>
                <a:ext uri="{FF2B5EF4-FFF2-40B4-BE49-F238E27FC236}">
                  <a16:creationId xmlns:a16="http://schemas.microsoft.com/office/drawing/2014/main" id="{ABFD14F8-B819-4B25-AC16-AF4312CFF925}"/>
                </a:ext>
              </a:extLst>
            </p:cNvPr>
            <p:cNvSpPr>
              <a:spLocks/>
            </p:cNvSpPr>
            <p:nvPr/>
          </p:nvSpPr>
          <p:spPr bwMode="auto">
            <a:xfrm>
              <a:off x="2669605" y="1090374"/>
              <a:ext cx="74991" cy="88223"/>
            </a:xfrm>
            <a:custGeom>
              <a:avLst/>
              <a:gdLst>
                <a:gd name="T0" fmla="*/ 11 w 17"/>
                <a:gd name="T1" fmla="*/ 4 h 20"/>
                <a:gd name="T2" fmla="*/ 11 w 17"/>
                <a:gd name="T3" fmla="*/ 20 h 20"/>
                <a:gd name="T4" fmla="*/ 6 w 17"/>
                <a:gd name="T5" fmla="*/ 20 h 20"/>
                <a:gd name="T6" fmla="*/ 6 w 17"/>
                <a:gd name="T7" fmla="*/ 4 h 20"/>
                <a:gd name="T8" fmla="*/ 0 w 17"/>
                <a:gd name="T9" fmla="*/ 4 h 20"/>
                <a:gd name="T10" fmla="*/ 0 w 17"/>
                <a:gd name="T11" fmla="*/ 0 h 20"/>
                <a:gd name="T12" fmla="*/ 17 w 17"/>
                <a:gd name="T13" fmla="*/ 0 h 20"/>
                <a:gd name="T14" fmla="*/ 17 w 17"/>
                <a:gd name="T15" fmla="*/ 4 h 20"/>
                <a:gd name="T16" fmla="*/ 11 w 17"/>
                <a:gd name="T17" fmla="*/ 4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20">
                  <a:moveTo>
                    <a:pt x="11" y="4"/>
                  </a:moveTo>
                  <a:lnTo>
                    <a:pt x="11" y="20"/>
                  </a:lnTo>
                  <a:lnTo>
                    <a:pt x="6" y="20"/>
                  </a:lnTo>
                  <a:lnTo>
                    <a:pt x="6" y="4"/>
                  </a:lnTo>
                  <a:lnTo>
                    <a:pt x="0" y="4"/>
                  </a:lnTo>
                  <a:lnTo>
                    <a:pt x="0" y="0"/>
                  </a:lnTo>
                  <a:lnTo>
                    <a:pt x="17" y="0"/>
                  </a:lnTo>
                  <a:lnTo>
                    <a:pt x="17" y="4"/>
                  </a:lnTo>
                  <a:lnTo>
                    <a:pt x="11"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5" name="Rectangle 226">
              <a:extLst>
                <a:ext uri="{FF2B5EF4-FFF2-40B4-BE49-F238E27FC236}">
                  <a16:creationId xmlns:a16="http://schemas.microsoft.com/office/drawing/2014/main" id="{B471B7A3-4059-49A5-9142-AFF4D71061EE}"/>
                </a:ext>
              </a:extLst>
            </p:cNvPr>
            <p:cNvSpPr>
              <a:spLocks noChangeArrowheads="1"/>
            </p:cNvSpPr>
            <p:nvPr/>
          </p:nvSpPr>
          <p:spPr bwMode="auto">
            <a:xfrm>
              <a:off x="2779884" y="1090374"/>
              <a:ext cx="22057" cy="8822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 name="Freeform 227">
              <a:extLst>
                <a:ext uri="{FF2B5EF4-FFF2-40B4-BE49-F238E27FC236}">
                  <a16:creationId xmlns:a16="http://schemas.microsoft.com/office/drawing/2014/main" id="{3CA68332-8124-47BA-872E-54B76C716DE3}"/>
                </a:ext>
              </a:extLst>
            </p:cNvPr>
            <p:cNvSpPr>
              <a:spLocks/>
            </p:cNvSpPr>
            <p:nvPr/>
          </p:nvSpPr>
          <p:spPr bwMode="auto">
            <a:xfrm>
              <a:off x="2841640" y="1090374"/>
              <a:ext cx="83813" cy="88223"/>
            </a:xfrm>
            <a:custGeom>
              <a:avLst/>
              <a:gdLst>
                <a:gd name="T0" fmla="*/ 15 w 19"/>
                <a:gd name="T1" fmla="*/ 20 h 20"/>
                <a:gd name="T2" fmla="*/ 5 w 19"/>
                <a:gd name="T3" fmla="*/ 7 h 20"/>
                <a:gd name="T4" fmla="*/ 5 w 19"/>
                <a:gd name="T5" fmla="*/ 20 h 20"/>
                <a:gd name="T6" fmla="*/ 0 w 19"/>
                <a:gd name="T7" fmla="*/ 20 h 20"/>
                <a:gd name="T8" fmla="*/ 0 w 19"/>
                <a:gd name="T9" fmla="*/ 0 h 20"/>
                <a:gd name="T10" fmla="*/ 5 w 19"/>
                <a:gd name="T11" fmla="*/ 0 h 20"/>
                <a:gd name="T12" fmla="*/ 15 w 19"/>
                <a:gd name="T13" fmla="*/ 13 h 20"/>
                <a:gd name="T14" fmla="*/ 15 w 19"/>
                <a:gd name="T15" fmla="*/ 0 h 20"/>
                <a:gd name="T16" fmla="*/ 19 w 19"/>
                <a:gd name="T17" fmla="*/ 0 h 20"/>
                <a:gd name="T18" fmla="*/ 19 w 19"/>
                <a:gd name="T19" fmla="*/ 20 h 20"/>
                <a:gd name="T20" fmla="*/ 15 w 19"/>
                <a:gd name="T21"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20">
                  <a:moveTo>
                    <a:pt x="15" y="20"/>
                  </a:moveTo>
                  <a:lnTo>
                    <a:pt x="5" y="7"/>
                  </a:lnTo>
                  <a:lnTo>
                    <a:pt x="5" y="20"/>
                  </a:lnTo>
                  <a:lnTo>
                    <a:pt x="0" y="20"/>
                  </a:lnTo>
                  <a:lnTo>
                    <a:pt x="0" y="0"/>
                  </a:lnTo>
                  <a:lnTo>
                    <a:pt x="5" y="0"/>
                  </a:lnTo>
                  <a:lnTo>
                    <a:pt x="15" y="13"/>
                  </a:lnTo>
                  <a:lnTo>
                    <a:pt x="15" y="0"/>
                  </a:lnTo>
                  <a:lnTo>
                    <a:pt x="19" y="0"/>
                  </a:lnTo>
                  <a:lnTo>
                    <a:pt x="19" y="20"/>
                  </a:lnTo>
                  <a:lnTo>
                    <a:pt x="15"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 name="Freeform 228">
              <a:extLst>
                <a:ext uri="{FF2B5EF4-FFF2-40B4-BE49-F238E27FC236}">
                  <a16:creationId xmlns:a16="http://schemas.microsoft.com/office/drawing/2014/main" id="{152B2A74-FF82-4C6D-AC4F-47FE83867AF0}"/>
                </a:ext>
              </a:extLst>
            </p:cNvPr>
            <p:cNvSpPr>
              <a:spLocks/>
            </p:cNvSpPr>
            <p:nvPr/>
          </p:nvSpPr>
          <p:spPr bwMode="auto">
            <a:xfrm>
              <a:off x="2960740" y="1085964"/>
              <a:ext cx="92635" cy="97045"/>
            </a:xfrm>
            <a:custGeom>
              <a:avLst/>
              <a:gdLst>
                <a:gd name="T0" fmla="*/ 14 w 26"/>
                <a:gd name="T1" fmla="*/ 28 h 28"/>
                <a:gd name="T2" fmla="*/ 0 w 26"/>
                <a:gd name="T3" fmla="*/ 14 h 28"/>
                <a:gd name="T4" fmla="*/ 0 w 26"/>
                <a:gd name="T5" fmla="*/ 14 h 28"/>
                <a:gd name="T6" fmla="*/ 14 w 26"/>
                <a:gd name="T7" fmla="*/ 0 h 28"/>
                <a:gd name="T8" fmla="*/ 25 w 26"/>
                <a:gd name="T9" fmla="*/ 4 h 28"/>
                <a:gd name="T10" fmla="*/ 21 w 26"/>
                <a:gd name="T11" fmla="*/ 8 h 28"/>
                <a:gd name="T12" fmla="*/ 14 w 26"/>
                <a:gd name="T13" fmla="*/ 6 h 28"/>
                <a:gd name="T14" fmla="*/ 7 w 26"/>
                <a:gd name="T15" fmla="*/ 14 h 28"/>
                <a:gd name="T16" fmla="*/ 7 w 26"/>
                <a:gd name="T17" fmla="*/ 14 h 28"/>
                <a:gd name="T18" fmla="*/ 15 w 26"/>
                <a:gd name="T19" fmla="*/ 22 h 28"/>
                <a:gd name="T20" fmla="*/ 20 w 26"/>
                <a:gd name="T21" fmla="*/ 21 h 28"/>
                <a:gd name="T22" fmla="*/ 20 w 26"/>
                <a:gd name="T23" fmla="*/ 17 h 28"/>
                <a:gd name="T24" fmla="*/ 14 w 26"/>
                <a:gd name="T25" fmla="*/ 17 h 28"/>
                <a:gd name="T26" fmla="*/ 14 w 26"/>
                <a:gd name="T27" fmla="*/ 12 h 28"/>
                <a:gd name="T28" fmla="*/ 26 w 26"/>
                <a:gd name="T29" fmla="*/ 12 h 28"/>
                <a:gd name="T30" fmla="*/ 26 w 26"/>
                <a:gd name="T31" fmla="*/ 24 h 28"/>
                <a:gd name="T32" fmla="*/ 14 w 26"/>
                <a:gd name="T33"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 h="28">
                  <a:moveTo>
                    <a:pt x="14" y="28"/>
                  </a:moveTo>
                  <a:cubicBezTo>
                    <a:pt x="6" y="28"/>
                    <a:pt x="0" y="22"/>
                    <a:pt x="0" y="14"/>
                  </a:cubicBezTo>
                  <a:cubicBezTo>
                    <a:pt x="0" y="14"/>
                    <a:pt x="0" y="14"/>
                    <a:pt x="0" y="14"/>
                  </a:cubicBezTo>
                  <a:cubicBezTo>
                    <a:pt x="0" y="6"/>
                    <a:pt x="6" y="0"/>
                    <a:pt x="14" y="0"/>
                  </a:cubicBezTo>
                  <a:cubicBezTo>
                    <a:pt x="19" y="0"/>
                    <a:pt x="22" y="2"/>
                    <a:pt x="25" y="4"/>
                  </a:cubicBezTo>
                  <a:cubicBezTo>
                    <a:pt x="21" y="8"/>
                    <a:pt x="21" y="8"/>
                    <a:pt x="21" y="8"/>
                  </a:cubicBezTo>
                  <a:cubicBezTo>
                    <a:pt x="19" y="7"/>
                    <a:pt x="17" y="6"/>
                    <a:pt x="14" y="6"/>
                  </a:cubicBezTo>
                  <a:cubicBezTo>
                    <a:pt x="10" y="6"/>
                    <a:pt x="7" y="9"/>
                    <a:pt x="7" y="14"/>
                  </a:cubicBezTo>
                  <a:cubicBezTo>
                    <a:pt x="7" y="14"/>
                    <a:pt x="7" y="14"/>
                    <a:pt x="7" y="14"/>
                  </a:cubicBezTo>
                  <a:cubicBezTo>
                    <a:pt x="7" y="19"/>
                    <a:pt x="10" y="22"/>
                    <a:pt x="15" y="22"/>
                  </a:cubicBezTo>
                  <a:cubicBezTo>
                    <a:pt x="17" y="22"/>
                    <a:pt x="19" y="22"/>
                    <a:pt x="20" y="21"/>
                  </a:cubicBezTo>
                  <a:cubicBezTo>
                    <a:pt x="20" y="17"/>
                    <a:pt x="20" y="17"/>
                    <a:pt x="20" y="17"/>
                  </a:cubicBezTo>
                  <a:cubicBezTo>
                    <a:pt x="14" y="17"/>
                    <a:pt x="14" y="17"/>
                    <a:pt x="14" y="17"/>
                  </a:cubicBezTo>
                  <a:cubicBezTo>
                    <a:pt x="14" y="12"/>
                    <a:pt x="14" y="12"/>
                    <a:pt x="14" y="12"/>
                  </a:cubicBezTo>
                  <a:cubicBezTo>
                    <a:pt x="26" y="12"/>
                    <a:pt x="26" y="12"/>
                    <a:pt x="26" y="12"/>
                  </a:cubicBezTo>
                  <a:cubicBezTo>
                    <a:pt x="26" y="24"/>
                    <a:pt x="26" y="24"/>
                    <a:pt x="26" y="24"/>
                  </a:cubicBezTo>
                  <a:cubicBezTo>
                    <a:pt x="23" y="26"/>
                    <a:pt x="19" y="28"/>
                    <a:pt x="14"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 name="Freeform 229">
              <a:extLst>
                <a:ext uri="{FF2B5EF4-FFF2-40B4-BE49-F238E27FC236}">
                  <a16:creationId xmlns:a16="http://schemas.microsoft.com/office/drawing/2014/main" id="{2425CD40-F9BF-4FF0-94BC-10C4BDA1B8A7}"/>
                </a:ext>
              </a:extLst>
            </p:cNvPr>
            <p:cNvSpPr>
              <a:spLocks noEditPoints="1"/>
            </p:cNvSpPr>
            <p:nvPr/>
          </p:nvSpPr>
          <p:spPr bwMode="auto">
            <a:xfrm>
              <a:off x="3141597" y="1090374"/>
              <a:ext cx="97045" cy="88223"/>
            </a:xfrm>
            <a:custGeom>
              <a:avLst/>
              <a:gdLst>
                <a:gd name="T0" fmla="*/ 17 w 22"/>
                <a:gd name="T1" fmla="*/ 20 h 20"/>
                <a:gd name="T2" fmla="*/ 16 w 22"/>
                <a:gd name="T3" fmla="*/ 16 h 20"/>
                <a:gd name="T4" fmla="*/ 7 w 22"/>
                <a:gd name="T5" fmla="*/ 16 h 20"/>
                <a:gd name="T6" fmla="*/ 5 w 22"/>
                <a:gd name="T7" fmla="*/ 20 h 20"/>
                <a:gd name="T8" fmla="*/ 0 w 22"/>
                <a:gd name="T9" fmla="*/ 20 h 20"/>
                <a:gd name="T10" fmla="*/ 9 w 22"/>
                <a:gd name="T11" fmla="*/ 0 h 20"/>
                <a:gd name="T12" fmla="*/ 13 w 22"/>
                <a:gd name="T13" fmla="*/ 0 h 20"/>
                <a:gd name="T14" fmla="*/ 22 w 22"/>
                <a:gd name="T15" fmla="*/ 20 h 20"/>
                <a:gd name="T16" fmla="*/ 17 w 22"/>
                <a:gd name="T17" fmla="*/ 20 h 20"/>
                <a:gd name="T18" fmla="*/ 11 w 22"/>
                <a:gd name="T19" fmla="*/ 6 h 20"/>
                <a:gd name="T20" fmla="*/ 9 w 22"/>
                <a:gd name="T21" fmla="*/ 12 h 20"/>
                <a:gd name="T22" fmla="*/ 14 w 22"/>
                <a:gd name="T23" fmla="*/ 12 h 20"/>
                <a:gd name="T24" fmla="*/ 11 w 22"/>
                <a:gd name="T25" fmla="*/ 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 h="20">
                  <a:moveTo>
                    <a:pt x="17" y="20"/>
                  </a:moveTo>
                  <a:lnTo>
                    <a:pt x="16" y="16"/>
                  </a:lnTo>
                  <a:lnTo>
                    <a:pt x="7" y="16"/>
                  </a:lnTo>
                  <a:lnTo>
                    <a:pt x="5" y="20"/>
                  </a:lnTo>
                  <a:lnTo>
                    <a:pt x="0" y="20"/>
                  </a:lnTo>
                  <a:lnTo>
                    <a:pt x="9" y="0"/>
                  </a:lnTo>
                  <a:lnTo>
                    <a:pt x="13" y="0"/>
                  </a:lnTo>
                  <a:lnTo>
                    <a:pt x="22" y="20"/>
                  </a:lnTo>
                  <a:lnTo>
                    <a:pt x="17" y="20"/>
                  </a:lnTo>
                  <a:close/>
                  <a:moveTo>
                    <a:pt x="11" y="6"/>
                  </a:moveTo>
                  <a:lnTo>
                    <a:pt x="9" y="12"/>
                  </a:lnTo>
                  <a:lnTo>
                    <a:pt x="14" y="12"/>
                  </a:lnTo>
                  <a:lnTo>
                    <a:pt x="11"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 name="Freeform 230">
              <a:extLst>
                <a:ext uri="{FF2B5EF4-FFF2-40B4-BE49-F238E27FC236}">
                  <a16:creationId xmlns:a16="http://schemas.microsoft.com/office/drawing/2014/main" id="{773716F6-134D-4563-A094-BC6F038E0D32}"/>
                </a:ext>
              </a:extLst>
            </p:cNvPr>
            <p:cNvSpPr>
              <a:spLocks/>
            </p:cNvSpPr>
            <p:nvPr/>
          </p:nvSpPr>
          <p:spPr bwMode="auto">
            <a:xfrm>
              <a:off x="3260697" y="1085964"/>
              <a:ext cx="88223" cy="97045"/>
            </a:xfrm>
            <a:custGeom>
              <a:avLst/>
              <a:gdLst>
                <a:gd name="T0" fmla="*/ 14 w 25"/>
                <a:gd name="T1" fmla="*/ 28 h 28"/>
                <a:gd name="T2" fmla="*/ 0 w 25"/>
                <a:gd name="T3" fmla="*/ 14 h 28"/>
                <a:gd name="T4" fmla="*/ 0 w 25"/>
                <a:gd name="T5" fmla="*/ 14 h 28"/>
                <a:gd name="T6" fmla="*/ 14 w 25"/>
                <a:gd name="T7" fmla="*/ 0 h 28"/>
                <a:gd name="T8" fmla="*/ 24 w 25"/>
                <a:gd name="T9" fmla="*/ 4 h 28"/>
                <a:gd name="T10" fmla="*/ 20 w 25"/>
                <a:gd name="T11" fmla="*/ 8 h 28"/>
                <a:gd name="T12" fmla="*/ 14 w 25"/>
                <a:gd name="T13" fmla="*/ 6 h 28"/>
                <a:gd name="T14" fmla="*/ 6 w 25"/>
                <a:gd name="T15" fmla="*/ 14 h 28"/>
                <a:gd name="T16" fmla="*/ 6 w 25"/>
                <a:gd name="T17" fmla="*/ 14 h 28"/>
                <a:gd name="T18" fmla="*/ 14 w 25"/>
                <a:gd name="T19" fmla="*/ 22 h 28"/>
                <a:gd name="T20" fmla="*/ 19 w 25"/>
                <a:gd name="T21" fmla="*/ 21 h 28"/>
                <a:gd name="T22" fmla="*/ 19 w 25"/>
                <a:gd name="T23" fmla="*/ 17 h 28"/>
                <a:gd name="T24" fmla="*/ 14 w 25"/>
                <a:gd name="T25" fmla="*/ 17 h 28"/>
                <a:gd name="T26" fmla="*/ 14 w 25"/>
                <a:gd name="T27" fmla="*/ 12 h 28"/>
                <a:gd name="T28" fmla="*/ 25 w 25"/>
                <a:gd name="T29" fmla="*/ 12 h 28"/>
                <a:gd name="T30" fmla="*/ 25 w 25"/>
                <a:gd name="T31" fmla="*/ 24 h 28"/>
                <a:gd name="T32" fmla="*/ 14 w 25"/>
                <a:gd name="T33"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 h="28">
                  <a:moveTo>
                    <a:pt x="14" y="28"/>
                  </a:moveTo>
                  <a:cubicBezTo>
                    <a:pt x="5" y="28"/>
                    <a:pt x="0" y="22"/>
                    <a:pt x="0" y="14"/>
                  </a:cubicBezTo>
                  <a:cubicBezTo>
                    <a:pt x="0" y="14"/>
                    <a:pt x="0" y="14"/>
                    <a:pt x="0" y="14"/>
                  </a:cubicBezTo>
                  <a:cubicBezTo>
                    <a:pt x="0" y="6"/>
                    <a:pt x="6" y="0"/>
                    <a:pt x="14" y="0"/>
                  </a:cubicBezTo>
                  <a:cubicBezTo>
                    <a:pt x="18" y="0"/>
                    <a:pt x="21" y="2"/>
                    <a:pt x="24" y="4"/>
                  </a:cubicBezTo>
                  <a:cubicBezTo>
                    <a:pt x="20" y="8"/>
                    <a:pt x="20" y="8"/>
                    <a:pt x="20" y="8"/>
                  </a:cubicBezTo>
                  <a:cubicBezTo>
                    <a:pt x="18" y="7"/>
                    <a:pt x="17" y="6"/>
                    <a:pt x="14" y="6"/>
                  </a:cubicBezTo>
                  <a:cubicBezTo>
                    <a:pt x="9" y="6"/>
                    <a:pt x="6" y="9"/>
                    <a:pt x="6" y="14"/>
                  </a:cubicBezTo>
                  <a:cubicBezTo>
                    <a:pt x="6" y="14"/>
                    <a:pt x="6" y="14"/>
                    <a:pt x="6" y="14"/>
                  </a:cubicBezTo>
                  <a:cubicBezTo>
                    <a:pt x="6" y="19"/>
                    <a:pt x="9" y="22"/>
                    <a:pt x="14" y="22"/>
                  </a:cubicBezTo>
                  <a:cubicBezTo>
                    <a:pt x="16" y="22"/>
                    <a:pt x="18" y="22"/>
                    <a:pt x="19" y="21"/>
                  </a:cubicBezTo>
                  <a:cubicBezTo>
                    <a:pt x="19" y="17"/>
                    <a:pt x="19" y="17"/>
                    <a:pt x="19" y="17"/>
                  </a:cubicBezTo>
                  <a:cubicBezTo>
                    <a:pt x="14" y="17"/>
                    <a:pt x="14" y="17"/>
                    <a:pt x="14" y="17"/>
                  </a:cubicBezTo>
                  <a:cubicBezTo>
                    <a:pt x="14" y="12"/>
                    <a:pt x="14" y="12"/>
                    <a:pt x="14" y="12"/>
                  </a:cubicBezTo>
                  <a:cubicBezTo>
                    <a:pt x="25" y="12"/>
                    <a:pt x="25" y="12"/>
                    <a:pt x="25" y="12"/>
                  </a:cubicBezTo>
                  <a:cubicBezTo>
                    <a:pt x="25" y="24"/>
                    <a:pt x="25" y="24"/>
                    <a:pt x="25" y="24"/>
                  </a:cubicBezTo>
                  <a:cubicBezTo>
                    <a:pt x="22" y="26"/>
                    <a:pt x="19" y="28"/>
                    <a:pt x="14"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0" name="Freeform 231">
              <a:extLst>
                <a:ext uri="{FF2B5EF4-FFF2-40B4-BE49-F238E27FC236}">
                  <a16:creationId xmlns:a16="http://schemas.microsoft.com/office/drawing/2014/main" id="{D63E5F41-752C-4DEF-9DBF-229B03E8D11F}"/>
                </a:ext>
              </a:extLst>
            </p:cNvPr>
            <p:cNvSpPr>
              <a:spLocks/>
            </p:cNvSpPr>
            <p:nvPr/>
          </p:nvSpPr>
          <p:spPr bwMode="auto">
            <a:xfrm>
              <a:off x="3388621" y="1090374"/>
              <a:ext cx="66168" cy="88223"/>
            </a:xfrm>
            <a:custGeom>
              <a:avLst/>
              <a:gdLst>
                <a:gd name="T0" fmla="*/ 0 w 15"/>
                <a:gd name="T1" fmla="*/ 20 h 20"/>
                <a:gd name="T2" fmla="*/ 0 w 15"/>
                <a:gd name="T3" fmla="*/ 0 h 20"/>
                <a:gd name="T4" fmla="*/ 15 w 15"/>
                <a:gd name="T5" fmla="*/ 0 h 20"/>
                <a:gd name="T6" fmla="*/ 15 w 15"/>
                <a:gd name="T7" fmla="*/ 4 h 20"/>
                <a:gd name="T8" fmla="*/ 4 w 15"/>
                <a:gd name="T9" fmla="*/ 4 h 20"/>
                <a:gd name="T10" fmla="*/ 4 w 15"/>
                <a:gd name="T11" fmla="*/ 8 h 20"/>
                <a:gd name="T12" fmla="*/ 14 w 15"/>
                <a:gd name="T13" fmla="*/ 8 h 20"/>
                <a:gd name="T14" fmla="*/ 14 w 15"/>
                <a:gd name="T15" fmla="*/ 13 h 20"/>
                <a:gd name="T16" fmla="*/ 4 w 15"/>
                <a:gd name="T17" fmla="*/ 13 h 20"/>
                <a:gd name="T18" fmla="*/ 4 w 15"/>
                <a:gd name="T19" fmla="*/ 16 h 20"/>
                <a:gd name="T20" fmla="*/ 15 w 15"/>
                <a:gd name="T21" fmla="*/ 16 h 20"/>
                <a:gd name="T22" fmla="*/ 15 w 15"/>
                <a:gd name="T23" fmla="*/ 20 h 20"/>
                <a:gd name="T24" fmla="*/ 0 w 15"/>
                <a:gd name="T25"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 h="20">
                  <a:moveTo>
                    <a:pt x="0" y="20"/>
                  </a:moveTo>
                  <a:lnTo>
                    <a:pt x="0" y="0"/>
                  </a:lnTo>
                  <a:lnTo>
                    <a:pt x="15" y="0"/>
                  </a:lnTo>
                  <a:lnTo>
                    <a:pt x="15" y="4"/>
                  </a:lnTo>
                  <a:lnTo>
                    <a:pt x="4" y="4"/>
                  </a:lnTo>
                  <a:lnTo>
                    <a:pt x="4" y="8"/>
                  </a:lnTo>
                  <a:lnTo>
                    <a:pt x="14" y="8"/>
                  </a:lnTo>
                  <a:lnTo>
                    <a:pt x="14" y="13"/>
                  </a:lnTo>
                  <a:lnTo>
                    <a:pt x="4" y="13"/>
                  </a:lnTo>
                  <a:lnTo>
                    <a:pt x="4" y="16"/>
                  </a:lnTo>
                  <a:lnTo>
                    <a:pt x="15" y="16"/>
                  </a:lnTo>
                  <a:lnTo>
                    <a:pt x="15" y="20"/>
                  </a:lnTo>
                  <a:lnTo>
                    <a:pt x="0"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1" name="Freeform 232">
              <a:extLst>
                <a:ext uri="{FF2B5EF4-FFF2-40B4-BE49-F238E27FC236}">
                  <a16:creationId xmlns:a16="http://schemas.microsoft.com/office/drawing/2014/main" id="{D4545566-BDD0-4821-932B-08A7F980D2DA}"/>
                </a:ext>
              </a:extLst>
            </p:cNvPr>
            <p:cNvSpPr>
              <a:spLocks/>
            </p:cNvSpPr>
            <p:nvPr/>
          </p:nvSpPr>
          <p:spPr bwMode="auto">
            <a:xfrm>
              <a:off x="3494488" y="1090374"/>
              <a:ext cx="83813" cy="88223"/>
            </a:xfrm>
            <a:custGeom>
              <a:avLst/>
              <a:gdLst>
                <a:gd name="T0" fmla="*/ 15 w 19"/>
                <a:gd name="T1" fmla="*/ 20 h 20"/>
                <a:gd name="T2" fmla="*/ 5 w 19"/>
                <a:gd name="T3" fmla="*/ 7 h 20"/>
                <a:gd name="T4" fmla="*/ 5 w 19"/>
                <a:gd name="T5" fmla="*/ 20 h 20"/>
                <a:gd name="T6" fmla="*/ 0 w 19"/>
                <a:gd name="T7" fmla="*/ 20 h 20"/>
                <a:gd name="T8" fmla="*/ 0 w 19"/>
                <a:gd name="T9" fmla="*/ 0 h 20"/>
                <a:gd name="T10" fmla="*/ 4 w 19"/>
                <a:gd name="T11" fmla="*/ 0 h 20"/>
                <a:gd name="T12" fmla="*/ 14 w 19"/>
                <a:gd name="T13" fmla="*/ 13 h 20"/>
                <a:gd name="T14" fmla="*/ 14 w 19"/>
                <a:gd name="T15" fmla="*/ 0 h 20"/>
                <a:gd name="T16" fmla="*/ 19 w 19"/>
                <a:gd name="T17" fmla="*/ 0 h 20"/>
                <a:gd name="T18" fmla="*/ 19 w 19"/>
                <a:gd name="T19" fmla="*/ 20 h 20"/>
                <a:gd name="T20" fmla="*/ 15 w 19"/>
                <a:gd name="T21"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20">
                  <a:moveTo>
                    <a:pt x="15" y="20"/>
                  </a:moveTo>
                  <a:lnTo>
                    <a:pt x="5" y="7"/>
                  </a:lnTo>
                  <a:lnTo>
                    <a:pt x="5" y="20"/>
                  </a:lnTo>
                  <a:lnTo>
                    <a:pt x="0" y="20"/>
                  </a:lnTo>
                  <a:lnTo>
                    <a:pt x="0" y="0"/>
                  </a:lnTo>
                  <a:lnTo>
                    <a:pt x="4" y="0"/>
                  </a:lnTo>
                  <a:lnTo>
                    <a:pt x="14" y="13"/>
                  </a:lnTo>
                  <a:lnTo>
                    <a:pt x="14" y="0"/>
                  </a:lnTo>
                  <a:lnTo>
                    <a:pt x="19" y="0"/>
                  </a:lnTo>
                  <a:lnTo>
                    <a:pt x="19" y="20"/>
                  </a:lnTo>
                  <a:lnTo>
                    <a:pt x="15"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2" name="Freeform 233">
              <a:extLst>
                <a:ext uri="{FF2B5EF4-FFF2-40B4-BE49-F238E27FC236}">
                  <a16:creationId xmlns:a16="http://schemas.microsoft.com/office/drawing/2014/main" id="{0843C8B1-0A8B-48BB-B648-DC148062CFBD}"/>
                </a:ext>
              </a:extLst>
            </p:cNvPr>
            <p:cNvSpPr>
              <a:spLocks/>
            </p:cNvSpPr>
            <p:nvPr/>
          </p:nvSpPr>
          <p:spPr bwMode="auto">
            <a:xfrm>
              <a:off x="3613587" y="1085964"/>
              <a:ext cx="88223" cy="97045"/>
            </a:xfrm>
            <a:custGeom>
              <a:avLst/>
              <a:gdLst>
                <a:gd name="T0" fmla="*/ 14 w 25"/>
                <a:gd name="T1" fmla="*/ 28 h 28"/>
                <a:gd name="T2" fmla="*/ 0 w 25"/>
                <a:gd name="T3" fmla="*/ 14 h 28"/>
                <a:gd name="T4" fmla="*/ 0 w 25"/>
                <a:gd name="T5" fmla="*/ 14 h 28"/>
                <a:gd name="T6" fmla="*/ 14 w 25"/>
                <a:gd name="T7" fmla="*/ 0 h 28"/>
                <a:gd name="T8" fmla="*/ 25 w 25"/>
                <a:gd name="T9" fmla="*/ 4 h 28"/>
                <a:gd name="T10" fmla="*/ 21 w 25"/>
                <a:gd name="T11" fmla="*/ 9 h 28"/>
                <a:gd name="T12" fmla="*/ 14 w 25"/>
                <a:gd name="T13" fmla="*/ 6 h 28"/>
                <a:gd name="T14" fmla="*/ 6 w 25"/>
                <a:gd name="T15" fmla="*/ 14 h 28"/>
                <a:gd name="T16" fmla="*/ 6 w 25"/>
                <a:gd name="T17" fmla="*/ 14 h 28"/>
                <a:gd name="T18" fmla="*/ 14 w 25"/>
                <a:gd name="T19" fmla="*/ 22 h 28"/>
                <a:gd name="T20" fmla="*/ 21 w 25"/>
                <a:gd name="T21" fmla="*/ 19 h 28"/>
                <a:gd name="T22" fmla="*/ 25 w 25"/>
                <a:gd name="T23" fmla="*/ 23 h 28"/>
                <a:gd name="T24" fmla="*/ 14 w 25"/>
                <a:gd name="T25"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 h="28">
                  <a:moveTo>
                    <a:pt x="14" y="28"/>
                  </a:moveTo>
                  <a:cubicBezTo>
                    <a:pt x="6" y="28"/>
                    <a:pt x="0" y="22"/>
                    <a:pt x="0" y="14"/>
                  </a:cubicBezTo>
                  <a:cubicBezTo>
                    <a:pt x="0" y="14"/>
                    <a:pt x="0" y="14"/>
                    <a:pt x="0" y="14"/>
                  </a:cubicBezTo>
                  <a:cubicBezTo>
                    <a:pt x="0" y="6"/>
                    <a:pt x="6" y="0"/>
                    <a:pt x="14" y="0"/>
                  </a:cubicBezTo>
                  <a:cubicBezTo>
                    <a:pt x="19" y="0"/>
                    <a:pt x="22" y="2"/>
                    <a:pt x="25" y="4"/>
                  </a:cubicBezTo>
                  <a:cubicBezTo>
                    <a:pt x="21" y="9"/>
                    <a:pt x="21" y="9"/>
                    <a:pt x="21" y="9"/>
                  </a:cubicBezTo>
                  <a:cubicBezTo>
                    <a:pt x="19" y="7"/>
                    <a:pt x="17" y="6"/>
                    <a:pt x="14" y="6"/>
                  </a:cubicBezTo>
                  <a:cubicBezTo>
                    <a:pt x="10" y="6"/>
                    <a:pt x="6" y="9"/>
                    <a:pt x="6" y="14"/>
                  </a:cubicBezTo>
                  <a:cubicBezTo>
                    <a:pt x="6" y="14"/>
                    <a:pt x="6" y="14"/>
                    <a:pt x="6" y="14"/>
                  </a:cubicBezTo>
                  <a:cubicBezTo>
                    <a:pt x="6" y="19"/>
                    <a:pt x="9" y="22"/>
                    <a:pt x="14" y="22"/>
                  </a:cubicBezTo>
                  <a:cubicBezTo>
                    <a:pt x="17" y="22"/>
                    <a:pt x="19" y="21"/>
                    <a:pt x="21" y="19"/>
                  </a:cubicBezTo>
                  <a:cubicBezTo>
                    <a:pt x="25" y="23"/>
                    <a:pt x="25" y="23"/>
                    <a:pt x="25" y="23"/>
                  </a:cubicBezTo>
                  <a:cubicBezTo>
                    <a:pt x="22" y="26"/>
                    <a:pt x="19" y="28"/>
                    <a:pt x="14"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 name="Freeform 234">
              <a:extLst>
                <a:ext uri="{FF2B5EF4-FFF2-40B4-BE49-F238E27FC236}">
                  <a16:creationId xmlns:a16="http://schemas.microsoft.com/office/drawing/2014/main" id="{B2C106EA-DB29-463C-8BE1-EEBFD33DBBD2}"/>
                </a:ext>
              </a:extLst>
            </p:cNvPr>
            <p:cNvSpPr>
              <a:spLocks/>
            </p:cNvSpPr>
            <p:nvPr/>
          </p:nvSpPr>
          <p:spPr bwMode="auto">
            <a:xfrm>
              <a:off x="3728277" y="1090374"/>
              <a:ext cx="88223" cy="88223"/>
            </a:xfrm>
            <a:custGeom>
              <a:avLst/>
              <a:gdLst>
                <a:gd name="T0" fmla="*/ 12 w 20"/>
                <a:gd name="T1" fmla="*/ 13 h 20"/>
                <a:gd name="T2" fmla="*/ 12 w 20"/>
                <a:gd name="T3" fmla="*/ 20 h 20"/>
                <a:gd name="T4" fmla="*/ 8 w 20"/>
                <a:gd name="T5" fmla="*/ 20 h 20"/>
                <a:gd name="T6" fmla="*/ 8 w 20"/>
                <a:gd name="T7" fmla="*/ 13 h 20"/>
                <a:gd name="T8" fmla="*/ 0 w 20"/>
                <a:gd name="T9" fmla="*/ 0 h 20"/>
                <a:gd name="T10" fmla="*/ 5 w 20"/>
                <a:gd name="T11" fmla="*/ 0 h 20"/>
                <a:gd name="T12" fmla="*/ 10 w 20"/>
                <a:gd name="T13" fmla="*/ 8 h 20"/>
                <a:gd name="T14" fmla="*/ 15 w 20"/>
                <a:gd name="T15" fmla="*/ 0 h 20"/>
                <a:gd name="T16" fmla="*/ 20 w 20"/>
                <a:gd name="T17" fmla="*/ 0 h 20"/>
                <a:gd name="T18" fmla="*/ 12 w 20"/>
                <a:gd name="T19" fmla="*/ 1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20">
                  <a:moveTo>
                    <a:pt x="12" y="13"/>
                  </a:moveTo>
                  <a:lnTo>
                    <a:pt x="12" y="20"/>
                  </a:lnTo>
                  <a:lnTo>
                    <a:pt x="8" y="20"/>
                  </a:lnTo>
                  <a:lnTo>
                    <a:pt x="8" y="13"/>
                  </a:lnTo>
                  <a:lnTo>
                    <a:pt x="0" y="0"/>
                  </a:lnTo>
                  <a:lnTo>
                    <a:pt x="5" y="0"/>
                  </a:lnTo>
                  <a:lnTo>
                    <a:pt x="10" y="8"/>
                  </a:lnTo>
                  <a:lnTo>
                    <a:pt x="15" y="0"/>
                  </a:lnTo>
                  <a:lnTo>
                    <a:pt x="20" y="0"/>
                  </a:lnTo>
                  <a:lnTo>
                    <a:pt x="12"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57" name="Freeform 18">
            <a:extLst>
              <a:ext uri="{FF2B5EF4-FFF2-40B4-BE49-F238E27FC236}">
                <a16:creationId xmlns:a16="http://schemas.microsoft.com/office/drawing/2014/main" id="{8864E858-9A63-4B06-9B88-E4234A4DD96E}"/>
              </a:ext>
            </a:extLst>
          </p:cNvPr>
          <p:cNvSpPr>
            <a:spLocks/>
          </p:cNvSpPr>
          <p:nvPr userDrawn="1"/>
        </p:nvSpPr>
        <p:spPr bwMode="auto">
          <a:xfrm>
            <a:off x="11425" y="6390414"/>
            <a:ext cx="8264669" cy="478213"/>
          </a:xfrm>
          <a:custGeom>
            <a:avLst/>
            <a:gdLst>
              <a:gd name="T0" fmla="*/ 4670 w 4784"/>
              <a:gd name="T1" fmla="*/ 265 h 265"/>
              <a:gd name="T2" fmla="*/ 4784 w 4784"/>
              <a:gd name="T3" fmla="*/ 0 h 265"/>
              <a:gd name="T4" fmla="*/ 0 w 4784"/>
              <a:gd name="T5" fmla="*/ 0 h 265"/>
              <a:gd name="T6" fmla="*/ 0 w 4784"/>
              <a:gd name="T7" fmla="*/ 265 h 265"/>
              <a:gd name="T8" fmla="*/ 4670 w 4784"/>
              <a:gd name="T9" fmla="*/ 265 h 265"/>
            </a:gdLst>
            <a:ahLst/>
            <a:cxnLst>
              <a:cxn ang="0">
                <a:pos x="T0" y="T1"/>
              </a:cxn>
              <a:cxn ang="0">
                <a:pos x="T2" y="T3"/>
              </a:cxn>
              <a:cxn ang="0">
                <a:pos x="T4" y="T5"/>
              </a:cxn>
              <a:cxn ang="0">
                <a:pos x="T6" y="T7"/>
              </a:cxn>
              <a:cxn ang="0">
                <a:pos x="T8" y="T9"/>
              </a:cxn>
            </a:cxnLst>
            <a:rect l="0" t="0" r="r" b="b"/>
            <a:pathLst>
              <a:path w="4784" h="265">
                <a:moveTo>
                  <a:pt x="4670" y="265"/>
                </a:moveTo>
                <a:lnTo>
                  <a:pt x="4784" y="0"/>
                </a:lnTo>
                <a:lnTo>
                  <a:pt x="0" y="0"/>
                </a:lnTo>
                <a:lnTo>
                  <a:pt x="0" y="265"/>
                </a:lnTo>
                <a:lnTo>
                  <a:pt x="4670" y="265"/>
                </a:lnTo>
                <a:close/>
              </a:path>
            </a:pathLst>
          </a:custGeom>
          <a:solidFill>
            <a:srgbClr val="6465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Date Placeholder 7"/>
          <p:cNvSpPr>
            <a:spLocks noGrp="1"/>
          </p:cNvSpPr>
          <p:nvPr>
            <p:ph type="dt" sz="half" idx="14"/>
          </p:nvPr>
        </p:nvSpPr>
        <p:spPr>
          <a:xfrm>
            <a:off x="55495" y="6418991"/>
            <a:ext cx="953015" cy="365125"/>
          </a:xfrm>
          <a:noFill/>
        </p:spPr>
        <p:txBody>
          <a:bodyPr/>
          <a:lstStyle>
            <a:lvl1pPr>
              <a:defRPr>
                <a:solidFill>
                  <a:schemeClr val="bg1"/>
                </a:solidFill>
              </a:defRPr>
            </a:lvl1pPr>
          </a:lstStyle>
          <a:p>
            <a:fld id="{1D7F5368-4F81-0B46-8998-DD13CB6D040B}" type="datetime1">
              <a:rPr lang="en-US" smtClean="0"/>
              <a:t>5/13/2025</a:t>
            </a:fld>
            <a:endParaRPr lang="en-US" dirty="0"/>
          </a:p>
        </p:txBody>
      </p:sp>
      <p:sp>
        <p:nvSpPr>
          <p:cNvPr id="12" name="Footer Placeholder 11"/>
          <p:cNvSpPr>
            <a:spLocks noGrp="1"/>
          </p:cNvSpPr>
          <p:nvPr>
            <p:ph type="ftr" sz="quarter" idx="15"/>
          </p:nvPr>
        </p:nvSpPr>
        <p:spPr>
          <a:xfrm>
            <a:off x="1044486" y="6418992"/>
            <a:ext cx="5520334" cy="365125"/>
          </a:xfrm>
        </p:spPr>
        <p:txBody>
          <a:bodyPr/>
          <a:lstStyle/>
          <a:p>
            <a:r>
              <a:rPr lang="en-US"/>
              <a:t>13478-DiagAm-F26-TWM-WOW Planning – Overview Deck_5.9.25</a:t>
            </a:r>
            <a:endParaRPr lang="en-US" dirty="0"/>
          </a:p>
        </p:txBody>
      </p:sp>
      <p:sp>
        <p:nvSpPr>
          <p:cNvPr id="13" name="Slide Number Placeholder 12"/>
          <p:cNvSpPr>
            <a:spLocks noGrp="1"/>
          </p:cNvSpPr>
          <p:nvPr>
            <p:ph type="sldNum" sz="quarter" idx="16"/>
          </p:nvPr>
        </p:nvSpPr>
        <p:spPr>
          <a:xfrm>
            <a:off x="8453820" y="6418991"/>
            <a:ext cx="602199" cy="365125"/>
          </a:xfrm>
        </p:spPr>
        <p:txBody>
          <a:bodyPr/>
          <a:lstStyle>
            <a:lvl1pPr algn="r">
              <a:defRPr>
                <a:solidFill>
                  <a:srgbClr val="646569"/>
                </a:solidFill>
              </a:defRPr>
            </a:lvl1pPr>
          </a:lstStyle>
          <a:p>
            <a:fld id="{05CA34A9-03AA-D744-A179-4F9E909A1F1F}" type="slidenum">
              <a:rPr lang="en-US" smtClean="0"/>
              <a:pPr/>
              <a:t>‹#›</a:t>
            </a:fld>
            <a:endParaRPr lang="en-US"/>
          </a:p>
        </p:txBody>
      </p:sp>
      <p:grpSp>
        <p:nvGrpSpPr>
          <p:cNvPr id="14" name="Group 13"/>
          <p:cNvGrpSpPr/>
          <p:nvPr userDrawn="1"/>
        </p:nvGrpSpPr>
        <p:grpSpPr>
          <a:xfrm>
            <a:off x="7433102" y="7111596"/>
            <a:ext cx="1391106" cy="365125"/>
            <a:chOff x="5902325" y="2378393"/>
            <a:chExt cx="4010026" cy="1052513"/>
          </a:xfrm>
        </p:grpSpPr>
        <p:sp>
          <p:nvSpPr>
            <p:cNvPr id="15" name="Freeform 44">
              <a:extLst>
                <a:ext uri="{FF2B5EF4-FFF2-40B4-BE49-F238E27FC236}">
                  <a16:creationId xmlns:a16="http://schemas.microsoft.com/office/drawing/2014/main" id="{00DC8B2D-9E1D-48A2-AE03-AD595BCE2EC4}"/>
                </a:ext>
              </a:extLst>
            </p:cNvPr>
            <p:cNvSpPr>
              <a:spLocks noEditPoints="1"/>
            </p:cNvSpPr>
            <p:nvPr/>
          </p:nvSpPr>
          <p:spPr bwMode="auto">
            <a:xfrm>
              <a:off x="5910263" y="2392681"/>
              <a:ext cx="723900" cy="750888"/>
            </a:xfrm>
            <a:custGeom>
              <a:avLst/>
              <a:gdLst>
                <a:gd name="T0" fmla="*/ 0 w 248"/>
                <a:gd name="T1" fmla="*/ 0 h 264"/>
                <a:gd name="T2" fmla="*/ 148 w 248"/>
                <a:gd name="T3" fmla="*/ 0 h 264"/>
                <a:gd name="T4" fmla="*/ 223 w 248"/>
                <a:gd name="T5" fmla="*/ 23 h 264"/>
                <a:gd name="T6" fmla="*/ 239 w 248"/>
                <a:gd name="T7" fmla="*/ 65 h 264"/>
                <a:gd name="T8" fmla="*/ 239 w 248"/>
                <a:gd name="T9" fmla="*/ 65 h 264"/>
                <a:gd name="T10" fmla="*/ 192 w 248"/>
                <a:gd name="T11" fmla="*/ 126 h 264"/>
                <a:gd name="T12" fmla="*/ 248 w 248"/>
                <a:gd name="T13" fmla="*/ 190 h 264"/>
                <a:gd name="T14" fmla="*/ 248 w 248"/>
                <a:gd name="T15" fmla="*/ 191 h 264"/>
                <a:gd name="T16" fmla="*/ 146 w 248"/>
                <a:gd name="T17" fmla="*/ 264 h 264"/>
                <a:gd name="T18" fmla="*/ 0 w 248"/>
                <a:gd name="T19" fmla="*/ 264 h 264"/>
                <a:gd name="T20" fmla="*/ 0 w 248"/>
                <a:gd name="T21" fmla="*/ 0 h 264"/>
                <a:gd name="T22" fmla="*/ 152 w 248"/>
                <a:gd name="T23" fmla="*/ 85 h 264"/>
                <a:gd name="T24" fmla="*/ 124 w 248"/>
                <a:gd name="T25" fmla="*/ 66 h 264"/>
                <a:gd name="T26" fmla="*/ 86 w 248"/>
                <a:gd name="T27" fmla="*/ 66 h 264"/>
                <a:gd name="T28" fmla="*/ 86 w 248"/>
                <a:gd name="T29" fmla="*/ 103 h 264"/>
                <a:gd name="T30" fmla="*/ 124 w 248"/>
                <a:gd name="T31" fmla="*/ 103 h 264"/>
                <a:gd name="T32" fmla="*/ 152 w 248"/>
                <a:gd name="T33" fmla="*/ 85 h 264"/>
                <a:gd name="T34" fmla="*/ 130 w 248"/>
                <a:gd name="T35" fmla="*/ 158 h 264"/>
                <a:gd name="T36" fmla="*/ 86 w 248"/>
                <a:gd name="T37" fmla="*/ 158 h 264"/>
                <a:gd name="T38" fmla="*/ 86 w 248"/>
                <a:gd name="T39" fmla="*/ 197 h 264"/>
                <a:gd name="T40" fmla="*/ 130 w 248"/>
                <a:gd name="T41" fmla="*/ 197 h 264"/>
                <a:gd name="T42" fmla="*/ 159 w 248"/>
                <a:gd name="T43" fmla="*/ 178 h 264"/>
                <a:gd name="T44" fmla="*/ 159 w 248"/>
                <a:gd name="T45" fmla="*/ 177 h 264"/>
                <a:gd name="T46" fmla="*/ 130 w 248"/>
                <a:gd name="T47" fmla="*/ 158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8" h="264">
                  <a:moveTo>
                    <a:pt x="0" y="0"/>
                  </a:moveTo>
                  <a:cubicBezTo>
                    <a:pt x="148" y="0"/>
                    <a:pt x="148" y="0"/>
                    <a:pt x="148" y="0"/>
                  </a:cubicBezTo>
                  <a:cubicBezTo>
                    <a:pt x="184" y="0"/>
                    <a:pt x="207" y="8"/>
                    <a:pt x="223" y="23"/>
                  </a:cubicBezTo>
                  <a:cubicBezTo>
                    <a:pt x="232" y="33"/>
                    <a:pt x="239" y="46"/>
                    <a:pt x="239" y="65"/>
                  </a:cubicBezTo>
                  <a:cubicBezTo>
                    <a:pt x="239" y="65"/>
                    <a:pt x="239" y="65"/>
                    <a:pt x="239" y="65"/>
                  </a:cubicBezTo>
                  <a:cubicBezTo>
                    <a:pt x="239" y="97"/>
                    <a:pt x="220" y="116"/>
                    <a:pt x="192" y="126"/>
                  </a:cubicBezTo>
                  <a:cubicBezTo>
                    <a:pt x="226" y="136"/>
                    <a:pt x="248" y="154"/>
                    <a:pt x="248" y="190"/>
                  </a:cubicBezTo>
                  <a:cubicBezTo>
                    <a:pt x="248" y="191"/>
                    <a:pt x="248" y="191"/>
                    <a:pt x="248" y="191"/>
                  </a:cubicBezTo>
                  <a:cubicBezTo>
                    <a:pt x="248" y="233"/>
                    <a:pt x="213" y="264"/>
                    <a:pt x="146" y="264"/>
                  </a:cubicBezTo>
                  <a:cubicBezTo>
                    <a:pt x="0" y="264"/>
                    <a:pt x="0" y="264"/>
                    <a:pt x="0" y="264"/>
                  </a:cubicBezTo>
                  <a:lnTo>
                    <a:pt x="0" y="0"/>
                  </a:lnTo>
                  <a:close/>
                  <a:moveTo>
                    <a:pt x="152" y="85"/>
                  </a:moveTo>
                  <a:cubicBezTo>
                    <a:pt x="152" y="73"/>
                    <a:pt x="143" y="66"/>
                    <a:pt x="124" y="66"/>
                  </a:cubicBezTo>
                  <a:cubicBezTo>
                    <a:pt x="86" y="66"/>
                    <a:pt x="86" y="66"/>
                    <a:pt x="86" y="66"/>
                  </a:cubicBezTo>
                  <a:cubicBezTo>
                    <a:pt x="86" y="103"/>
                    <a:pt x="86" y="103"/>
                    <a:pt x="86" y="103"/>
                  </a:cubicBezTo>
                  <a:cubicBezTo>
                    <a:pt x="124" y="103"/>
                    <a:pt x="124" y="103"/>
                    <a:pt x="124" y="103"/>
                  </a:cubicBezTo>
                  <a:cubicBezTo>
                    <a:pt x="143" y="103"/>
                    <a:pt x="152" y="97"/>
                    <a:pt x="152" y="85"/>
                  </a:cubicBezTo>
                  <a:close/>
                  <a:moveTo>
                    <a:pt x="130" y="158"/>
                  </a:moveTo>
                  <a:cubicBezTo>
                    <a:pt x="86" y="158"/>
                    <a:pt x="86" y="158"/>
                    <a:pt x="86" y="158"/>
                  </a:cubicBezTo>
                  <a:cubicBezTo>
                    <a:pt x="86" y="197"/>
                    <a:pt x="86" y="197"/>
                    <a:pt x="86" y="197"/>
                  </a:cubicBezTo>
                  <a:cubicBezTo>
                    <a:pt x="130" y="197"/>
                    <a:pt x="130" y="197"/>
                    <a:pt x="130" y="197"/>
                  </a:cubicBezTo>
                  <a:cubicBezTo>
                    <a:pt x="149" y="197"/>
                    <a:pt x="159" y="189"/>
                    <a:pt x="159" y="178"/>
                  </a:cubicBezTo>
                  <a:cubicBezTo>
                    <a:pt x="159" y="177"/>
                    <a:pt x="159" y="177"/>
                    <a:pt x="159" y="177"/>
                  </a:cubicBezTo>
                  <a:cubicBezTo>
                    <a:pt x="159" y="166"/>
                    <a:pt x="150" y="158"/>
                    <a:pt x="130" y="158"/>
                  </a:cubicBezTo>
                  <a:close/>
                </a:path>
              </a:pathLst>
            </a:custGeom>
            <a:solidFill>
              <a:srgbClr val="82B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45">
              <a:extLst>
                <a:ext uri="{FF2B5EF4-FFF2-40B4-BE49-F238E27FC236}">
                  <a16:creationId xmlns:a16="http://schemas.microsoft.com/office/drawing/2014/main" id="{782AED79-DB5D-4169-B800-7AEF5F9DCF19}"/>
                </a:ext>
              </a:extLst>
            </p:cNvPr>
            <p:cNvSpPr>
              <a:spLocks noEditPoints="1"/>
            </p:cNvSpPr>
            <p:nvPr/>
          </p:nvSpPr>
          <p:spPr bwMode="auto">
            <a:xfrm>
              <a:off x="6669088" y="2386331"/>
              <a:ext cx="1541463" cy="757238"/>
            </a:xfrm>
            <a:custGeom>
              <a:avLst/>
              <a:gdLst>
                <a:gd name="T0" fmla="*/ 417 w 529"/>
                <a:gd name="T1" fmla="*/ 0 h 266"/>
                <a:gd name="T2" fmla="*/ 330 w 529"/>
                <a:gd name="T3" fmla="*/ 0 h 266"/>
                <a:gd name="T4" fmla="*/ 233 w 529"/>
                <a:gd name="T5" fmla="*/ 230 h 266"/>
                <a:gd name="T6" fmla="*/ 196 w 529"/>
                <a:gd name="T7" fmla="*/ 176 h 266"/>
                <a:gd name="T8" fmla="*/ 248 w 529"/>
                <a:gd name="T9" fmla="*/ 95 h 266"/>
                <a:gd name="T10" fmla="*/ 248 w 529"/>
                <a:gd name="T11" fmla="*/ 94 h 266"/>
                <a:gd name="T12" fmla="*/ 224 w 529"/>
                <a:gd name="T13" fmla="*/ 32 h 266"/>
                <a:gd name="T14" fmla="*/ 129 w 529"/>
                <a:gd name="T15" fmla="*/ 2 h 266"/>
                <a:gd name="T16" fmla="*/ 0 w 529"/>
                <a:gd name="T17" fmla="*/ 2 h 266"/>
                <a:gd name="T18" fmla="*/ 0 w 529"/>
                <a:gd name="T19" fmla="*/ 266 h 266"/>
                <a:gd name="T20" fmla="*/ 88 w 529"/>
                <a:gd name="T21" fmla="*/ 266 h 266"/>
                <a:gd name="T22" fmla="*/ 88 w 529"/>
                <a:gd name="T23" fmla="*/ 190 h 266"/>
                <a:gd name="T24" fmla="*/ 107 w 529"/>
                <a:gd name="T25" fmla="*/ 190 h 266"/>
                <a:gd name="T26" fmla="*/ 157 w 529"/>
                <a:gd name="T27" fmla="*/ 266 h 266"/>
                <a:gd name="T28" fmla="*/ 218 w 529"/>
                <a:gd name="T29" fmla="*/ 266 h 266"/>
                <a:gd name="T30" fmla="*/ 258 w 529"/>
                <a:gd name="T31" fmla="*/ 266 h 266"/>
                <a:gd name="T32" fmla="*/ 313 w 529"/>
                <a:gd name="T33" fmla="*/ 266 h 266"/>
                <a:gd name="T34" fmla="*/ 326 w 529"/>
                <a:gd name="T35" fmla="*/ 230 h 266"/>
                <a:gd name="T36" fmla="*/ 419 w 529"/>
                <a:gd name="T37" fmla="*/ 230 h 266"/>
                <a:gd name="T38" fmla="*/ 433 w 529"/>
                <a:gd name="T39" fmla="*/ 266 h 266"/>
                <a:gd name="T40" fmla="*/ 529 w 529"/>
                <a:gd name="T41" fmla="*/ 266 h 266"/>
                <a:gd name="T42" fmla="*/ 417 w 529"/>
                <a:gd name="T43" fmla="*/ 0 h 266"/>
                <a:gd name="T44" fmla="*/ 160 w 529"/>
                <a:gd name="T45" fmla="*/ 102 h 266"/>
                <a:gd name="T46" fmla="*/ 126 w 529"/>
                <a:gd name="T47" fmla="*/ 127 h 266"/>
                <a:gd name="T48" fmla="*/ 88 w 529"/>
                <a:gd name="T49" fmla="*/ 127 h 266"/>
                <a:gd name="T50" fmla="*/ 88 w 529"/>
                <a:gd name="T51" fmla="*/ 76 h 266"/>
                <a:gd name="T52" fmla="*/ 126 w 529"/>
                <a:gd name="T53" fmla="*/ 76 h 266"/>
                <a:gd name="T54" fmla="*/ 160 w 529"/>
                <a:gd name="T55" fmla="*/ 101 h 266"/>
                <a:gd name="T56" fmla="*/ 160 w 529"/>
                <a:gd name="T57" fmla="*/ 102 h 266"/>
                <a:gd name="T58" fmla="*/ 349 w 529"/>
                <a:gd name="T59" fmla="*/ 168 h 266"/>
                <a:gd name="T60" fmla="*/ 373 w 529"/>
                <a:gd name="T61" fmla="*/ 104 h 266"/>
                <a:gd name="T62" fmla="*/ 397 w 529"/>
                <a:gd name="T63" fmla="*/ 168 h 266"/>
                <a:gd name="T64" fmla="*/ 349 w 529"/>
                <a:gd name="T65" fmla="*/ 168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29" h="266">
                  <a:moveTo>
                    <a:pt x="417" y="0"/>
                  </a:moveTo>
                  <a:cubicBezTo>
                    <a:pt x="330" y="0"/>
                    <a:pt x="330" y="0"/>
                    <a:pt x="330" y="0"/>
                  </a:cubicBezTo>
                  <a:cubicBezTo>
                    <a:pt x="233" y="230"/>
                    <a:pt x="233" y="230"/>
                    <a:pt x="233" y="230"/>
                  </a:cubicBezTo>
                  <a:cubicBezTo>
                    <a:pt x="196" y="176"/>
                    <a:pt x="196" y="176"/>
                    <a:pt x="196" y="176"/>
                  </a:cubicBezTo>
                  <a:cubicBezTo>
                    <a:pt x="228" y="161"/>
                    <a:pt x="248" y="134"/>
                    <a:pt x="248" y="95"/>
                  </a:cubicBezTo>
                  <a:cubicBezTo>
                    <a:pt x="248" y="94"/>
                    <a:pt x="248" y="94"/>
                    <a:pt x="248" y="94"/>
                  </a:cubicBezTo>
                  <a:cubicBezTo>
                    <a:pt x="248" y="67"/>
                    <a:pt x="240" y="48"/>
                    <a:pt x="224" y="32"/>
                  </a:cubicBezTo>
                  <a:cubicBezTo>
                    <a:pt x="205" y="13"/>
                    <a:pt x="176" y="2"/>
                    <a:pt x="129" y="2"/>
                  </a:cubicBezTo>
                  <a:cubicBezTo>
                    <a:pt x="0" y="2"/>
                    <a:pt x="0" y="2"/>
                    <a:pt x="0" y="2"/>
                  </a:cubicBezTo>
                  <a:cubicBezTo>
                    <a:pt x="0" y="266"/>
                    <a:pt x="0" y="266"/>
                    <a:pt x="0" y="266"/>
                  </a:cubicBezTo>
                  <a:cubicBezTo>
                    <a:pt x="88" y="266"/>
                    <a:pt x="88" y="266"/>
                    <a:pt x="88" y="266"/>
                  </a:cubicBezTo>
                  <a:cubicBezTo>
                    <a:pt x="88" y="190"/>
                    <a:pt x="88" y="190"/>
                    <a:pt x="88" y="190"/>
                  </a:cubicBezTo>
                  <a:cubicBezTo>
                    <a:pt x="107" y="190"/>
                    <a:pt x="107" y="190"/>
                    <a:pt x="107" y="190"/>
                  </a:cubicBezTo>
                  <a:cubicBezTo>
                    <a:pt x="157" y="266"/>
                    <a:pt x="157" y="266"/>
                    <a:pt x="157" y="266"/>
                  </a:cubicBezTo>
                  <a:cubicBezTo>
                    <a:pt x="218" y="266"/>
                    <a:pt x="218" y="266"/>
                    <a:pt x="218" y="266"/>
                  </a:cubicBezTo>
                  <a:cubicBezTo>
                    <a:pt x="258" y="266"/>
                    <a:pt x="258" y="266"/>
                    <a:pt x="258" y="266"/>
                  </a:cubicBezTo>
                  <a:cubicBezTo>
                    <a:pt x="313" y="266"/>
                    <a:pt x="313" y="266"/>
                    <a:pt x="313" y="266"/>
                  </a:cubicBezTo>
                  <a:cubicBezTo>
                    <a:pt x="326" y="230"/>
                    <a:pt x="326" y="230"/>
                    <a:pt x="326" y="230"/>
                  </a:cubicBezTo>
                  <a:cubicBezTo>
                    <a:pt x="419" y="230"/>
                    <a:pt x="419" y="230"/>
                    <a:pt x="419" y="230"/>
                  </a:cubicBezTo>
                  <a:cubicBezTo>
                    <a:pt x="433" y="266"/>
                    <a:pt x="433" y="266"/>
                    <a:pt x="433" y="266"/>
                  </a:cubicBezTo>
                  <a:cubicBezTo>
                    <a:pt x="529" y="266"/>
                    <a:pt x="529" y="266"/>
                    <a:pt x="529" y="266"/>
                  </a:cubicBezTo>
                  <a:lnTo>
                    <a:pt x="417" y="0"/>
                  </a:lnTo>
                  <a:close/>
                  <a:moveTo>
                    <a:pt x="160" y="102"/>
                  </a:moveTo>
                  <a:cubicBezTo>
                    <a:pt x="160" y="118"/>
                    <a:pt x="147" y="127"/>
                    <a:pt x="126" y="127"/>
                  </a:cubicBezTo>
                  <a:cubicBezTo>
                    <a:pt x="88" y="127"/>
                    <a:pt x="88" y="127"/>
                    <a:pt x="88" y="127"/>
                  </a:cubicBezTo>
                  <a:cubicBezTo>
                    <a:pt x="88" y="76"/>
                    <a:pt x="88" y="76"/>
                    <a:pt x="88" y="76"/>
                  </a:cubicBezTo>
                  <a:cubicBezTo>
                    <a:pt x="126" y="76"/>
                    <a:pt x="126" y="76"/>
                    <a:pt x="126" y="76"/>
                  </a:cubicBezTo>
                  <a:cubicBezTo>
                    <a:pt x="147" y="76"/>
                    <a:pt x="160" y="84"/>
                    <a:pt x="160" y="101"/>
                  </a:cubicBezTo>
                  <a:lnTo>
                    <a:pt x="160" y="102"/>
                  </a:lnTo>
                  <a:close/>
                  <a:moveTo>
                    <a:pt x="349" y="168"/>
                  </a:moveTo>
                  <a:cubicBezTo>
                    <a:pt x="373" y="104"/>
                    <a:pt x="373" y="104"/>
                    <a:pt x="373" y="104"/>
                  </a:cubicBezTo>
                  <a:cubicBezTo>
                    <a:pt x="397" y="168"/>
                    <a:pt x="397" y="168"/>
                    <a:pt x="397" y="168"/>
                  </a:cubicBezTo>
                  <a:lnTo>
                    <a:pt x="349" y="168"/>
                  </a:lnTo>
                  <a:close/>
                </a:path>
              </a:pathLst>
            </a:custGeom>
            <a:solidFill>
              <a:srgbClr val="82B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46">
              <a:extLst>
                <a:ext uri="{FF2B5EF4-FFF2-40B4-BE49-F238E27FC236}">
                  <a16:creationId xmlns:a16="http://schemas.microsoft.com/office/drawing/2014/main" id="{9153E0B3-851B-4D38-AF2B-1E617D82E56B}"/>
                </a:ext>
              </a:extLst>
            </p:cNvPr>
            <p:cNvSpPr>
              <a:spLocks/>
            </p:cNvSpPr>
            <p:nvPr/>
          </p:nvSpPr>
          <p:spPr bwMode="auto">
            <a:xfrm>
              <a:off x="7988300" y="2392681"/>
              <a:ext cx="871538" cy="1038225"/>
            </a:xfrm>
            <a:custGeom>
              <a:avLst/>
              <a:gdLst>
                <a:gd name="T0" fmla="*/ 270 w 549"/>
                <a:gd name="T1" fmla="*/ 654 h 654"/>
                <a:gd name="T2" fmla="*/ 0 w 549"/>
                <a:gd name="T3" fmla="*/ 0 h 654"/>
                <a:gd name="T4" fmla="*/ 180 w 549"/>
                <a:gd name="T5" fmla="*/ 0 h 654"/>
                <a:gd name="T6" fmla="*/ 276 w 549"/>
                <a:gd name="T7" fmla="*/ 265 h 654"/>
                <a:gd name="T8" fmla="*/ 369 w 549"/>
                <a:gd name="T9" fmla="*/ 0 h 654"/>
                <a:gd name="T10" fmla="*/ 549 w 549"/>
                <a:gd name="T11" fmla="*/ 0 h 654"/>
                <a:gd name="T12" fmla="*/ 270 w 549"/>
                <a:gd name="T13" fmla="*/ 654 h 654"/>
              </a:gdLst>
              <a:ahLst/>
              <a:cxnLst>
                <a:cxn ang="0">
                  <a:pos x="T0" y="T1"/>
                </a:cxn>
                <a:cxn ang="0">
                  <a:pos x="T2" y="T3"/>
                </a:cxn>
                <a:cxn ang="0">
                  <a:pos x="T4" y="T5"/>
                </a:cxn>
                <a:cxn ang="0">
                  <a:pos x="T6" y="T7"/>
                </a:cxn>
                <a:cxn ang="0">
                  <a:pos x="T8" y="T9"/>
                </a:cxn>
                <a:cxn ang="0">
                  <a:pos x="T10" y="T11"/>
                </a:cxn>
                <a:cxn ang="0">
                  <a:pos x="T12" y="T13"/>
                </a:cxn>
              </a:cxnLst>
              <a:rect l="0" t="0" r="r" b="b"/>
              <a:pathLst>
                <a:path w="549" h="654">
                  <a:moveTo>
                    <a:pt x="270" y="654"/>
                  </a:moveTo>
                  <a:lnTo>
                    <a:pt x="0" y="0"/>
                  </a:lnTo>
                  <a:lnTo>
                    <a:pt x="180" y="0"/>
                  </a:lnTo>
                  <a:lnTo>
                    <a:pt x="276" y="265"/>
                  </a:lnTo>
                  <a:lnTo>
                    <a:pt x="369" y="0"/>
                  </a:lnTo>
                  <a:lnTo>
                    <a:pt x="549" y="0"/>
                  </a:lnTo>
                  <a:lnTo>
                    <a:pt x="270" y="654"/>
                  </a:lnTo>
                  <a:close/>
                </a:path>
              </a:pathLst>
            </a:custGeom>
            <a:solidFill>
              <a:srgbClr val="82B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Rectangle 47">
              <a:extLst>
                <a:ext uri="{FF2B5EF4-FFF2-40B4-BE49-F238E27FC236}">
                  <a16:creationId xmlns:a16="http://schemas.microsoft.com/office/drawing/2014/main" id="{8BA3B6CF-3993-4B2E-8FAE-756407413684}"/>
                </a:ext>
              </a:extLst>
            </p:cNvPr>
            <p:cNvSpPr>
              <a:spLocks noChangeArrowheads="1"/>
            </p:cNvSpPr>
            <p:nvPr/>
          </p:nvSpPr>
          <p:spPr bwMode="auto">
            <a:xfrm>
              <a:off x="8893175" y="2392681"/>
              <a:ext cx="258763" cy="750888"/>
            </a:xfrm>
            <a:prstGeom prst="rect">
              <a:avLst/>
            </a:prstGeom>
            <a:solidFill>
              <a:srgbClr val="82B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48">
              <a:extLst>
                <a:ext uri="{FF2B5EF4-FFF2-40B4-BE49-F238E27FC236}">
                  <a16:creationId xmlns:a16="http://schemas.microsoft.com/office/drawing/2014/main" id="{FD4D4509-3614-45F3-9A42-58F8E4C896AF}"/>
                </a:ext>
              </a:extLst>
            </p:cNvPr>
            <p:cNvSpPr>
              <a:spLocks/>
            </p:cNvSpPr>
            <p:nvPr/>
          </p:nvSpPr>
          <p:spPr bwMode="auto">
            <a:xfrm>
              <a:off x="9177338" y="2378393"/>
              <a:ext cx="735013" cy="779463"/>
            </a:xfrm>
            <a:custGeom>
              <a:avLst/>
              <a:gdLst>
                <a:gd name="T0" fmla="*/ 0 w 252"/>
                <a:gd name="T1" fmla="*/ 229 h 274"/>
                <a:gd name="T2" fmla="*/ 47 w 252"/>
                <a:gd name="T3" fmla="*/ 173 h 274"/>
                <a:gd name="T4" fmla="*/ 140 w 252"/>
                <a:gd name="T5" fmla="*/ 204 h 274"/>
                <a:gd name="T6" fmla="*/ 162 w 252"/>
                <a:gd name="T7" fmla="*/ 193 h 274"/>
                <a:gd name="T8" fmla="*/ 162 w 252"/>
                <a:gd name="T9" fmla="*/ 192 h 274"/>
                <a:gd name="T10" fmla="*/ 126 w 252"/>
                <a:gd name="T11" fmla="*/ 175 h 274"/>
                <a:gd name="T12" fmla="*/ 14 w 252"/>
                <a:gd name="T13" fmla="*/ 90 h 274"/>
                <a:gd name="T14" fmla="*/ 14 w 252"/>
                <a:gd name="T15" fmla="*/ 89 h 274"/>
                <a:gd name="T16" fmla="*/ 126 w 252"/>
                <a:gd name="T17" fmla="*/ 0 h 274"/>
                <a:gd name="T18" fmla="*/ 246 w 252"/>
                <a:gd name="T19" fmla="*/ 36 h 274"/>
                <a:gd name="T20" fmla="*/ 203 w 252"/>
                <a:gd name="T21" fmla="*/ 96 h 274"/>
                <a:gd name="T22" fmla="*/ 123 w 252"/>
                <a:gd name="T23" fmla="*/ 70 h 274"/>
                <a:gd name="T24" fmla="*/ 104 w 252"/>
                <a:gd name="T25" fmla="*/ 80 h 274"/>
                <a:gd name="T26" fmla="*/ 104 w 252"/>
                <a:gd name="T27" fmla="*/ 81 h 274"/>
                <a:gd name="T28" fmla="*/ 139 w 252"/>
                <a:gd name="T29" fmla="*/ 98 h 274"/>
                <a:gd name="T30" fmla="*/ 252 w 252"/>
                <a:gd name="T31" fmla="*/ 184 h 274"/>
                <a:gd name="T32" fmla="*/ 252 w 252"/>
                <a:gd name="T33" fmla="*/ 184 h 274"/>
                <a:gd name="T34" fmla="*/ 136 w 252"/>
                <a:gd name="T35" fmla="*/ 274 h 274"/>
                <a:gd name="T36" fmla="*/ 0 w 252"/>
                <a:gd name="T37" fmla="*/ 229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74">
                  <a:moveTo>
                    <a:pt x="0" y="229"/>
                  </a:moveTo>
                  <a:cubicBezTo>
                    <a:pt x="47" y="173"/>
                    <a:pt x="47" y="173"/>
                    <a:pt x="47" y="173"/>
                  </a:cubicBezTo>
                  <a:cubicBezTo>
                    <a:pt x="76" y="195"/>
                    <a:pt x="109" y="204"/>
                    <a:pt x="140" y="204"/>
                  </a:cubicBezTo>
                  <a:cubicBezTo>
                    <a:pt x="156" y="204"/>
                    <a:pt x="162" y="200"/>
                    <a:pt x="162" y="193"/>
                  </a:cubicBezTo>
                  <a:cubicBezTo>
                    <a:pt x="162" y="192"/>
                    <a:pt x="162" y="192"/>
                    <a:pt x="162" y="192"/>
                  </a:cubicBezTo>
                  <a:cubicBezTo>
                    <a:pt x="162" y="184"/>
                    <a:pt x="154" y="180"/>
                    <a:pt x="126" y="175"/>
                  </a:cubicBezTo>
                  <a:cubicBezTo>
                    <a:pt x="66" y="162"/>
                    <a:pt x="14" y="145"/>
                    <a:pt x="14" y="90"/>
                  </a:cubicBezTo>
                  <a:cubicBezTo>
                    <a:pt x="14" y="89"/>
                    <a:pt x="14" y="89"/>
                    <a:pt x="14" y="89"/>
                  </a:cubicBezTo>
                  <a:cubicBezTo>
                    <a:pt x="14" y="39"/>
                    <a:pt x="54" y="0"/>
                    <a:pt x="126" y="0"/>
                  </a:cubicBezTo>
                  <a:cubicBezTo>
                    <a:pt x="177" y="0"/>
                    <a:pt x="215" y="12"/>
                    <a:pt x="246" y="36"/>
                  </a:cubicBezTo>
                  <a:cubicBezTo>
                    <a:pt x="203" y="96"/>
                    <a:pt x="203" y="96"/>
                    <a:pt x="203" y="96"/>
                  </a:cubicBezTo>
                  <a:cubicBezTo>
                    <a:pt x="178" y="77"/>
                    <a:pt x="148" y="70"/>
                    <a:pt x="123" y="70"/>
                  </a:cubicBezTo>
                  <a:cubicBezTo>
                    <a:pt x="110" y="70"/>
                    <a:pt x="104" y="74"/>
                    <a:pt x="104" y="80"/>
                  </a:cubicBezTo>
                  <a:cubicBezTo>
                    <a:pt x="104" y="81"/>
                    <a:pt x="104" y="81"/>
                    <a:pt x="104" y="81"/>
                  </a:cubicBezTo>
                  <a:cubicBezTo>
                    <a:pt x="104" y="88"/>
                    <a:pt x="111" y="93"/>
                    <a:pt x="139" y="98"/>
                  </a:cubicBezTo>
                  <a:cubicBezTo>
                    <a:pt x="207" y="111"/>
                    <a:pt x="252" y="130"/>
                    <a:pt x="252" y="184"/>
                  </a:cubicBezTo>
                  <a:cubicBezTo>
                    <a:pt x="252" y="184"/>
                    <a:pt x="252" y="184"/>
                    <a:pt x="252" y="184"/>
                  </a:cubicBezTo>
                  <a:cubicBezTo>
                    <a:pt x="252" y="240"/>
                    <a:pt x="207" y="274"/>
                    <a:pt x="136" y="274"/>
                  </a:cubicBezTo>
                  <a:cubicBezTo>
                    <a:pt x="82" y="274"/>
                    <a:pt x="34" y="259"/>
                    <a:pt x="0" y="229"/>
                  </a:cubicBezTo>
                  <a:close/>
                </a:path>
              </a:pathLst>
            </a:custGeom>
            <a:solidFill>
              <a:srgbClr val="82B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49">
              <a:extLst>
                <a:ext uri="{FF2B5EF4-FFF2-40B4-BE49-F238E27FC236}">
                  <a16:creationId xmlns:a16="http://schemas.microsoft.com/office/drawing/2014/main" id="{B1A908AF-2DF6-4D0A-82F6-09477A87473A}"/>
                </a:ext>
              </a:extLst>
            </p:cNvPr>
            <p:cNvSpPr>
              <a:spLocks/>
            </p:cNvSpPr>
            <p:nvPr/>
          </p:nvSpPr>
          <p:spPr bwMode="auto">
            <a:xfrm>
              <a:off x="5902325" y="3308668"/>
              <a:ext cx="125413" cy="119063"/>
            </a:xfrm>
            <a:custGeom>
              <a:avLst/>
              <a:gdLst>
                <a:gd name="T0" fmla="*/ 62 w 79"/>
                <a:gd name="T1" fmla="*/ 75 h 75"/>
                <a:gd name="T2" fmla="*/ 62 w 79"/>
                <a:gd name="T3" fmla="*/ 25 h 75"/>
                <a:gd name="T4" fmla="*/ 40 w 79"/>
                <a:gd name="T5" fmla="*/ 59 h 75"/>
                <a:gd name="T6" fmla="*/ 38 w 79"/>
                <a:gd name="T7" fmla="*/ 59 h 75"/>
                <a:gd name="T8" fmla="*/ 18 w 79"/>
                <a:gd name="T9" fmla="*/ 27 h 75"/>
                <a:gd name="T10" fmla="*/ 18 w 79"/>
                <a:gd name="T11" fmla="*/ 75 h 75"/>
                <a:gd name="T12" fmla="*/ 0 w 79"/>
                <a:gd name="T13" fmla="*/ 75 h 75"/>
                <a:gd name="T14" fmla="*/ 0 w 79"/>
                <a:gd name="T15" fmla="*/ 0 h 75"/>
                <a:gd name="T16" fmla="*/ 18 w 79"/>
                <a:gd name="T17" fmla="*/ 0 h 75"/>
                <a:gd name="T18" fmla="*/ 40 w 79"/>
                <a:gd name="T19" fmla="*/ 32 h 75"/>
                <a:gd name="T20" fmla="*/ 61 w 79"/>
                <a:gd name="T21" fmla="*/ 0 h 75"/>
                <a:gd name="T22" fmla="*/ 79 w 79"/>
                <a:gd name="T23" fmla="*/ 0 h 75"/>
                <a:gd name="T24" fmla="*/ 79 w 79"/>
                <a:gd name="T25" fmla="*/ 75 h 75"/>
                <a:gd name="T26" fmla="*/ 62 w 79"/>
                <a:gd name="T27"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9" h="75">
                  <a:moveTo>
                    <a:pt x="62" y="75"/>
                  </a:moveTo>
                  <a:lnTo>
                    <a:pt x="62" y="25"/>
                  </a:lnTo>
                  <a:lnTo>
                    <a:pt x="40" y="59"/>
                  </a:lnTo>
                  <a:lnTo>
                    <a:pt x="38" y="59"/>
                  </a:lnTo>
                  <a:lnTo>
                    <a:pt x="18" y="27"/>
                  </a:lnTo>
                  <a:lnTo>
                    <a:pt x="18" y="75"/>
                  </a:lnTo>
                  <a:lnTo>
                    <a:pt x="0" y="75"/>
                  </a:lnTo>
                  <a:lnTo>
                    <a:pt x="0" y="0"/>
                  </a:lnTo>
                  <a:lnTo>
                    <a:pt x="18" y="0"/>
                  </a:lnTo>
                  <a:lnTo>
                    <a:pt x="40" y="32"/>
                  </a:lnTo>
                  <a:lnTo>
                    <a:pt x="61" y="0"/>
                  </a:lnTo>
                  <a:lnTo>
                    <a:pt x="79" y="0"/>
                  </a:lnTo>
                  <a:lnTo>
                    <a:pt x="79" y="75"/>
                  </a:lnTo>
                  <a:lnTo>
                    <a:pt x="62" y="75"/>
                  </a:lnTo>
                  <a:close/>
                </a:path>
              </a:pathLst>
            </a:custGeom>
            <a:solidFill>
              <a:srgbClr val="2B2B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50">
              <a:extLst>
                <a:ext uri="{FF2B5EF4-FFF2-40B4-BE49-F238E27FC236}">
                  <a16:creationId xmlns:a16="http://schemas.microsoft.com/office/drawing/2014/main" id="{B5E6F60D-D604-4907-B929-87B0C8BE9660}"/>
                </a:ext>
              </a:extLst>
            </p:cNvPr>
            <p:cNvSpPr>
              <a:spLocks noEditPoints="1"/>
            </p:cNvSpPr>
            <p:nvPr/>
          </p:nvSpPr>
          <p:spPr bwMode="auto">
            <a:xfrm>
              <a:off x="6070600" y="3305493"/>
              <a:ext cx="131763" cy="122238"/>
            </a:xfrm>
            <a:custGeom>
              <a:avLst/>
              <a:gdLst>
                <a:gd name="T0" fmla="*/ 65 w 83"/>
                <a:gd name="T1" fmla="*/ 77 h 77"/>
                <a:gd name="T2" fmla="*/ 57 w 83"/>
                <a:gd name="T3" fmla="*/ 61 h 77"/>
                <a:gd name="T4" fmla="*/ 24 w 83"/>
                <a:gd name="T5" fmla="*/ 61 h 77"/>
                <a:gd name="T6" fmla="*/ 19 w 83"/>
                <a:gd name="T7" fmla="*/ 77 h 77"/>
                <a:gd name="T8" fmla="*/ 0 w 83"/>
                <a:gd name="T9" fmla="*/ 77 h 77"/>
                <a:gd name="T10" fmla="*/ 33 w 83"/>
                <a:gd name="T11" fmla="*/ 0 h 77"/>
                <a:gd name="T12" fmla="*/ 50 w 83"/>
                <a:gd name="T13" fmla="*/ 0 h 77"/>
                <a:gd name="T14" fmla="*/ 83 w 83"/>
                <a:gd name="T15" fmla="*/ 77 h 77"/>
                <a:gd name="T16" fmla="*/ 65 w 83"/>
                <a:gd name="T17" fmla="*/ 77 h 77"/>
                <a:gd name="T18" fmla="*/ 41 w 83"/>
                <a:gd name="T19" fmla="*/ 22 h 77"/>
                <a:gd name="T20" fmla="*/ 32 w 83"/>
                <a:gd name="T21" fmla="*/ 45 h 77"/>
                <a:gd name="T22" fmla="*/ 52 w 83"/>
                <a:gd name="T23" fmla="*/ 45 h 77"/>
                <a:gd name="T24" fmla="*/ 41 w 83"/>
                <a:gd name="T25" fmla="*/ 22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3" h="77">
                  <a:moveTo>
                    <a:pt x="65" y="77"/>
                  </a:moveTo>
                  <a:lnTo>
                    <a:pt x="57" y="61"/>
                  </a:lnTo>
                  <a:lnTo>
                    <a:pt x="24" y="61"/>
                  </a:lnTo>
                  <a:lnTo>
                    <a:pt x="19" y="77"/>
                  </a:lnTo>
                  <a:lnTo>
                    <a:pt x="0" y="77"/>
                  </a:lnTo>
                  <a:lnTo>
                    <a:pt x="33" y="0"/>
                  </a:lnTo>
                  <a:lnTo>
                    <a:pt x="50" y="0"/>
                  </a:lnTo>
                  <a:lnTo>
                    <a:pt x="83" y="77"/>
                  </a:lnTo>
                  <a:lnTo>
                    <a:pt x="65" y="77"/>
                  </a:lnTo>
                  <a:close/>
                  <a:moveTo>
                    <a:pt x="41" y="22"/>
                  </a:moveTo>
                  <a:lnTo>
                    <a:pt x="32" y="45"/>
                  </a:lnTo>
                  <a:lnTo>
                    <a:pt x="52" y="45"/>
                  </a:lnTo>
                  <a:lnTo>
                    <a:pt x="41" y="22"/>
                  </a:lnTo>
                  <a:close/>
                </a:path>
              </a:pathLst>
            </a:custGeom>
            <a:solidFill>
              <a:srgbClr val="2B2B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51">
              <a:extLst>
                <a:ext uri="{FF2B5EF4-FFF2-40B4-BE49-F238E27FC236}">
                  <a16:creationId xmlns:a16="http://schemas.microsoft.com/office/drawing/2014/main" id="{9346D14A-1765-4AF1-B637-19D16CFDFBEC}"/>
                </a:ext>
              </a:extLst>
            </p:cNvPr>
            <p:cNvSpPr>
              <a:spLocks noEditPoints="1"/>
            </p:cNvSpPr>
            <p:nvPr/>
          </p:nvSpPr>
          <p:spPr bwMode="auto">
            <a:xfrm>
              <a:off x="6246813" y="3308668"/>
              <a:ext cx="106363" cy="119063"/>
            </a:xfrm>
            <a:custGeom>
              <a:avLst/>
              <a:gdLst>
                <a:gd name="T0" fmla="*/ 26 w 37"/>
                <a:gd name="T1" fmla="*/ 42 h 42"/>
                <a:gd name="T2" fmla="*/ 17 w 37"/>
                <a:gd name="T3" fmla="*/ 29 h 42"/>
                <a:gd name="T4" fmla="*/ 9 w 37"/>
                <a:gd name="T5" fmla="*/ 29 h 42"/>
                <a:gd name="T6" fmla="*/ 9 w 37"/>
                <a:gd name="T7" fmla="*/ 42 h 42"/>
                <a:gd name="T8" fmla="*/ 0 w 37"/>
                <a:gd name="T9" fmla="*/ 42 h 42"/>
                <a:gd name="T10" fmla="*/ 0 w 37"/>
                <a:gd name="T11" fmla="*/ 0 h 42"/>
                <a:gd name="T12" fmla="*/ 20 w 37"/>
                <a:gd name="T13" fmla="*/ 0 h 42"/>
                <a:gd name="T14" fmla="*/ 36 w 37"/>
                <a:gd name="T15" fmla="*/ 14 h 42"/>
                <a:gd name="T16" fmla="*/ 36 w 37"/>
                <a:gd name="T17" fmla="*/ 14 h 42"/>
                <a:gd name="T18" fmla="*/ 26 w 37"/>
                <a:gd name="T19" fmla="*/ 27 h 42"/>
                <a:gd name="T20" fmla="*/ 37 w 37"/>
                <a:gd name="T21" fmla="*/ 42 h 42"/>
                <a:gd name="T22" fmla="*/ 26 w 37"/>
                <a:gd name="T23" fmla="*/ 42 h 42"/>
                <a:gd name="T24" fmla="*/ 26 w 37"/>
                <a:gd name="T25" fmla="*/ 14 h 42"/>
                <a:gd name="T26" fmla="*/ 19 w 37"/>
                <a:gd name="T27" fmla="*/ 8 h 42"/>
                <a:gd name="T28" fmla="*/ 9 w 37"/>
                <a:gd name="T29" fmla="*/ 8 h 42"/>
                <a:gd name="T30" fmla="*/ 9 w 37"/>
                <a:gd name="T31" fmla="*/ 20 h 42"/>
                <a:gd name="T32" fmla="*/ 19 w 37"/>
                <a:gd name="T33" fmla="*/ 20 h 42"/>
                <a:gd name="T34" fmla="*/ 26 w 37"/>
                <a:gd name="T35" fmla="*/ 14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7" h="42">
                  <a:moveTo>
                    <a:pt x="26" y="42"/>
                  </a:moveTo>
                  <a:cubicBezTo>
                    <a:pt x="17" y="29"/>
                    <a:pt x="17" y="29"/>
                    <a:pt x="17" y="29"/>
                  </a:cubicBezTo>
                  <a:cubicBezTo>
                    <a:pt x="9" y="29"/>
                    <a:pt x="9" y="29"/>
                    <a:pt x="9" y="29"/>
                  </a:cubicBezTo>
                  <a:cubicBezTo>
                    <a:pt x="9" y="42"/>
                    <a:pt x="9" y="42"/>
                    <a:pt x="9" y="42"/>
                  </a:cubicBezTo>
                  <a:cubicBezTo>
                    <a:pt x="0" y="42"/>
                    <a:pt x="0" y="42"/>
                    <a:pt x="0" y="42"/>
                  </a:cubicBezTo>
                  <a:cubicBezTo>
                    <a:pt x="0" y="0"/>
                    <a:pt x="0" y="0"/>
                    <a:pt x="0" y="0"/>
                  </a:cubicBezTo>
                  <a:cubicBezTo>
                    <a:pt x="20" y="0"/>
                    <a:pt x="20" y="0"/>
                    <a:pt x="20" y="0"/>
                  </a:cubicBezTo>
                  <a:cubicBezTo>
                    <a:pt x="30" y="0"/>
                    <a:pt x="36" y="5"/>
                    <a:pt x="36" y="14"/>
                  </a:cubicBezTo>
                  <a:cubicBezTo>
                    <a:pt x="36" y="14"/>
                    <a:pt x="36" y="14"/>
                    <a:pt x="36" y="14"/>
                  </a:cubicBezTo>
                  <a:cubicBezTo>
                    <a:pt x="36" y="21"/>
                    <a:pt x="32" y="25"/>
                    <a:pt x="26" y="27"/>
                  </a:cubicBezTo>
                  <a:cubicBezTo>
                    <a:pt x="37" y="42"/>
                    <a:pt x="37" y="42"/>
                    <a:pt x="37" y="42"/>
                  </a:cubicBezTo>
                  <a:lnTo>
                    <a:pt x="26" y="42"/>
                  </a:lnTo>
                  <a:close/>
                  <a:moveTo>
                    <a:pt x="26" y="14"/>
                  </a:moveTo>
                  <a:cubicBezTo>
                    <a:pt x="26" y="10"/>
                    <a:pt x="23" y="8"/>
                    <a:pt x="19" y="8"/>
                  </a:cubicBezTo>
                  <a:cubicBezTo>
                    <a:pt x="9" y="8"/>
                    <a:pt x="9" y="8"/>
                    <a:pt x="9" y="8"/>
                  </a:cubicBezTo>
                  <a:cubicBezTo>
                    <a:pt x="9" y="20"/>
                    <a:pt x="9" y="20"/>
                    <a:pt x="9" y="20"/>
                  </a:cubicBezTo>
                  <a:cubicBezTo>
                    <a:pt x="19" y="20"/>
                    <a:pt x="19" y="20"/>
                    <a:pt x="19" y="20"/>
                  </a:cubicBezTo>
                  <a:cubicBezTo>
                    <a:pt x="23" y="20"/>
                    <a:pt x="26" y="18"/>
                    <a:pt x="26" y="14"/>
                  </a:cubicBezTo>
                  <a:close/>
                </a:path>
              </a:pathLst>
            </a:custGeom>
            <a:solidFill>
              <a:srgbClr val="2B2B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52">
              <a:extLst>
                <a:ext uri="{FF2B5EF4-FFF2-40B4-BE49-F238E27FC236}">
                  <a16:creationId xmlns:a16="http://schemas.microsoft.com/office/drawing/2014/main" id="{2FFD4AE2-4214-4BBF-A569-305D05A2CB26}"/>
                </a:ext>
              </a:extLst>
            </p:cNvPr>
            <p:cNvSpPr>
              <a:spLocks/>
            </p:cNvSpPr>
            <p:nvPr/>
          </p:nvSpPr>
          <p:spPr bwMode="auto">
            <a:xfrm>
              <a:off x="6400800" y="3308668"/>
              <a:ext cx="111125" cy="119063"/>
            </a:xfrm>
            <a:custGeom>
              <a:avLst/>
              <a:gdLst>
                <a:gd name="T0" fmla="*/ 49 w 70"/>
                <a:gd name="T1" fmla="*/ 75 h 75"/>
                <a:gd name="T2" fmla="*/ 26 w 70"/>
                <a:gd name="T3" fmla="*/ 43 h 75"/>
                <a:gd name="T4" fmla="*/ 16 w 70"/>
                <a:gd name="T5" fmla="*/ 52 h 75"/>
                <a:gd name="T6" fmla="*/ 16 w 70"/>
                <a:gd name="T7" fmla="*/ 75 h 75"/>
                <a:gd name="T8" fmla="*/ 0 w 70"/>
                <a:gd name="T9" fmla="*/ 75 h 75"/>
                <a:gd name="T10" fmla="*/ 0 w 70"/>
                <a:gd name="T11" fmla="*/ 0 h 75"/>
                <a:gd name="T12" fmla="*/ 16 w 70"/>
                <a:gd name="T13" fmla="*/ 0 h 75"/>
                <a:gd name="T14" fmla="*/ 16 w 70"/>
                <a:gd name="T15" fmla="*/ 32 h 75"/>
                <a:gd name="T16" fmla="*/ 48 w 70"/>
                <a:gd name="T17" fmla="*/ 0 h 75"/>
                <a:gd name="T18" fmla="*/ 68 w 70"/>
                <a:gd name="T19" fmla="*/ 0 h 75"/>
                <a:gd name="T20" fmla="*/ 37 w 70"/>
                <a:gd name="T21" fmla="*/ 32 h 75"/>
                <a:gd name="T22" fmla="*/ 70 w 70"/>
                <a:gd name="T23" fmla="*/ 75 h 75"/>
                <a:gd name="T24" fmla="*/ 49 w 70"/>
                <a:gd name="T25"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0" h="75">
                  <a:moveTo>
                    <a:pt x="49" y="75"/>
                  </a:moveTo>
                  <a:lnTo>
                    <a:pt x="26" y="43"/>
                  </a:lnTo>
                  <a:lnTo>
                    <a:pt x="16" y="52"/>
                  </a:lnTo>
                  <a:lnTo>
                    <a:pt x="16" y="75"/>
                  </a:lnTo>
                  <a:lnTo>
                    <a:pt x="0" y="75"/>
                  </a:lnTo>
                  <a:lnTo>
                    <a:pt x="0" y="0"/>
                  </a:lnTo>
                  <a:lnTo>
                    <a:pt x="16" y="0"/>
                  </a:lnTo>
                  <a:lnTo>
                    <a:pt x="16" y="32"/>
                  </a:lnTo>
                  <a:lnTo>
                    <a:pt x="48" y="0"/>
                  </a:lnTo>
                  <a:lnTo>
                    <a:pt x="68" y="0"/>
                  </a:lnTo>
                  <a:lnTo>
                    <a:pt x="37" y="32"/>
                  </a:lnTo>
                  <a:lnTo>
                    <a:pt x="70" y="75"/>
                  </a:lnTo>
                  <a:lnTo>
                    <a:pt x="49" y="75"/>
                  </a:lnTo>
                  <a:close/>
                </a:path>
              </a:pathLst>
            </a:custGeom>
            <a:solidFill>
              <a:srgbClr val="2B2B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53">
              <a:extLst>
                <a:ext uri="{FF2B5EF4-FFF2-40B4-BE49-F238E27FC236}">
                  <a16:creationId xmlns:a16="http://schemas.microsoft.com/office/drawing/2014/main" id="{EF3456B6-529E-41EC-8BD8-F1E8FBF96FCB}"/>
                </a:ext>
              </a:extLst>
            </p:cNvPr>
            <p:cNvSpPr>
              <a:spLocks/>
            </p:cNvSpPr>
            <p:nvPr/>
          </p:nvSpPr>
          <p:spPr bwMode="auto">
            <a:xfrm>
              <a:off x="6551613" y="3308668"/>
              <a:ext cx="96838" cy="119063"/>
            </a:xfrm>
            <a:custGeom>
              <a:avLst/>
              <a:gdLst>
                <a:gd name="T0" fmla="*/ 0 w 61"/>
                <a:gd name="T1" fmla="*/ 75 h 75"/>
                <a:gd name="T2" fmla="*/ 0 w 61"/>
                <a:gd name="T3" fmla="*/ 0 h 75"/>
                <a:gd name="T4" fmla="*/ 61 w 61"/>
                <a:gd name="T5" fmla="*/ 0 h 75"/>
                <a:gd name="T6" fmla="*/ 61 w 61"/>
                <a:gd name="T7" fmla="*/ 14 h 75"/>
                <a:gd name="T8" fmla="*/ 19 w 61"/>
                <a:gd name="T9" fmla="*/ 14 h 75"/>
                <a:gd name="T10" fmla="*/ 19 w 61"/>
                <a:gd name="T11" fmla="*/ 30 h 75"/>
                <a:gd name="T12" fmla="*/ 55 w 61"/>
                <a:gd name="T13" fmla="*/ 30 h 75"/>
                <a:gd name="T14" fmla="*/ 55 w 61"/>
                <a:gd name="T15" fmla="*/ 45 h 75"/>
                <a:gd name="T16" fmla="*/ 19 w 61"/>
                <a:gd name="T17" fmla="*/ 45 h 75"/>
                <a:gd name="T18" fmla="*/ 19 w 61"/>
                <a:gd name="T19" fmla="*/ 61 h 75"/>
                <a:gd name="T20" fmla="*/ 61 w 61"/>
                <a:gd name="T21" fmla="*/ 61 h 75"/>
                <a:gd name="T22" fmla="*/ 61 w 61"/>
                <a:gd name="T23" fmla="*/ 75 h 75"/>
                <a:gd name="T24" fmla="*/ 0 w 61"/>
                <a:gd name="T25"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1" h="75">
                  <a:moveTo>
                    <a:pt x="0" y="75"/>
                  </a:moveTo>
                  <a:lnTo>
                    <a:pt x="0" y="0"/>
                  </a:lnTo>
                  <a:lnTo>
                    <a:pt x="61" y="0"/>
                  </a:lnTo>
                  <a:lnTo>
                    <a:pt x="61" y="14"/>
                  </a:lnTo>
                  <a:lnTo>
                    <a:pt x="19" y="14"/>
                  </a:lnTo>
                  <a:lnTo>
                    <a:pt x="19" y="30"/>
                  </a:lnTo>
                  <a:lnTo>
                    <a:pt x="55" y="30"/>
                  </a:lnTo>
                  <a:lnTo>
                    <a:pt x="55" y="45"/>
                  </a:lnTo>
                  <a:lnTo>
                    <a:pt x="19" y="45"/>
                  </a:lnTo>
                  <a:lnTo>
                    <a:pt x="19" y="61"/>
                  </a:lnTo>
                  <a:lnTo>
                    <a:pt x="61" y="61"/>
                  </a:lnTo>
                  <a:lnTo>
                    <a:pt x="61" y="75"/>
                  </a:lnTo>
                  <a:lnTo>
                    <a:pt x="0" y="75"/>
                  </a:lnTo>
                  <a:close/>
                </a:path>
              </a:pathLst>
            </a:custGeom>
            <a:solidFill>
              <a:srgbClr val="2B2B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54">
              <a:extLst>
                <a:ext uri="{FF2B5EF4-FFF2-40B4-BE49-F238E27FC236}">
                  <a16:creationId xmlns:a16="http://schemas.microsoft.com/office/drawing/2014/main" id="{F26883A2-5B9A-4088-83EA-CFBA59B6D429}"/>
                </a:ext>
              </a:extLst>
            </p:cNvPr>
            <p:cNvSpPr>
              <a:spLocks/>
            </p:cNvSpPr>
            <p:nvPr/>
          </p:nvSpPr>
          <p:spPr bwMode="auto">
            <a:xfrm>
              <a:off x="6689725" y="3308668"/>
              <a:ext cx="101600" cy="119063"/>
            </a:xfrm>
            <a:custGeom>
              <a:avLst/>
              <a:gdLst>
                <a:gd name="T0" fmla="*/ 40 w 64"/>
                <a:gd name="T1" fmla="*/ 14 h 75"/>
                <a:gd name="T2" fmla="*/ 40 w 64"/>
                <a:gd name="T3" fmla="*/ 75 h 75"/>
                <a:gd name="T4" fmla="*/ 23 w 64"/>
                <a:gd name="T5" fmla="*/ 75 h 75"/>
                <a:gd name="T6" fmla="*/ 23 w 64"/>
                <a:gd name="T7" fmla="*/ 14 h 75"/>
                <a:gd name="T8" fmla="*/ 0 w 64"/>
                <a:gd name="T9" fmla="*/ 14 h 75"/>
                <a:gd name="T10" fmla="*/ 0 w 64"/>
                <a:gd name="T11" fmla="*/ 0 h 75"/>
                <a:gd name="T12" fmla="*/ 64 w 64"/>
                <a:gd name="T13" fmla="*/ 0 h 75"/>
                <a:gd name="T14" fmla="*/ 64 w 64"/>
                <a:gd name="T15" fmla="*/ 14 h 75"/>
                <a:gd name="T16" fmla="*/ 40 w 64"/>
                <a:gd name="T17" fmla="*/ 1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 h="75">
                  <a:moveTo>
                    <a:pt x="40" y="14"/>
                  </a:moveTo>
                  <a:lnTo>
                    <a:pt x="40" y="75"/>
                  </a:lnTo>
                  <a:lnTo>
                    <a:pt x="23" y="75"/>
                  </a:lnTo>
                  <a:lnTo>
                    <a:pt x="23" y="14"/>
                  </a:lnTo>
                  <a:lnTo>
                    <a:pt x="0" y="14"/>
                  </a:lnTo>
                  <a:lnTo>
                    <a:pt x="0" y="0"/>
                  </a:lnTo>
                  <a:lnTo>
                    <a:pt x="64" y="0"/>
                  </a:lnTo>
                  <a:lnTo>
                    <a:pt x="64" y="14"/>
                  </a:lnTo>
                  <a:lnTo>
                    <a:pt x="40" y="14"/>
                  </a:lnTo>
                  <a:close/>
                </a:path>
              </a:pathLst>
            </a:custGeom>
            <a:solidFill>
              <a:srgbClr val="2B2B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Rectangle 55">
              <a:extLst>
                <a:ext uri="{FF2B5EF4-FFF2-40B4-BE49-F238E27FC236}">
                  <a16:creationId xmlns:a16="http://schemas.microsoft.com/office/drawing/2014/main" id="{40A72251-6ABC-4718-A13F-CC5B73453BCC}"/>
                </a:ext>
              </a:extLst>
            </p:cNvPr>
            <p:cNvSpPr>
              <a:spLocks noChangeArrowheads="1"/>
            </p:cNvSpPr>
            <p:nvPr/>
          </p:nvSpPr>
          <p:spPr bwMode="auto">
            <a:xfrm>
              <a:off x="6837363" y="3308668"/>
              <a:ext cx="26988" cy="119063"/>
            </a:xfrm>
            <a:prstGeom prst="rect">
              <a:avLst/>
            </a:prstGeom>
            <a:solidFill>
              <a:srgbClr val="2B2B2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56">
              <a:extLst>
                <a:ext uri="{FF2B5EF4-FFF2-40B4-BE49-F238E27FC236}">
                  <a16:creationId xmlns:a16="http://schemas.microsoft.com/office/drawing/2014/main" id="{1198E5BE-9A8E-41F4-8A9F-2105A1C681B0}"/>
                </a:ext>
              </a:extLst>
            </p:cNvPr>
            <p:cNvSpPr>
              <a:spLocks/>
            </p:cNvSpPr>
            <p:nvPr/>
          </p:nvSpPr>
          <p:spPr bwMode="auto">
            <a:xfrm>
              <a:off x="6921500" y="3308668"/>
              <a:ext cx="107950" cy="119063"/>
            </a:xfrm>
            <a:custGeom>
              <a:avLst/>
              <a:gdLst>
                <a:gd name="T0" fmla="*/ 54 w 68"/>
                <a:gd name="T1" fmla="*/ 75 h 75"/>
                <a:gd name="T2" fmla="*/ 17 w 68"/>
                <a:gd name="T3" fmla="*/ 27 h 75"/>
                <a:gd name="T4" fmla="*/ 17 w 68"/>
                <a:gd name="T5" fmla="*/ 75 h 75"/>
                <a:gd name="T6" fmla="*/ 0 w 68"/>
                <a:gd name="T7" fmla="*/ 75 h 75"/>
                <a:gd name="T8" fmla="*/ 0 w 68"/>
                <a:gd name="T9" fmla="*/ 0 h 75"/>
                <a:gd name="T10" fmla="*/ 15 w 68"/>
                <a:gd name="T11" fmla="*/ 0 h 75"/>
                <a:gd name="T12" fmla="*/ 52 w 68"/>
                <a:gd name="T13" fmla="*/ 47 h 75"/>
                <a:gd name="T14" fmla="*/ 52 w 68"/>
                <a:gd name="T15" fmla="*/ 0 h 75"/>
                <a:gd name="T16" fmla="*/ 68 w 68"/>
                <a:gd name="T17" fmla="*/ 0 h 75"/>
                <a:gd name="T18" fmla="*/ 68 w 68"/>
                <a:gd name="T19" fmla="*/ 75 h 75"/>
                <a:gd name="T20" fmla="*/ 54 w 68"/>
                <a:gd name="T21"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8" h="75">
                  <a:moveTo>
                    <a:pt x="54" y="75"/>
                  </a:moveTo>
                  <a:lnTo>
                    <a:pt x="17" y="27"/>
                  </a:lnTo>
                  <a:lnTo>
                    <a:pt x="17" y="75"/>
                  </a:lnTo>
                  <a:lnTo>
                    <a:pt x="0" y="75"/>
                  </a:lnTo>
                  <a:lnTo>
                    <a:pt x="0" y="0"/>
                  </a:lnTo>
                  <a:lnTo>
                    <a:pt x="15" y="0"/>
                  </a:lnTo>
                  <a:lnTo>
                    <a:pt x="52" y="47"/>
                  </a:lnTo>
                  <a:lnTo>
                    <a:pt x="52" y="0"/>
                  </a:lnTo>
                  <a:lnTo>
                    <a:pt x="68" y="0"/>
                  </a:lnTo>
                  <a:lnTo>
                    <a:pt x="68" y="75"/>
                  </a:lnTo>
                  <a:lnTo>
                    <a:pt x="54" y="75"/>
                  </a:lnTo>
                  <a:close/>
                </a:path>
              </a:pathLst>
            </a:custGeom>
            <a:solidFill>
              <a:srgbClr val="2B2B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57">
              <a:extLst>
                <a:ext uri="{FF2B5EF4-FFF2-40B4-BE49-F238E27FC236}">
                  <a16:creationId xmlns:a16="http://schemas.microsoft.com/office/drawing/2014/main" id="{79EA88A9-A5B1-4CA2-95D4-C4A76FA434D5}"/>
                </a:ext>
              </a:extLst>
            </p:cNvPr>
            <p:cNvSpPr>
              <a:spLocks/>
            </p:cNvSpPr>
            <p:nvPr/>
          </p:nvSpPr>
          <p:spPr bwMode="auto">
            <a:xfrm>
              <a:off x="7080250" y="3305493"/>
              <a:ext cx="119063" cy="125413"/>
            </a:xfrm>
            <a:custGeom>
              <a:avLst/>
              <a:gdLst>
                <a:gd name="T0" fmla="*/ 23 w 41"/>
                <a:gd name="T1" fmla="*/ 44 h 44"/>
                <a:gd name="T2" fmla="*/ 0 w 41"/>
                <a:gd name="T3" fmla="*/ 22 h 44"/>
                <a:gd name="T4" fmla="*/ 0 w 41"/>
                <a:gd name="T5" fmla="*/ 22 h 44"/>
                <a:gd name="T6" fmla="*/ 23 w 41"/>
                <a:gd name="T7" fmla="*/ 0 h 44"/>
                <a:gd name="T8" fmla="*/ 39 w 41"/>
                <a:gd name="T9" fmla="*/ 6 h 44"/>
                <a:gd name="T10" fmla="*/ 33 w 41"/>
                <a:gd name="T11" fmla="*/ 13 h 44"/>
                <a:gd name="T12" fmla="*/ 22 w 41"/>
                <a:gd name="T13" fmla="*/ 9 h 44"/>
                <a:gd name="T14" fmla="*/ 10 w 41"/>
                <a:gd name="T15" fmla="*/ 22 h 44"/>
                <a:gd name="T16" fmla="*/ 10 w 41"/>
                <a:gd name="T17" fmla="*/ 22 h 44"/>
                <a:gd name="T18" fmla="*/ 23 w 41"/>
                <a:gd name="T19" fmla="*/ 35 h 44"/>
                <a:gd name="T20" fmla="*/ 32 w 41"/>
                <a:gd name="T21" fmla="*/ 33 h 44"/>
                <a:gd name="T22" fmla="*/ 32 w 41"/>
                <a:gd name="T23" fmla="*/ 27 h 44"/>
                <a:gd name="T24" fmla="*/ 22 w 41"/>
                <a:gd name="T25" fmla="*/ 27 h 44"/>
                <a:gd name="T26" fmla="*/ 22 w 41"/>
                <a:gd name="T27" fmla="*/ 19 h 44"/>
                <a:gd name="T28" fmla="*/ 41 w 41"/>
                <a:gd name="T29" fmla="*/ 19 h 44"/>
                <a:gd name="T30" fmla="*/ 41 w 41"/>
                <a:gd name="T31" fmla="*/ 37 h 44"/>
                <a:gd name="T32" fmla="*/ 23 w 41"/>
                <a:gd name="T33"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1" h="44">
                  <a:moveTo>
                    <a:pt x="23" y="44"/>
                  </a:moveTo>
                  <a:cubicBezTo>
                    <a:pt x="9" y="44"/>
                    <a:pt x="0" y="35"/>
                    <a:pt x="0" y="22"/>
                  </a:cubicBezTo>
                  <a:cubicBezTo>
                    <a:pt x="0" y="22"/>
                    <a:pt x="0" y="22"/>
                    <a:pt x="0" y="22"/>
                  </a:cubicBezTo>
                  <a:cubicBezTo>
                    <a:pt x="0" y="10"/>
                    <a:pt x="10" y="0"/>
                    <a:pt x="23" y="0"/>
                  </a:cubicBezTo>
                  <a:cubicBezTo>
                    <a:pt x="30" y="0"/>
                    <a:pt x="35" y="2"/>
                    <a:pt x="39" y="6"/>
                  </a:cubicBezTo>
                  <a:cubicBezTo>
                    <a:pt x="33" y="13"/>
                    <a:pt x="33" y="13"/>
                    <a:pt x="33" y="13"/>
                  </a:cubicBezTo>
                  <a:cubicBezTo>
                    <a:pt x="30" y="10"/>
                    <a:pt x="27" y="9"/>
                    <a:pt x="22" y="9"/>
                  </a:cubicBezTo>
                  <a:cubicBezTo>
                    <a:pt x="15" y="9"/>
                    <a:pt x="10" y="15"/>
                    <a:pt x="10" y="22"/>
                  </a:cubicBezTo>
                  <a:cubicBezTo>
                    <a:pt x="10" y="22"/>
                    <a:pt x="10" y="22"/>
                    <a:pt x="10" y="22"/>
                  </a:cubicBezTo>
                  <a:cubicBezTo>
                    <a:pt x="10" y="30"/>
                    <a:pt x="15" y="35"/>
                    <a:pt x="23" y="35"/>
                  </a:cubicBezTo>
                  <a:cubicBezTo>
                    <a:pt x="26" y="35"/>
                    <a:pt x="29" y="35"/>
                    <a:pt x="32" y="33"/>
                  </a:cubicBezTo>
                  <a:cubicBezTo>
                    <a:pt x="32" y="27"/>
                    <a:pt x="32" y="27"/>
                    <a:pt x="32" y="27"/>
                  </a:cubicBezTo>
                  <a:cubicBezTo>
                    <a:pt x="22" y="27"/>
                    <a:pt x="22" y="27"/>
                    <a:pt x="22" y="27"/>
                  </a:cubicBezTo>
                  <a:cubicBezTo>
                    <a:pt x="22" y="19"/>
                    <a:pt x="22" y="19"/>
                    <a:pt x="22" y="19"/>
                  </a:cubicBezTo>
                  <a:cubicBezTo>
                    <a:pt x="41" y="19"/>
                    <a:pt x="41" y="19"/>
                    <a:pt x="41" y="19"/>
                  </a:cubicBezTo>
                  <a:cubicBezTo>
                    <a:pt x="41" y="37"/>
                    <a:pt x="41" y="37"/>
                    <a:pt x="41" y="37"/>
                  </a:cubicBezTo>
                  <a:cubicBezTo>
                    <a:pt x="36" y="41"/>
                    <a:pt x="30" y="44"/>
                    <a:pt x="23" y="44"/>
                  </a:cubicBezTo>
                  <a:close/>
                </a:path>
              </a:pathLst>
            </a:custGeom>
            <a:solidFill>
              <a:srgbClr val="2B2B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58">
              <a:extLst>
                <a:ext uri="{FF2B5EF4-FFF2-40B4-BE49-F238E27FC236}">
                  <a16:creationId xmlns:a16="http://schemas.microsoft.com/office/drawing/2014/main" id="{0AA920F9-C372-4757-B2BD-BEBB71604EB4}"/>
                </a:ext>
              </a:extLst>
            </p:cNvPr>
            <p:cNvSpPr>
              <a:spLocks noEditPoints="1"/>
            </p:cNvSpPr>
            <p:nvPr/>
          </p:nvSpPr>
          <p:spPr bwMode="auto">
            <a:xfrm>
              <a:off x="7315200" y="3305493"/>
              <a:ext cx="131763" cy="122238"/>
            </a:xfrm>
            <a:custGeom>
              <a:avLst/>
              <a:gdLst>
                <a:gd name="T0" fmla="*/ 66 w 83"/>
                <a:gd name="T1" fmla="*/ 77 h 77"/>
                <a:gd name="T2" fmla="*/ 59 w 83"/>
                <a:gd name="T3" fmla="*/ 61 h 77"/>
                <a:gd name="T4" fmla="*/ 26 w 83"/>
                <a:gd name="T5" fmla="*/ 61 h 77"/>
                <a:gd name="T6" fmla="*/ 19 w 83"/>
                <a:gd name="T7" fmla="*/ 77 h 77"/>
                <a:gd name="T8" fmla="*/ 0 w 83"/>
                <a:gd name="T9" fmla="*/ 77 h 77"/>
                <a:gd name="T10" fmla="*/ 35 w 83"/>
                <a:gd name="T11" fmla="*/ 0 h 77"/>
                <a:gd name="T12" fmla="*/ 50 w 83"/>
                <a:gd name="T13" fmla="*/ 0 h 77"/>
                <a:gd name="T14" fmla="*/ 83 w 83"/>
                <a:gd name="T15" fmla="*/ 77 h 77"/>
                <a:gd name="T16" fmla="*/ 66 w 83"/>
                <a:gd name="T17" fmla="*/ 77 h 77"/>
                <a:gd name="T18" fmla="*/ 43 w 83"/>
                <a:gd name="T19" fmla="*/ 22 h 77"/>
                <a:gd name="T20" fmla="*/ 32 w 83"/>
                <a:gd name="T21" fmla="*/ 45 h 77"/>
                <a:gd name="T22" fmla="*/ 52 w 83"/>
                <a:gd name="T23" fmla="*/ 45 h 77"/>
                <a:gd name="T24" fmla="*/ 43 w 83"/>
                <a:gd name="T25" fmla="*/ 22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3" h="77">
                  <a:moveTo>
                    <a:pt x="66" y="77"/>
                  </a:moveTo>
                  <a:lnTo>
                    <a:pt x="59" y="61"/>
                  </a:lnTo>
                  <a:lnTo>
                    <a:pt x="26" y="61"/>
                  </a:lnTo>
                  <a:lnTo>
                    <a:pt x="19" y="77"/>
                  </a:lnTo>
                  <a:lnTo>
                    <a:pt x="0" y="77"/>
                  </a:lnTo>
                  <a:lnTo>
                    <a:pt x="35" y="0"/>
                  </a:lnTo>
                  <a:lnTo>
                    <a:pt x="50" y="0"/>
                  </a:lnTo>
                  <a:lnTo>
                    <a:pt x="83" y="77"/>
                  </a:lnTo>
                  <a:lnTo>
                    <a:pt x="66" y="77"/>
                  </a:lnTo>
                  <a:close/>
                  <a:moveTo>
                    <a:pt x="43" y="22"/>
                  </a:moveTo>
                  <a:lnTo>
                    <a:pt x="32" y="45"/>
                  </a:lnTo>
                  <a:lnTo>
                    <a:pt x="52" y="45"/>
                  </a:lnTo>
                  <a:lnTo>
                    <a:pt x="43" y="22"/>
                  </a:lnTo>
                  <a:close/>
                </a:path>
              </a:pathLst>
            </a:custGeom>
            <a:solidFill>
              <a:srgbClr val="2B2B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59">
              <a:extLst>
                <a:ext uri="{FF2B5EF4-FFF2-40B4-BE49-F238E27FC236}">
                  <a16:creationId xmlns:a16="http://schemas.microsoft.com/office/drawing/2014/main" id="{E809E302-3FBF-42A5-9067-A329734852F5}"/>
                </a:ext>
              </a:extLst>
            </p:cNvPr>
            <p:cNvSpPr>
              <a:spLocks/>
            </p:cNvSpPr>
            <p:nvPr/>
          </p:nvSpPr>
          <p:spPr bwMode="auto">
            <a:xfrm>
              <a:off x="7472363" y="3305493"/>
              <a:ext cx="117475" cy="125413"/>
            </a:xfrm>
            <a:custGeom>
              <a:avLst/>
              <a:gdLst>
                <a:gd name="T0" fmla="*/ 22 w 40"/>
                <a:gd name="T1" fmla="*/ 44 h 44"/>
                <a:gd name="T2" fmla="*/ 0 w 40"/>
                <a:gd name="T3" fmla="*/ 22 h 44"/>
                <a:gd name="T4" fmla="*/ 0 w 40"/>
                <a:gd name="T5" fmla="*/ 22 h 44"/>
                <a:gd name="T6" fmla="*/ 22 w 40"/>
                <a:gd name="T7" fmla="*/ 0 h 44"/>
                <a:gd name="T8" fmla="*/ 39 w 40"/>
                <a:gd name="T9" fmla="*/ 6 h 44"/>
                <a:gd name="T10" fmla="*/ 33 w 40"/>
                <a:gd name="T11" fmla="*/ 13 h 44"/>
                <a:gd name="T12" fmla="*/ 22 w 40"/>
                <a:gd name="T13" fmla="*/ 9 h 44"/>
                <a:gd name="T14" fmla="*/ 10 w 40"/>
                <a:gd name="T15" fmla="*/ 22 h 44"/>
                <a:gd name="T16" fmla="*/ 10 w 40"/>
                <a:gd name="T17" fmla="*/ 22 h 44"/>
                <a:gd name="T18" fmla="*/ 22 w 40"/>
                <a:gd name="T19" fmla="*/ 35 h 44"/>
                <a:gd name="T20" fmla="*/ 31 w 40"/>
                <a:gd name="T21" fmla="*/ 33 h 44"/>
                <a:gd name="T22" fmla="*/ 31 w 40"/>
                <a:gd name="T23" fmla="*/ 27 h 44"/>
                <a:gd name="T24" fmla="*/ 22 w 40"/>
                <a:gd name="T25" fmla="*/ 27 h 44"/>
                <a:gd name="T26" fmla="*/ 22 w 40"/>
                <a:gd name="T27" fmla="*/ 19 h 44"/>
                <a:gd name="T28" fmla="*/ 40 w 40"/>
                <a:gd name="T29" fmla="*/ 19 h 44"/>
                <a:gd name="T30" fmla="*/ 40 w 40"/>
                <a:gd name="T31" fmla="*/ 37 h 44"/>
                <a:gd name="T32" fmla="*/ 22 w 40"/>
                <a:gd name="T33"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 h="44">
                  <a:moveTo>
                    <a:pt x="22" y="44"/>
                  </a:moveTo>
                  <a:cubicBezTo>
                    <a:pt x="9" y="44"/>
                    <a:pt x="0" y="35"/>
                    <a:pt x="0" y="22"/>
                  </a:cubicBezTo>
                  <a:cubicBezTo>
                    <a:pt x="0" y="22"/>
                    <a:pt x="0" y="22"/>
                    <a:pt x="0" y="22"/>
                  </a:cubicBezTo>
                  <a:cubicBezTo>
                    <a:pt x="0" y="10"/>
                    <a:pt x="9" y="0"/>
                    <a:pt x="22" y="0"/>
                  </a:cubicBezTo>
                  <a:cubicBezTo>
                    <a:pt x="30" y="0"/>
                    <a:pt x="34" y="2"/>
                    <a:pt x="39" y="6"/>
                  </a:cubicBezTo>
                  <a:cubicBezTo>
                    <a:pt x="33" y="13"/>
                    <a:pt x="33" y="13"/>
                    <a:pt x="33" y="13"/>
                  </a:cubicBezTo>
                  <a:cubicBezTo>
                    <a:pt x="30" y="10"/>
                    <a:pt x="27" y="9"/>
                    <a:pt x="22" y="9"/>
                  </a:cubicBezTo>
                  <a:cubicBezTo>
                    <a:pt x="15" y="9"/>
                    <a:pt x="10" y="15"/>
                    <a:pt x="10" y="22"/>
                  </a:cubicBezTo>
                  <a:cubicBezTo>
                    <a:pt x="10" y="22"/>
                    <a:pt x="10" y="22"/>
                    <a:pt x="10" y="22"/>
                  </a:cubicBezTo>
                  <a:cubicBezTo>
                    <a:pt x="10" y="30"/>
                    <a:pt x="15" y="35"/>
                    <a:pt x="22" y="35"/>
                  </a:cubicBezTo>
                  <a:cubicBezTo>
                    <a:pt x="26" y="35"/>
                    <a:pt x="29" y="35"/>
                    <a:pt x="31" y="33"/>
                  </a:cubicBezTo>
                  <a:cubicBezTo>
                    <a:pt x="31" y="27"/>
                    <a:pt x="31" y="27"/>
                    <a:pt x="31" y="27"/>
                  </a:cubicBezTo>
                  <a:cubicBezTo>
                    <a:pt x="22" y="27"/>
                    <a:pt x="22" y="27"/>
                    <a:pt x="22" y="27"/>
                  </a:cubicBezTo>
                  <a:cubicBezTo>
                    <a:pt x="22" y="19"/>
                    <a:pt x="22" y="19"/>
                    <a:pt x="22" y="19"/>
                  </a:cubicBezTo>
                  <a:cubicBezTo>
                    <a:pt x="40" y="19"/>
                    <a:pt x="40" y="19"/>
                    <a:pt x="40" y="19"/>
                  </a:cubicBezTo>
                  <a:cubicBezTo>
                    <a:pt x="40" y="37"/>
                    <a:pt x="40" y="37"/>
                    <a:pt x="40" y="37"/>
                  </a:cubicBezTo>
                  <a:cubicBezTo>
                    <a:pt x="36" y="41"/>
                    <a:pt x="30" y="44"/>
                    <a:pt x="22" y="44"/>
                  </a:cubicBezTo>
                  <a:close/>
                </a:path>
              </a:pathLst>
            </a:custGeom>
            <a:solidFill>
              <a:srgbClr val="2B2B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60">
              <a:extLst>
                <a:ext uri="{FF2B5EF4-FFF2-40B4-BE49-F238E27FC236}">
                  <a16:creationId xmlns:a16="http://schemas.microsoft.com/office/drawing/2014/main" id="{D2B1F389-5282-4D75-B44A-8DCAC6E0BE90}"/>
                </a:ext>
              </a:extLst>
            </p:cNvPr>
            <p:cNvSpPr>
              <a:spLocks/>
            </p:cNvSpPr>
            <p:nvPr/>
          </p:nvSpPr>
          <p:spPr bwMode="auto">
            <a:xfrm>
              <a:off x="7642225" y="3308668"/>
              <a:ext cx="93663" cy="119063"/>
            </a:xfrm>
            <a:custGeom>
              <a:avLst/>
              <a:gdLst>
                <a:gd name="T0" fmla="*/ 0 w 59"/>
                <a:gd name="T1" fmla="*/ 75 h 75"/>
                <a:gd name="T2" fmla="*/ 0 w 59"/>
                <a:gd name="T3" fmla="*/ 0 h 75"/>
                <a:gd name="T4" fmla="*/ 59 w 59"/>
                <a:gd name="T5" fmla="*/ 0 h 75"/>
                <a:gd name="T6" fmla="*/ 59 w 59"/>
                <a:gd name="T7" fmla="*/ 14 h 75"/>
                <a:gd name="T8" fmla="*/ 16 w 59"/>
                <a:gd name="T9" fmla="*/ 14 h 75"/>
                <a:gd name="T10" fmla="*/ 16 w 59"/>
                <a:gd name="T11" fmla="*/ 30 h 75"/>
                <a:gd name="T12" fmla="*/ 53 w 59"/>
                <a:gd name="T13" fmla="*/ 30 h 75"/>
                <a:gd name="T14" fmla="*/ 53 w 59"/>
                <a:gd name="T15" fmla="*/ 45 h 75"/>
                <a:gd name="T16" fmla="*/ 16 w 59"/>
                <a:gd name="T17" fmla="*/ 45 h 75"/>
                <a:gd name="T18" fmla="*/ 16 w 59"/>
                <a:gd name="T19" fmla="*/ 61 h 75"/>
                <a:gd name="T20" fmla="*/ 59 w 59"/>
                <a:gd name="T21" fmla="*/ 61 h 75"/>
                <a:gd name="T22" fmla="*/ 59 w 59"/>
                <a:gd name="T23" fmla="*/ 75 h 75"/>
                <a:gd name="T24" fmla="*/ 0 w 59"/>
                <a:gd name="T25"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75">
                  <a:moveTo>
                    <a:pt x="0" y="75"/>
                  </a:moveTo>
                  <a:lnTo>
                    <a:pt x="0" y="0"/>
                  </a:lnTo>
                  <a:lnTo>
                    <a:pt x="59" y="0"/>
                  </a:lnTo>
                  <a:lnTo>
                    <a:pt x="59" y="14"/>
                  </a:lnTo>
                  <a:lnTo>
                    <a:pt x="16" y="14"/>
                  </a:lnTo>
                  <a:lnTo>
                    <a:pt x="16" y="30"/>
                  </a:lnTo>
                  <a:lnTo>
                    <a:pt x="53" y="30"/>
                  </a:lnTo>
                  <a:lnTo>
                    <a:pt x="53" y="45"/>
                  </a:lnTo>
                  <a:lnTo>
                    <a:pt x="16" y="45"/>
                  </a:lnTo>
                  <a:lnTo>
                    <a:pt x="16" y="61"/>
                  </a:lnTo>
                  <a:lnTo>
                    <a:pt x="59" y="61"/>
                  </a:lnTo>
                  <a:lnTo>
                    <a:pt x="59" y="75"/>
                  </a:lnTo>
                  <a:lnTo>
                    <a:pt x="0" y="75"/>
                  </a:lnTo>
                  <a:close/>
                </a:path>
              </a:pathLst>
            </a:custGeom>
            <a:solidFill>
              <a:srgbClr val="2B2B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61">
              <a:extLst>
                <a:ext uri="{FF2B5EF4-FFF2-40B4-BE49-F238E27FC236}">
                  <a16:creationId xmlns:a16="http://schemas.microsoft.com/office/drawing/2014/main" id="{7B47A658-9D8C-4E2D-87B2-62B1D98E7A58}"/>
                </a:ext>
              </a:extLst>
            </p:cNvPr>
            <p:cNvSpPr>
              <a:spLocks/>
            </p:cNvSpPr>
            <p:nvPr/>
          </p:nvSpPr>
          <p:spPr bwMode="auto">
            <a:xfrm>
              <a:off x="7785100" y="3308668"/>
              <a:ext cx="111125" cy="119063"/>
            </a:xfrm>
            <a:custGeom>
              <a:avLst/>
              <a:gdLst>
                <a:gd name="T0" fmla="*/ 55 w 70"/>
                <a:gd name="T1" fmla="*/ 75 h 75"/>
                <a:gd name="T2" fmla="*/ 16 w 70"/>
                <a:gd name="T3" fmla="*/ 27 h 75"/>
                <a:gd name="T4" fmla="*/ 16 w 70"/>
                <a:gd name="T5" fmla="*/ 75 h 75"/>
                <a:gd name="T6" fmla="*/ 0 w 70"/>
                <a:gd name="T7" fmla="*/ 75 h 75"/>
                <a:gd name="T8" fmla="*/ 0 w 70"/>
                <a:gd name="T9" fmla="*/ 0 h 75"/>
                <a:gd name="T10" fmla="*/ 16 w 70"/>
                <a:gd name="T11" fmla="*/ 0 h 75"/>
                <a:gd name="T12" fmla="*/ 53 w 70"/>
                <a:gd name="T13" fmla="*/ 47 h 75"/>
                <a:gd name="T14" fmla="*/ 53 w 70"/>
                <a:gd name="T15" fmla="*/ 0 h 75"/>
                <a:gd name="T16" fmla="*/ 70 w 70"/>
                <a:gd name="T17" fmla="*/ 0 h 75"/>
                <a:gd name="T18" fmla="*/ 70 w 70"/>
                <a:gd name="T19" fmla="*/ 75 h 75"/>
                <a:gd name="T20" fmla="*/ 55 w 70"/>
                <a:gd name="T21"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0" h="75">
                  <a:moveTo>
                    <a:pt x="55" y="75"/>
                  </a:moveTo>
                  <a:lnTo>
                    <a:pt x="16" y="27"/>
                  </a:lnTo>
                  <a:lnTo>
                    <a:pt x="16" y="75"/>
                  </a:lnTo>
                  <a:lnTo>
                    <a:pt x="0" y="75"/>
                  </a:lnTo>
                  <a:lnTo>
                    <a:pt x="0" y="0"/>
                  </a:lnTo>
                  <a:lnTo>
                    <a:pt x="16" y="0"/>
                  </a:lnTo>
                  <a:lnTo>
                    <a:pt x="53" y="47"/>
                  </a:lnTo>
                  <a:lnTo>
                    <a:pt x="53" y="0"/>
                  </a:lnTo>
                  <a:lnTo>
                    <a:pt x="70" y="0"/>
                  </a:lnTo>
                  <a:lnTo>
                    <a:pt x="70" y="75"/>
                  </a:lnTo>
                  <a:lnTo>
                    <a:pt x="55" y="75"/>
                  </a:lnTo>
                  <a:close/>
                </a:path>
              </a:pathLst>
            </a:custGeom>
            <a:solidFill>
              <a:srgbClr val="2B2B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62">
              <a:extLst>
                <a:ext uri="{FF2B5EF4-FFF2-40B4-BE49-F238E27FC236}">
                  <a16:creationId xmlns:a16="http://schemas.microsoft.com/office/drawing/2014/main" id="{A4AB7CB0-865A-46F4-BBF1-2CBD27858CA3}"/>
                </a:ext>
              </a:extLst>
            </p:cNvPr>
            <p:cNvSpPr>
              <a:spLocks/>
            </p:cNvSpPr>
            <p:nvPr/>
          </p:nvSpPr>
          <p:spPr bwMode="auto">
            <a:xfrm>
              <a:off x="7945438" y="3305493"/>
              <a:ext cx="112713" cy="125413"/>
            </a:xfrm>
            <a:custGeom>
              <a:avLst/>
              <a:gdLst>
                <a:gd name="T0" fmla="*/ 22 w 39"/>
                <a:gd name="T1" fmla="*/ 44 h 44"/>
                <a:gd name="T2" fmla="*/ 0 w 39"/>
                <a:gd name="T3" fmla="*/ 22 h 44"/>
                <a:gd name="T4" fmla="*/ 0 w 39"/>
                <a:gd name="T5" fmla="*/ 22 h 44"/>
                <a:gd name="T6" fmla="*/ 22 w 39"/>
                <a:gd name="T7" fmla="*/ 0 h 44"/>
                <a:gd name="T8" fmla="*/ 39 w 39"/>
                <a:gd name="T9" fmla="*/ 6 h 44"/>
                <a:gd name="T10" fmla="*/ 33 w 39"/>
                <a:gd name="T11" fmla="*/ 13 h 44"/>
                <a:gd name="T12" fmla="*/ 22 w 39"/>
                <a:gd name="T13" fmla="*/ 9 h 44"/>
                <a:gd name="T14" fmla="*/ 10 w 39"/>
                <a:gd name="T15" fmla="*/ 22 h 44"/>
                <a:gd name="T16" fmla="*/ 10 w 39"/>
                <a:gd name="T17" fmla="*/ 22 h 44"/>
                <a:gd name="T18" fmla="*/ 22 w 39"/>
                <a:gd name="T19" fmla="*/ 35 h 44"/>
                <a:gd name="T20" fmla="*/ 33 w 39"/>
                <a:gd name="T21" fmla="*/ 30 h 44"/>
                <a:gd name="T22" fmla="*/ 39 w 39"/>
                <a:gd name="T23" fmla="*/ 36 h 44"/>
                <a:gd name="T24" fmla="*/ 22 w 39"/>
                <a:gd name="T25"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 h="44">
                  <a:moveTo>
                    <a:pt x="22" y="44"/>
                  </a:moveTo>
                  <a:cubicBezTo>
                    <a:pt x="9" y="44"/>
                    <a:pt x="0" y="34"/>
                    <a:pt x="0" y="22"/>
                  </a:cubicBezTo>
                  <a:cubicBezTo>
                    <a:pt x="0" y="22"/>
                    <a:pt x="0" y="22"/>
                    <a:pt x="0" y="22"/>
                  </a:cubicBezTo>
                  <a:cubicBezTo>
                    <a:pt x="0" y="10"/>
                    <a:pt x="9" y="0"/>
                    <a:pt x="22" y="0"/>
                  </a:cubicBezTo>
                  <a:cubicBezTo>
                    <a:pt x="30" y="0"/>
                    <a:pt x="35" y="3"/>
                    <a:pt x="39" y="6"/>
                  </a:cubicBezTo>
                  <a:cubicBezTo>
                    <a:pt x="33" y="13"/>
                    <a:pt x="33" y="13"/>
                    <a:pt x="33" y="13"/>
                  </a:cubicBezTo>
                  <a:cubicBezTo>
                    <a:pt x="29" y="10"/>
                    <a:pt x="26" y="9"/>
                    <a:pt x="22" y="9"/>
                  </a:cubicBezTo>
                  <a:cubicBezTo>
                    <a:pt x="15" y="9"/>
                    <a:pt x="10" y="15"/>
                    <a:pt x="10" y="22"/>
                  </a:cubicBezTo>
                  <a:cubicBezTo>
                    <a:pt x="10" y="22"/>
                    <a:pt x="10" y="22"/>
                    <a:pt x="10" y="22"/>
                  </a:cubicBezTo>
                  <a:cubicBezTo>
                    <a:pt x="10" y="29"/>
                    <a:pt x="15" y="35"/>
                    <a:pt x="22" y="35"/>
                  </a:cubicBezTo>
                  <a:cubicBezTo>
                    <a:pt x="27" y="35"/>
                    <a:pt x="30" y="33"/>
                    <a:pt x="33" y="30"/>
                  </a:cubicBezTo>
                  <a:cubicBezTo>
                    <a:pt x="39" y="36"/>
                    <a:pt x="39" y="36"/>
                    <a:pt x="39" y="36"/>
                  </a:cubicBezTo>
                  <a:cubicBezTo>
                    <a:pt x="35" y="41"/>
                    <a:pt x="30" y="44"/>
                    <a:pt x="22" y="44"/>
                  </a:cubicBezTo>
                  <a:close/>
                </a:path>
              </a:pathLst>
            </a:custGeom>
            <a:solidFill>
              <a:srgbClr val="2B2B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63">
              <a:extLst>
                <a:ext uri="{FF2B5EF4-FFF2-40B4-BE49-F238E27FC236}">
                  <a16:creationId xmlns:a16="http://schemas.microsoft.com/office/drawing/2014/main" id="{D5B8FF6E-F6C8-4006-8023-95758C90A74C}"/>
                </a:ext>
              </a:extLst>
            </p:cNvPr>
            <p:cNvSpPr>
              <a:spLocks/>
            </p:cNvSpPr>
            <p:nvPr/>
          </p:nvSpPr>
          <p:spPr bwMode="auto">
            <a:xfrm>
              <a:off x="8091488" y="3308668"/>
              <a:ext cx="122238" cy="119063"/>
            </a:xfrm>
            <a:custGeom>
              <a:avLst/>
              <a:gdLst>
                <a:gd name="T0" fmla="*/ 47 w 77"/>
                <a:gd name="T1" fmla="*/ 45 h 75"/>
                <a:gd name="T2" fmla="*/ 47 w 77"/>
                <a:gd name="T3" fmla="*/ 75 h 75"/>
                <a:gd name="T4" fmla="*/ 29 w 77"/>
                <a:gd name="T5" fmla="*/ 75 h 75"/>
                <a:gd name="T6" fmla="*/ 29 w 77"/>
                <a:gd name="T7" fmla="*/ 45 h 75"/>
                <a:gd name="T8" fmla="*/ 0 w 77"/>
                <a:gd name="T9" fmla="*/ 0 h 75"/>
                <a:gd name="T10" fmla="*/ 20 w 77"/>
                <a:gd name="T11" fmla="*/ 0 h 75"/>
                <a:gd name="T12" fmla="*/ 38 w 77"/>
                <a:gd name="T13" fmla="*/ 30 h 75"/>
                <a:gd name="T14" fmla="*/ 57 w 77"/>
                <a:gd name="T15" fmla="*/ 0 h 75"/>
                <a:gd name="T16" fmla="*/ 77 w 77"/>
                <a:gd name="T17" fmla="*/ 0 h 75"/>
                <a:gd name="T18" fmla="*/ 47 w 77"/>
                <a:gd name="T19" fmla="*/ 4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7" h="75">
                  <a:moveTo>
                    <a:pt x="47" y="45"/>
                  </a:moveTo>
                  <a:lnTo>
                    <a:pt x="47" y="75"/>
                  </a:lnTo>
                  <a:lnTo>
                    <a:pt x="29" y="75"/>
                  </a:lnTo>
                  <a:lnTo>
                    <a:pt x="29" y="45"/>
                  </a:lnTo>
                  <a:lnTo>
                    <a:pt x="0" y="0"/>
                  </a:lnTo>
                  <a:lnTo>
                    <a:pt x="20" y="0"/>
                  </a:lnTo>
                  <a:lnTo>
                    <a:pt x="38" y="30"/>
                  </a:lnTo>
                  <a:lnTo>
                    <a:pt x="57" y="0"/>
                  </a:lnTo>
                  <a:lnTo>
                    <a:pt x="77" y="0"/>
                  </a:lnTo>
                  <a:lnTo>
                    <a:pt x="47" y="45"/>
                  </a:lnTo>
                  <a:close/>
                </a:path>
              </a:pathLst>
            </a:custGeom>
            <a:solidFill>
              <a:srgbClr val="2B2B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99" name="Group 98">
            <a:extLst>
              <a:ext uri="{FF2B5EF4-FFF2-40B4-BE49-F238E27FC236}">
                <a16:creationId xmlns:a16="http://schemas.microsoft.com/office/drawing/2014/main" id="{6EC4064D-782D-4307-B6C3-AAE39D7E2EF6}"/>
              </a:ext>
            </a:extLst>
          </p:cNvPr>
          <p:cNvGrpSpPr/>
          <p:nvPr userDrawn="1"/>
        </p:nvGrpSpPr>
        <p:grpSpPr>
          <a:xfrm>
            <a:off x="6841793" y="6479710"/>
            <a:ext cx="1081445" cy="284175"/>
            <a:chOff x="2074103" y="389005"/>
            <a:chExt cx="3021628" cy="794004"/>
          </a:xfrm>
          <a:solidFill>
            <a:schemeClr val="bg1"/>
          </a:solidFill>
        </p:grpSpPr>
        <p:sp>
          <p:nvSpPr>
            <p:cNvPr id="100" name="Freeform 215">
              <a:extLst>
                <a:ext uri="{FF2B5EF4-FFF2-40B4-BE49-F238E27FC236}">
                  <a16:creationId xmlns:a16="http://schemas.microsoft.com/office/drawing/2014/main" id="{6F3B699D-F0EB-458C-A9B6-1F2F5CC6F275}"/>
                </a:ext>
              </a:extLst>
            </p:cNvPr>
            <p:cNvSpPr>
              <a:spLocks noEditPoints="1"/>
            </p:cNvSpPr>
            <p:nvPr/>
          </p:nvSpPr>
          <p:spPr bwMode="auto">
            <a:xfrm>
              <a:off x="2082925" y="397827"/>
              <a:ext cx="542571" cy="569038"/>
            </a:xfrm>
            <a:custGeom>
              <a:avLst/>
              <a:gdLst>
                <a:gd name="T0" fmla="*/ 0 w 155"/>
                <a:gd name="T1" fmla="*/ 0 h 166"/>
                <a:gd name="T2" fmla="*/ 93 w 155"/>
                <a:gd name="T3" fmla="*/ 0 h 166"/>
                <a:gd name="T4" fmla="*/ 140 w 155"/>
                <a:gd name="T5" fmla="*/ 15 h 166"/>
                <a:gd name="T6" fmla="*/ 150 w 155"/>
                <a:gd name="T7" fmla="*/ 41 h 166"/>
                <a:gd name="T8" fmla="*/ 150 w 155"/>
                <a:gd name="T9" fmla="*/ 41 h 166"/>
                <a:gd name="T10" fmla="*/ 120 w 155"/>
                <a:gd name="T11" fmla="*/ 79 h 166"/>
                <a:gd name="T12" fmla="*/ 155 w 155"/>
                <a:gd name="T13" fmla="*/ 119 h 166"/>
                <a:gd name="T14" fmla="*/ 155 w 155"/>
                <a:gd name="T15" fmla="*/ 120 h 166"/>
                <a:gd name="T16" fmla="*/ 92 w 155"/>
                <a:gd name="T17" fmla="*/ 166 h 166"/>
                <a:gd name="T18" fmla="*/ 0 w 155"/>
                <a:gd name="T19" fmla="*/ 166 h 166"/>
                <a:gd name="T20" fmla="*/ 0 w 155"/>
                <a:gd name="T21" fmla="*/ 0 h 166"/>
                <a:gd name="T22" fmla="*/ 95 w 155"/>
                <a:gd name="T23" fmla="*/ 53 h 166"/>
                <a:gd name="T24" fmla="*/ 78 w 155"/>
                <a:gd name="T25" fmla="*/ 42 h 166"/>
                <a:gd name="T26" fmla="*/ 54 w 155"/>
                <a:gd name="T27" fmla="*/ 42 h 166"/>
                <a:gd name="T28" fmla="*/ 54 w 155"/>
                <a:gd name="T29" fmla="*/ 65 h 166"/>
                <a:gd name="T30" fmla="*/ 78 w 155"/>
                <a:gd name="T31" fmla="*/ 65 h 166"/>
                <a:gd name="T32" fmla="*/ 95 w 155"/>
                <a:gd name="T33" fmla="*/ 54 h 166"/>
                <a:gd name="T34" fmla="*/ 95 w 155"/>
                <a:gd name="T35" fmla="*/ 53 h 166"/>
                <a:gd name="T36" fmla="*/ 82 w 155"/>
                <a:gd name="T37" fmla="*/ 99 h 166"/>
                <a:gd name="T38" fmla="*/ 54 w 155"/>
                <a:gd name="T39" fmla="*/ 99 h 166"/>
                <a:gd name="T40" fmla="*/ 54 w 155"/>
                <a:gd name="T41" fmla="*/ 124 h 166"/>
                <a:gd name="T42" fmla="*/ 81 w 155"/>
                <a:gd name="T43" fmla="*/ 124 h 166"/>
                <a:gd name="T44" fmla="*/ 100 w 155"/>
                <a:gd name="T45" fmla="*/ 112 h 166"/>
                <a:gd name="T46" fmla="*/ 100 w 155"/>
                <a:gd name="T47" fmla="*/ 111 h 166"/>
                <a:gd name="T48" fmla="*/ 82 w 155"/>
                <a:gd name="T49" fmla="*/ 99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5" h="166">
                  <a:moveTo>
                    <a:pt x="0" y="0"/>
                  </a:moveTo>
                  <a:cubicBezTo>
                    <a:pt x="93" y="0"/>
                    <a:pt x="93" y="0"/>
                    <a:pt x="93" y="0"/>
                  </a:cubicBezTo>
                  <a:cubicBezTo>
                    <a:pt x="116" y="0"/>
                    <a:pt x="130" y="5"/>
                    <a:pt x="140" y="15"/>
                  </a:cubicBezTo>
                  <a:cubicBezTo>
                    <a:pt x="146" y="21"/>
                    <a:pt x="150" y="29"/>
                    <a:pt x="150" y="41"/>
                  </a:cubicBezTo>
                  <a:cubicBezTo>
                    <a:pt x="150" y="41"/>
                    <a:pt x="150" y="41"/>
                    <a:pt x="150" y="41"/>
                  </a:cubicBezTo>
                  <a:cubicBezTo>
                    <a:pt x="150" y="61"/>
                    <a:pt x="138" y="73"/>
                    <a:pt x="120" y="79"/>
                  </a:cubicBezTo>
                  <a:cubicBezTo>
                    <a:pt x="142" y="85"/>
                    <a:pt x="155" y="96"/>
                    <a:pt x="155" y="119"/>
                  </a:cubicBezTo>
                  <a:cubicBezTo>
                    <a:pt x="155" y="120"/>
                    <a:pt x="155" y="120"/>
                    <a:pt x="155" y="120"/>
                  </a:cubicBezTo>
                  <a:cubicBezTo>
                    <a:pt x="155" y="146"/>
                    <a:pt x="134" y="166"/>
                    <a:pt x="92" y="166"/>
                  </a:cubicBezTo>
                  <a:cubicBezTo>
                    <a:pt x="0" y="166"/>
                    <a:pt x="0" y="166"/>
                    <a:pt x="0" y="166"/>
                  </a:cubicBezTo>
                  <a:lnTo>
                    <a:pt x="0" y="0"/>
                  </a:lnTo>
                  <a:close/>
                  <a:moveTo>
                    <a:pt x="95" y="53"/>
                  </a:moveTo>
                  <a:cubicBezTo>
                    <a:pt x="95" y="46"/>
                    <a:pt x="90" y="42"/>
                    <a:pt x="78" y="42"/>
                  </a:cubicBezTo>
                  <a:cubicBezTo>
                    <a:pt x="54" y="42"/>
                    <a:pt x="54" y="42"/>
                    <a:pt x="54" y="42"/>
                  </a:cubicBezTo>
                  <a:cubicBezTo>
                    <a:pt x="54" y="65"/>
                    <a:pt x="54" y="65"/>
                    <a:pt x="54" y="65"/>
                  </a:cubicBezTo>
                  <a:cubicBezTo>
                    <a:pt x="78" y="65"/>
                    <a:pt x="78" y="65"/>
                    <a:pt x="78" y="65"/>
                  </a:cubicBezTo>
                  <a:cubicBezTo>
                    <a:pt x="90" y="65"/>
                    <a:pt x="95" y="61"/>
                    <a:pt x="95" y="54"/>
                  </a:cubicBezTo>
                  <a:lnTo>
                    <a:pt x="95" y="53"/>
                  </a:lnTo>
                  <a:close/>
                  <a:moveTo>
                    <a:pt x="82" y="99"/>
                  </a:moveTo>
                  <a:cubicBezTo>
                    <a:pt x="54" y="99"/>
                    <a:pt x="54" y="99"/>
                    <a:pt x="54" y="99"/>
                  </a:cubicBezTo>
                  <a:cubicBezTo>
                    <a:pt x="54" y="124"/>
                    <a:pt x="54" y="124"/>
                    <a:pt x="54" y="124"/>
                  </a:cubicBezTo>
                  <a:cubicBezTo>
                    <a:pt x="81" y="124"/>
                    <a:pt x="81" y="124"/>
                    <a:pt x="81" y="124"/>
                  </a:cubicBezTo>
                  <a:cubicBezTo>
                    <a:pt x="94" y="124"/>
                    <a:pt x="100" y="119"/>
                    <a:pt x="100" y="112"/>
                  </a:cubicBezTo>
                  <a:cubicBezTo>
                    <a:pt x="100" y="111"/>
                    <a:pt x="100" y="111"/>
                    <a:pt x="100" y="111"/>
                  </a:cubicBezTo>
                  <a:cubicBezTo>
                    <a:pt x="100" y="104"/>
                    <a:pt x="94" y="99"/>
                    <a:pt x="82" y="9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1" name="Freeform 216">
              <a:extLst>
                <a:ext uri="{FF2B5EF4-FFF2-40B4-BE49-F238E27FC236}">
                  <a16:creationId xmlns:a16="http://schemas.microsoft.com/office/drawing/2014/main" id="{2B1D6592-699E-4B7D-95C4-8121B5153E5B}"/>
                </a:ext>
              </a:extLst>
            </p:cNvPr>
            <p:cNvSpPr>
              <a:spLocks noEditPoints="1"/>
            </p:cNvSpPr>
            <p:nvPr/>
          </p:nvSpPr>
          <p:spPr bwMode="auto">
            <a:xfrm>
              <a:off x="2656373" y="397827"/>
              <a:ext cx="1155717" cy="569038"/>
            </a:xfrm>
            <a:custGeom>
              <a:avLst/>
              <a:gdLst>
                <a:gd name="T0" fmla="*/ 261 w 331"/>
                <a:gd name="T1" fmla="*/ 0 h 166"/>
                <a:gd name="T2" fmla="*/ 207 w 331"/>
                <a:gd name="T3" fmla="*/ 0 h 166"/>
                <a:gd name="T4" fmla="*/ 146 w 331"/>
                <a:gd name="T5" fmla="*/ 143 h 166"/>
                <a:gd name="T6" fmla="*/ 123 w 331"/>
                <a:gd name="T7" fmla="*/ 109 h 166"/>
                <a:gd name="T8" fmla="*/ 155 w 331"/>
                <a:gd name="T9" fmla="*/ 59 h 166"/>
                <a:gd name="T10" fmla="*/ 155 w 331"/>
                <a:gd name="T11" fmla="*/ 58 h 166"/>
                <a:gd name="T12" fmla="*/ 140 w 331"/>
                <a:gd name="T13" fmla="*/ 19 h 166"/>
                <a:gd name="T14" fmla="*/ 81 w 331"/>
                <a:gd name="T15" fmla="*/ 0 h 166"/>
                <a:gd name="T16" fmla="*/ 0 w 331"/>
                <a:gd name="T17" fmla="*/ 0 h 166"/>
                <a:gd name="T18" fmla="*/ 0 w 331"/>
                <a:gd name="T19" fmla="*/ 166 h 166"/>
                <a:gd name="T20" fmla="*/ 55 w 331"/>
                <a:gd name="T21" fmla="*/ 166 h 166"/>
                <a:gd name="T22" fmla="*/ 55 w 331"/>
                <a:gd name="T23" fmla="*/ 118 h 166"/>
                <a:gd name="T24" fmla="*/ 67 w 331"/>
                <a:gd name="T25" fmla="*/ 118 h 166"/>
                <a:gd name="T26" fmla="*/ 98 w 331"/>
                <a:gd name="T27" fmla="*/ 166 h 166"/>
                <a:gd name="T28" fmla="*/ 137 w 331"/>
                <a:gd name="T29" fmla="*/ 166 h 166"/>
                <a:gd name="T30" fmla="*/ 161 w 331"/>
                <a:gd name="T31" fmla="*/ 166 h 166"/>
                <a:gd name="T32" fmla="*/ 196 w 331"/>
                <a:gd name="T33" fmla="*/ 166 h 166"/>
                <a:gd name="T34" fmla="*/ 204 w 331"/>
                <a:gd name="T35" fmla="*/ 143 h 166"/>
                <a:gd name="T36" fmla="*/ 262 w 331"/>
                <a:gd name="T37" fmla="*/ 143 h 166"/>
                <a:gd name="T38" fmla="*/ 271 w 331"/>
                <a:gd name="T39" fmla="*/ 166 h 166"/>
                <a:gd name="T40" fmla="*/ 331 w 331"/>
                <a:gd name="T41" fmla="*/ 166 h 166"/>
                <a:gd name="T42" fmla="*/ 261 w 331"/>
                <a:gd name="T43" fmla="*/ 0 h 166"/>
                <a:gd name="T44" fmla="*/ 100 w 331"/>
                <a:gd name="T45" fmla="*/ 63 h 166"/>
                <a:gd name="T46" fmla="*/ 79 w 331"/>
                <a:gd name="T47" fmla="*/ 79 h 166"/>
                <a:gd name="T48" fmla="*/ 55 w 331"/>
                <a:gd name="T49" fmla="*/ 79 h 166"/>
                <a:gd name="T50" fmla="*/ 55 w 331"/>
                <a:gd name="T51" fmla="*/ 46 h 166"/>
                <a:gd name="T52" fmla="*/ 79 w 331"/>
                <a:gd name="T53" fmla="*/ 46 h 166"/>
                <a:gd name="T54" fmla="*/ 100 w 331"/>
                <a:gd name="T55" fmla="*/ 62 h 166"/>
                <a:gd name="T56" fmla="*/ 100 w 331"/>
                <a:gd name="T57" fmla="*/ 63 h 166"/>
                <a:gd name="T58" fmla="*/ 218 w 331"/>
                <a:gd name="T59" fmla="*/ 104 h 166"/>
                <a:gd name="T60" fmla="*/ 234 w 331"/>
                <a:gd name="T61" fmla="*/ 64 h 166"/>
                <a:gd name="T62" fmla="*/ 249 w 331"/>
                <a:gd name="T63" fmla="*/ 104 h 166"/>
                <a:gd name="T64" fmla="*/ 218 w 331"/>
                <a:gd name="T65" fmla="*/ 104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31" h="166">
                  <a:moveTo>
                    <a:pt x="261" y="0"/>
                  </a:moveTo>
                  <a:cubicBezTo>
                    <a:pt x="207" y="0"/>
                    <a:pt x="207" y="0"/>
                    <a:pt x="207" y="0"/>
                  </a:cubicBezTo>
                  <a:cubicBezTo>
                    <a:pt x="146" y="143"/>
                    <a:pt x="146" y="143"/>
                    <a:pt x="146" y="143"/>
                  </a:cubicBezTo>
                  <a:cubicBezTo>
                    <a:pt x="123" y="109"/>
                    <a:pt x="123" y="109"/>
                    <a:pt x="123" y="109"/>
                  </a:cubicBezTo>
                  <a:cubicBezTo>
                    <a:pt x="143" y="100"/>
                    <a:pt x="155" y="83"/>
                    <a:pt x="155" y="59"/>
                  </a:cubicBezTo>
                  <a:cubicBezTo>
                    <a:pt x="155" y="58"/>
                    <a:pt x="155" y="58"/>
                    <a:pt x="155" y="58"/>
                  </a:cubicBezTo>
                  <a:cubicBezTo>
                    <a:pt x="155" y="41"/>
                    <a:pt x="150" y="29"/>
                    <a:pt x="140" y="19"/>
                  </a:cubicBezTo>
                  <a:cubicBezTo>
                    <a:pt x="129" y="7"/>
                    <a:pt x="110" y="0"/>
                    <a:pt x="81" y="0"/>
                  </a:cubicBezTo>
                  <a:cubicBezTo>
                    <a:pt x="0" y="0"/>
                    <a:pt x="0" y="0"/>
                    <a:pt x="0" y="0"/>
                  </a:cubicBezTo>
                  <a:cubicBezTo>
                    <a:pt x="0" y="166"/>
                    <a:pt x="0" y="166"/>
                    <a:pt x="0" y="166"/>
                  </a:cubicBezTo>
                  <a:cubicBezTo>
                    <a:pt x="55" y="166"/>
                    <a:pt x="55" y="166"/>
                    <a:pt x="55" y="166"/>
                  </a:cubicBezTo>
                  <a:cubicBezTo>
                    <a:pt x="55" y="118"/>
                    <a:pt x="55" y="118"/>
                    <a:pt x="55" y="118"/>
                  </a:cubicBezTo>
                  <a:cubicBezTo>
                    <a:pt x="67" y="118"/>
                    <a:pt x="67" y="118"/>
                    <a:pt x="67" y="118"/>
                  </a:cubicBezTo>
                  <a:cubicBezTo>
                    <a:pt x="98" y="166"/>
                    <a:pt x="98" y="166"/>
                    <a:pt x="98" y="166"/>
                  </a:cubicBezTo>
                  <a:cubicBezTo>
                    <a:pt x="137" y="166"/>
                    <a:pt x="137" y="166"/>
                    <a:pt x="137" y="166"/>
                  </a:cubicBezTo>
                  <a:cubicBezTo>
                    <a:pt x="161" y="166"/>
                    <a:pt x="161" y="166"/>
                    <a:pt x="161" y="166"/>
                  </a:cubicBezTo>
                  <a:cubicBezTo>
                    <a:pt x="196" y="166"/>
                    <a:pt x="196" y="166"/>
                    <a:pt x="196" y="166"/>
                  </a:cubicBezTo>
                  <a:cubicBezTo>
                    <a:pt x="204" y="143"/>
                    <a:pt x="204" y="143"/>
                    <a:pt x="204" y="143"/>
                  </a:cubicBezTo>
                  <a:cubicBezTo>
                    <a:pt x="262" y="143"/>
                    <a:pt x="262" y="143"/>
                    <a:pt x="262" y="143"/>
                  </a:cubicBezTo>
                  <a:cubicBezTo>
                    <a:pt x="271" y="166"/>
                    <a:pt x="271" y="166"/>
                    <a:pt x="271" y="166"/>
                  </a:cubicBezTo>
                  <a:cubicBezTo>
                    <a:pt x="331" y="166"/>
                    <a:pt x="331" y="166"/>
                    <a:pt x="331" y="166"/>
                  </a:cubicBezTo>
                  <a:lnTo>
                    <a:pt x="261" y="0"/>
                  </a:lnTo>
                  <a:close/>
                  <a:moveTo>
                    <a:pt x="100" y="63"/>
                  </a:moveTo>
                  <a:cubicBezTo>
                    <a:pt x="100" y="73"/>
                    <a:pt x="92" y="79"/>
                    <a:pt x="79" y="79"/>
                  </a:cubicBezTo>
                  <a:cubicBezTo>
                    <a:pt x="55" y="79"/>
                    <a:pt x="55" y="79"/>
                    <a:pt x="55" y="79"/>
                  </a:cubicBezTo>
                  <a:cubicBezTo>
                    <a:pt x="55" y="46"/>
                    <a:pt x="55" y="46"/>
                    <a:pt x="55" y="46"/>
                  </a:cubicBezTo>
                  <a:cubicBezTo>
                    <a:pt x="79" y="46"/>
                    <a:pt x="79" y="46"/>
                    <a:pt x="79" y="46"/>
                  </a:cubicBezTo>
                  <a:cubicBezTo>
                    <a:pt x="92" y="46"/>
                    <a:pt x="100" y="51"/>
                    <a:pt x="100" y="62"/>
                  </a:cubicBezTo>
                  <a:lnTo>
                    <a:pt x="100" y="63"/>
                  </a:lnTo>
                  <a:close/>
                  <a:moveTo>
                    <a:pt x="218" y="104"/>
                  </a:moveTo>
                  <a:cubicBezTo>
                    <a:pt x="234" y="64"/>
                    <a:pt x="234" y="64"/>
                    <a:pt x="234" y="64"/>
                  </a:cubicBezTo>
                  <a:cubicBezTo>
                    <a:pt x="249" y="104"/>
                    <a:pt x="249" y="104"/>
                    <a:pt x="249" y="104"/>
                  </a:cubicBezTo>
                  <a:lnTo>
                    <a:pt x="218" y="10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 name="Freeform 217">
              <a:extLst>
                <a:ext uri="{FF2B5EF4-FFF2-40B4-BE49-F238E27FC236}">
                  <a16:creationId xmlns:a16="http://schemas.microsoft.com/office/drawing/2014/main" id="{B549E2B6-1ABE-4268-A822-3F55F70CDD9C}"/>
                </a:ext>
              </a:extLst>
            </p:cNvPr>
            <p:cNvSpPr>
              <a:spLocks/>
            </p:cNvSpPr>
            <p:nvPr/>
          </p:nvSpPr>
          <p:spPr bwMode="auto">
            <a:xfrm>
              <a:off x="3644467" y="397827"/>
              <a:ext cx="661670" cy="785182"/>
            </a:xfrm>
            <a:custGeom>
              <a:avLst/>
              <a:gdLst>
                <a:gd name="T0" fmla="*/ 74 w 150"/>
                <a:gd name="T1" fmla="*/ 178 h 178"/>
                <a:gd name="T2" fmla="*/ 0 w 150"/>
                <a:gd name="T3" fmla="*/ 0 h 178"/>
                <a:gd name="T4" fmla="*/ 50 w 150"/>
                <a:gd name="T5" fmla="*/ 0 h 178"/>
                <a:gd name="T6" fmla="*/ 76 w 150"/>
                <a:gd name="T7" fmla="*/ 73 h 178"/>
                <a:gd name="T8" fmla="*/ 101 w 150"/>
                <a:gd name="T9" fmla="*/ 0 h 178"/>
                <a:gd name="T10" fmla="*/ 150 w 150"/>
                <a:gd name="T11" fmla="*/ 0 h 178"/>
                <a:gd name="T12" fmla="*/ 74 w 150"/>
                <a:gd name="T13" fmla="*/ 178 h 178"/>
              </a:gdLst>
              <a:ahLst/>
              <a:cxnLst>
                <a:cxn ang="0">
                  <a:pos x="T0" y="T1"/>
                </a:cxn>
                <a:cxn ang="0">
                  <a:pos x="T2" y="T3"/>
                </a:cxn>
                <a:cxn ang="0">
                  <a:pos x="T4" y="T5"/>
                </a:cxn>
                <a:cxn ang="0">
                  <a:pos x="T6" y="T7"/>
                </a:cxn>
                <a:cxn ang="0">
                  <a:pos x="T8" y="T9"/>
                </a:cxn>
                <a:cxn ang="0">
                  <a:pos x="T10" y="T11"/>
                </a:cxn>
                <a:cxn ang="0">
                  <a:pos x="T12" y="T13"/>
                </a:cxn>
              </a:cxnLst>
              <a:rect l="0" t="0" r="r" b="b"/>
              <a:pathLst>
                <a:path w="150" h="178">
                  <a:moveTo>
                    <a:pt x="74" y="178"/>
                  </a:moveTo>
                  <a:lnTo>
                    <a:pt x="0" y="0"/>
                  </a:lnTo>
                  <a:lnTo>
                    <a:pt x="50" y="0"/>
                  </a:lnTo>
                  <a:lnTo>
                    <a:pt x="76" y="73"/>
                  </a:lnTo>
                  <a:lnTo>
                    <a:pt x="101" y="0"/>
                  </a:lnTo>
                  <a:lnTo>
                    <a:pt x="150" y="0"/>
                  </a:lnTo>
                  <a:lnTo>
                    <a:pt x="74" y="1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 name="Rectangle 218">
              <a:extLst>
                <a:ext uri="{FF2B5EF4-FFF2-40B4-BE49-F238E27FC236}">
                  <a16:creationId xmlns:a16="http://schemas.microsoft.com/office/drawing/2014/main" id="{9B45266A-24D7-4A5C-930A-9841EFF64577}"/>
                </a:ext>
              </a:extLst>
            </p:cNvPr>
            <p:cNvSpPr>
              <a:spLocks noChangeArrowheads="1"/>
            </p:cNvSpPr>
            <p:nvPr/>
          </p:nvSpPr>
          <p:spPr bwMode="auto">
            <a:xfrm>
              <a:off x="4328191" y="397827"/>
              <a:ext cx="198502" cy="5690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 name="Freeform 219">
              <a:extLst>
                <a:ext uri="{FF2B5EF4-FFF2-40B4-BE49-F238E27FC236}">
                  <a16:creationId xmlns:a16="http://schemas.microsoft.com/office/drawing/2014/main" id="{A3C8D572-E4B7-4B1F-8BA0-FB4B129F84E4}"/>
                </a:ext>
              </a:extLst>
            </p:cNvPr>
            <p:cNvSpPr>
              <a:spLocks/>
            </p:cNvSpPr>
            <p:nvPr/>
          </p:nvSpPr>
          <p:spPr bwMode="auto">
            <a:xfrm>
              <a:off x="4544338" y="389005"/>
              <a:ext cx="551393" cy="591092"/>
            </a:xfrm>
            <a:custGeom>
              <a:avLst/>
              <a:gdLst>
                <a:gd name="T0" fmla="*/ 0 w 158"/>
                <a:gd name="T1" fmla="*/ 144 h 172"/>
                <a:gd name="T2" fmla="*/ 30 w 158"/>
                <a:gd name="T3" fmla="*/ 108 h 172"/>
                <a:gd name="T4" fmla="*/ 88 w 158"/>
                <a:gd name="T5" fmla="*/ 128 h 172"/>
                <a:gd name="T6" fmla="*/ 102 w 158"/>
                <a:gd name="T7" fmla="*/ 121 h 172"/>
                <a:gd name="T8" fmla="*/ 102 w 158"/>
                <a:gd name="T9" fmla="*/ 120 h 172"/>
                <a:gd name="T10" fmla="*/ 79 w 158"/>
                <a:gd name="T11" fmla="*/ 109 h 172"/>
                <a:gd name="T12" fmla="*/ 9 w 158"/>
                <a:gd name="T13" fmla="*/ 56 h 172"/>
                <a:gd name="T14" fmla="*/ 9 w 158"/>
                <a:gd name="T15" fmla="*/ 56 h 172"/>
                <a:gd name="T16" fmla="*/ 80 w 158"/>
                <a:gd name="T17" fmla="*/ 0 h 172"/>
                <a:gd name="T18" fmla="*/ 154 w 158"/>
                <a:gd name="T19" fmla="*/ 23 h 172"/>
                <a:gd name="T20" fmla="*/ 127 w 158"/>
                <a:gd name="T21" fmla="*/ 60 h 172"/>
                <a:gd name="T22" fmla="*/ 78 w 158"/>
                <a:gd name="T23" fmla="*/ 44 h 172"/>
                <a:gd name="T24" fmla="*/ 66 w 158"/>
                <a:gd name="T25" fmla="*/ 50 h 172"/>
                <a:gd name="T26" fmla="*/ 66 w 158"/>
                <a:gd name="T27" fmla="*/ 51 h 172"/>
                <a:gd name="T28" fmla="*/ 88 w 158"/>
                <a:gd name="T29" fmla="*/ 62 h 172"/>
                <a:gd name="T30" fmla="*/ 158 w 158"/>
                <a:gd name="T31" fmla="*/ 115 h 172"/>
                <a:gd name="T32" fmla="*/ 158 w 158"/>
                <a:gd name="T33" fmla="*/ 116 h 172"/>
                <a:gd name="T34" fmla="*/ 85 w 158"/>
                <a:gd name="T35" fmla="*/ 172 h 172"/>
                <a:gd name="T36" fmla="*/ 0 w 158"/>
                <a:gd name="T37" fmla="*/ 144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8" h="172">
                  <a:moveTo>
                    <a:pt x="0" y="144"/>
                  </a:moveTo>
                  <a:cubicBezTo>
                    <a:pt x="30" y="108"/>
                    <a:pt x="30" y="108"/>
                    <a:pt x="30" y="108"/>
                  </a:cubicBezTo>
                  <a:cubicBezTo>
                    <a:pt x="48" y="122"/>
                    <a:pt x="68" y="128"/>
                    <a:pt x="88" y="128"/>
                  </a:cubicBezTo>
                  <a:cubicBezTo>
                    <a:pt x="98" y="128"/>
                    <a:pt x="102" y="125"/>
                    <a:pt x="102" y="121"/>
                  </a:cubicBezTo>
                  <a:cubicBezTo>
                    <a:pt x="102" y="120"/>
                    <a:pt x="102" y="120"/>
                    <a:pt x="102" y="120"/>
                  </a:cubicBezTo>
                  <a:cubicBezTo>
                    <a:pt x="102" y="116"/>
                    <a:pt x="97" y="113"/>
                    <a:pt x="79" y="109"/>
                  </a:cubicBezTo>
                  <a:cubicBezTo>
                    <a:pt x="42" y="102"/>
                    <a:pt x="9" y="91"/>
                    <a:pt x="9" y="56"/>
                  </a:cubicBezTo>
                  <a:cubicBezTo>
                    <a:pt x="9" y="56"/>
                    <a:pt x="9" y="56"/>
                    <a:pt x="9" y="56"/>
                  </a:cubicBezTo>
                  <a:cubicBezTo>
                    <a:pt x="9" y="24"/>
                    <a:pt x="34" y="0"/>
                    <a:pt x="80" y="0"/>
                  </a:cubicBezTo>
                  <a:cubicBezTo>
                    <a:pt x="112" y="0"/>
                    <a:pt x="135" y="7"/>
                    <a:pt x="154" y="23"/>
                  </a:cubicBezTo>
                  <a:cubicBezTo>
                    <a:pt x="127" y="60"/>
                    <a:pt x="127" y="60"/>
                    <a:pt x="127" y="60"/>
                  </a:cubicBezTo>
                  <a:cubicBezTo>
                    <a:pt x="112" y="49"/>
                    <a:pt x="93" y="44"/>
                    <a:pt x="78" y="44"/>
                  </a:cubicBezTo>
                  <a:cubicBezTo>
                    <a:pt x="69" y="44"/>
                    <a:pt x="66" y="46"/>
                    <a:pt x="66" y="50"/>
                  </a:cubicBezTo>
                  <a:cubicBezTo>
                    <a:pt x="66" y="51"/>
                    <a:pt x="66" y="51"/>
                    <a:pt x="66" y="51"/>
                  </a:cubicBezTo>
                  <a:cubicBezTo>
                    <a:pt x="66" y="55"/>
                    <a:pt x="70" y="58"/>
                    <a:pt x="88" y="62"/>
                  </a:cubicBezTo>
                  <a:cubicBezTo>
                    <a:pt x="130" y="69"/>
                    <a:pt x="158" y="82"/>
                    <a:pt x="158" y="115"/>
                  </a:cubicBezTo>
                  <a:cubicBezTo>
                    <a:pt x="158" y="116"/>
                    <a:pt x="158" y="116"/>
                    <a:pt x="158" y="116"/>
                  </a:cubicBezTo>
                  <a:cubicBezTo>
                    <a:pt x="158" y="150"/>
                    <a:pt x="130" y="172"/>
                    <a:pt x="85" y="172"/>
                  </a:cubicBezTo>
                  <a:cubicBezTo>
                    <a:pt x="52" y="172"/>
                    <a:pt x="21" y="162"/>
                    <a:pt x="0" y="1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 name="Freeform 220">
              <a:extLst>
                <a:ext uri="{FF2B5EF4-FFF2-40B4-BE49-F238E27FC236}">
                  <a16:creationId xmlns:a16="http://schemas.microsoft.com/office/drawing/2014/main" id="{C7D7362B-7ABC-4B07-B4C0-BFE0F401B445}"/>
                </a:ext>
              </a:extLst>
            </p:cNvPr>
            <p:cNvSpPr>
              <a:spLocks/>
            </p:cNvSpPr>
            <p:nvPr/>
          </p:nvSpPr>
          <p:spPr bwMode="auto">
            <a:xfrm>
              <a:off x="2074103" y="1090374"/>
              <a:ext cx="97045" cy="88223"/>
            </a:xfrm>
            <a:custGeom>
              <a:avLst/>
              <a:gdLst>
                <a:gd name="T0" fmla="*/ 17 w 22"/>
                <a:gd name="T1" fmla="*/ 20 h 20"/>
                <a:gd name="T2" fmla="*/ 17 w 22"/>
                <a:gd name="T3" fmla="*/ 7 h 20"/>
                <a:gd name="T4" fmla="*/ 12 w 22"/>
                <a:gd name="T5" fmla="*/ 16 h 20"/>
                <a:gd name="T6" fmla="*/ 12 w 22"/>
                <a:gd name="T7" fmla="*/ 16 h 20"/>
                <a:gd name="T8" fmla="*/ 5 w 22"/>
                <a:gd name="T9" fmla="*/ 7 h 20"/>
                <a:gd name="T10" fmla="*/ 5 w 22"/>
                <a:gd name="T11" fmla="*/ 20 h 20"/>
                <a:gd name="T12" fmla="*/ 0 w 22"/>
                <a:gd name="T13" fmla="*/ 20 h 20"/>
                <a:gd name="T14" fmla="*/ 0 w 22"/>
                <a:gd name="T15" fmla="*/ 0 h 20"/>
                <a:gd name="T16" fmla="*/ 6 w 22"/>
                <a:gd name="T17" fmla="*/ 0 h 20"/>
                <a:gd name="T18" fmla="*/ 12 w 22"/>
                <a:gd name="T19" fmla="*/ 9 h 20"/>
                <a:gd name="T20" fmla="*/ 17 w 22"/>
                <a:gd name="T21" fmla="*/ 0 h 20"/>
                <a:gd name="T22" fmla="*/ 22 w 22"/>
                <a:gd name="T23" fmla="*/ 0 h 20"/>
                <a:gd name="T24" fmla="*/ 22 w 22"/>
                <a:gd name="T25" fmla="*/ 20 h 20"/>
                <a:gd name="T26" fmla="*/ 17 w 22"/>
                <a:gd name="T2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20">
                  <a:moveTo>
                    <a:pt x="17" y="20"/>
                  </a:moveTo>
                  <a:lnTo>
                    <a:pt x="17" y="7"/>
                  </a:lnTo>
                  <a:lnTo>
                    <a:pt x="12" y="16"/>
                  </a:lnTo>
                  <a:lnTo>
                    <a:pt x="12" y="16"/>
                  </a:lnTo>
                  <a:lnTo>
                    <a:pt x="5" y="7"/>
                  </a:lnTo>
                  <a:lnTo>
                    <a:pt x="5" y="20"/>
                  </a:lnTo>
                  <a:lnTo>
                    <a:pt x="0" y="20"/>
                  </a:lnTo>
                  <a:lnTo>
                    <a:pt x="0" y="0"/>
                  </a:lnTo>
                  <a:lnTo>
                    <a:pt x="6" y="0"/>
                  </a:lnTo>
                  <a:lnTo>
                    <a:pt x="12" y="9"/>
                  </a:lnTo>
                  <a:lnTo>
                    <a:pt x="17" y="0"/>
                  </a:lnTo>
                  <a:lnTo>
                    <a:pt x="22" y="0"/>
                  </a:lnTo>
                  <a:lnTo>
                    <a:pt x="22" y="20"/>
                  </a:lnTo>
                  <a:lnTo>
                    <a:pt x="17"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 name="Freeform 221">
              <a:extLst>
                <a:ext uri="{FF2B5EF4-FFF2-40B4-BE49-F238E27FC236}">
                  <a16:creationId xmlns:a16="http://schemas.microsoft.com/office/drawing/2014/main" id="{7598F35A-4479-48DB-97BF-B5D01BDE4281}"/>
                </a:ext>
              </a:extLst>
            </p:cNvPr>
            <p:cNvSpPr>
              <a:spLocks noEditPoints="1"/>
            </p:cNvSpPr>
            <p:nvPr/>
          </p:nvSpPr>
          <p:spPr bwMode="auto">
            <a:xfrm>
              <a:off x="2206437" y="1090374"/>
              <a:ext cx="97045" cy="88223"/>
            </a:xfrm>
            <a:custGeom>
              <a:avLst/>
              <a:gdLst>
                <a:gd name="T0" fmla="*/ 17 w 22"/>
                <a:gd name="T1" fmla="*/ 20 h 20"/>
                <a:gd name="T2" fmla="*/ 15 w 22"/>
                <a:gd name="T3" fmla="*/ 16 h 20"/>
                <a:gd name="T4" fmla="*/ 6 w 22"/>
                <a:gd name="T5" fmla="*/ 16 h 20"/>
                <a:gd name="T6" fmla="*/ 4 w 22"/>
                <a:gd name="T7" fmla="*/ 20 h 20"/>
                <a:gd name="T8" fmla="*/ 0 w 22"/>
                <a:gd name="T9" fmla="*/ 20 h 20"/>
                <a:gd name="T10" fmla="*/ 9 w 22"/>
                <a:gd name="T11" fmla="*/ 0 h 20"/>
                <a:gd name="T12" fmla="*/ 13 w 22"/>
                <a:gd name="T13" fmla="*/ 0 h 20"/>
                <a:gd name="T14" fmla="*/ 22 w 22"/>
                <a:gd name="T15" fmla="*/ 20 h 20"/>
                <a:gd name="T16" fmla="*/ 17 w 22"/>
                <a:gd name="T17" fmla="*/ 20 h 20"/>
                <a:gd name="T18" fmla="*/ 11 w 22"/>
                <a:gd name="T19" fmla="*/ 6 h 20"/>
                <a:gd name="T20" fmla="*/ 8 w 22"/>
                <a:gd name="T21" fmla="*/ 12 h 20"/>
                <a:gd name="T22" fmla="*/ 13 w 22"/>
                <a:gd name="T23" fmla="*/ 12 h 20"/>
                <a:gd name="T24" fmla="*/ 11 w 22"/>
                <a:gd name="T25" fmla="*/ 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 h="20">
                  <a:moveTo>
                    <a:pt x="17" y="20"/>
                  </a:moveTo>
                  <a:lnTo>
                    <a:pt x="15" y="16"/>
                  </a:lnTo>
                  <a:lnTo>
                    <a:pt x="6" y="16"/>
                  </a:lnTo>
                  <a:lnTo>
                    <a:pt x="4" y="20"/>
                  </a:lnTo>
                  <a:lnTo>
                    <a:pt x="0" y="20"/>
                  </a:lnTo>
                  <a:lnTo>
                    <a:pt x="9" y="0"/>
                  </a:lnTo>
                  <a:lnTo>
                    <a:pt x="13" y="0"/>
                  </a:lnTo>
                  <a:lnTo>
                    <a:pt x="22" y="20"/>
                  </a:lnTo>
                  <a:lnTo>
                    <a:pt x="17" y="20"/>
                  </a:lnTo>
                  <a:close/>
                  <a:moveTo>
                    <a:pt x="11" y="6"/>
                  </a:moveTo>
                  <a:lnTo>
                    <a:pt x="8" y="12"/>
                  </a:lnTo>
                  <a:lnTo>
                    <a:pt x="13" y="12"/>
                  </a:lnTo>
                  <a:lnTo>
                    <a:pt x="11"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 name="Freeform 222">
              <a:extLst>
                <a:ext uri="{FF2B5EF4-FFF2-40B4-BE49-F238E27FC236}">
                  <a16:creationId xmlns:a16="http://schemas.microsoft.com/office/drawing/2014/main" id="{0289D659-7732-499C-B849-09ED320457DF}"/>
                </a:ext>
              </a:extLst>
            </p:cNvPr>
            <p:cNvSpPr>
              <a:spLocks noEditPoints="1"/>
            </p:cNvSpPr>
            <p:nvPr/>
          </p:nvSpPr>
          <p:spPr bwMode="auto">
            <a:xfrm>
              <a:off x="2334358" y="1090374"/>
              <a:ext cx="83813" cy="88223"/>
            </a:xfrm>
            <a:custGeom>
              <a:avLst/>
              <a:gdLst>
                <a:gd name="T0" fmla="*/ 16 w 23"/>
                <a:gd name="T1" fmla="*/ 26 h 26"/>
                <a:gd name="T2" fmla="*/ 11 w 23"/>
                <a:gd name="T3" fmla="*/ 18 h 26"/>
                <a:gd name="T4" fmla="*/ 6 w 23"/>
                <a:gd name="T5" fmla="*/ 18 h 26"/>
                <a:gd name="T6" fmla="*/ 6 w 23"/>
                <a:gd name="T7" fmla="*/ 26 h 26"/>
                <a:gd name="T8" fmla="*/ 0 w 23"/>
                <a:gd name="T9" fmla="*/ 26 h 26"/>
                <a:gd name="T10" fmla="*/ 0 w 23"/>
                <a:gd name="T11" fmla="*/ 0 h 26"/>
                <a:gd name="T12" fmla="*/ 12 w 23"/>
                <a:gd name="T13" fmla="*/ 0 h 26"/>
                <a:gd name="T14" fmla="*/ 22 w 23"/>
                <a:gd name="T15" fmla="*/ 9 h 26"/>
                <a:gd name="T16" fmla="*/ 22 w 23"/>
                <a:gd name="T17" fmla="*/ 9 h 26"/>
                <a:gd name="T18" fmla="*/ 17 w 23"/>
                <a:gd name="T19" fmla="*/ 17 h 26"/>
                <a:gd name="T20" fmla="*/ 23 w 23"/>
                <a:gd name="T21" fmla="*/ 26 h 26"/>
                <a:gd name="T22" fmla="*/ 16 w 23"/>
                <a:gd name="T23" fmla="*/ 26 h 26"/>
                <a:gd name="T24" fmla="*/ 16 w 23"/>
                <a:gd name="T25" fmla="*/ 9 h 26"/>
                <a:gd name="T26" fmla="*/ 12 w 23"/>
                <a:gd name="T27" fmla="*/ 5 h 26"/>
                <a:gd name="T28" fmla="*/ 6 w 23"/>
                <a:gd name="T29" fmla="*/ 5 h 26"/>
                <a:gd name="T30" fmla="*/ 6 w 23"/>
                <a:gd name="T31" fmla="*/ 13 h 26"/>
                <a:gd name="T32" fmla="*/ 12 w 23"/>
                <a:gd name="T33" fmla="*/ 13 h 26"/>
                <a:gd name="T34" fmla="*/ 16 w 23"/>
                <a:gd name="T35" fmla="*/ 9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 h="26">
                  <a:moveTo>
                    <a:pt x="16" y="26"/>
                  </a:moveTo>
                  <a:cubicBezTo>
                    <a:pt x="11" y="18"/>
                    <a:pt x="11" y="18"/>
                    <a:pt x="11" y="18"/>
                  </a:cubicBezTo>
                  <a:cubicBezTo>
                    <a:pt x="6" y="18"/>
                    <a:pt x="6" y="18"/>
                    <a:pt x="6" y="18"/>
                  </a:cubicBezTo>
                  <a:cubicBezTo>
                    <a:pt x="6" y="26"/>
                    <a:pt x="6" y="26"/>
                    <a:pt x="6" y="26"/>
                  </a:cubicBezTo>
                  <a:cubicBezTo>
                    <a:pt x="0" y="26"/>
                    <a:pt x="0" y="26"/>
                    <a:pt x="0" y="26"/>
                  </a:cubicBezTo>
                  <a:cubicBezTo>
                    <a:pt x="0" y="0"/>
                    <a:pt x="0" y="0"/>
                    <a:pt x="0" y="0"/>
                  </a:cubicBezTo>
                  <a:cubicBezTo>
                    <a:pt x="12" y="0"/>
                    <a:pt x="12" y="0"/>
                    <a:pt x="12" y="0"/>
                  </a:cubicBezTo>
                  <a:cubicBezTo>
                    <a:pt x="19" y="0"/>
                    <a:pt x="22" y="3"/>
                    <a:pt x="22" y="9"/>
                  </a:cubicBezTo>
                  <a:cubicBezTo>
                    <a:pt x="22" y="9"/>
                    <a:pt x="22" y="9"/>
                    <a:pt x="22" y="9"/>
                  </a:cubicBezTo>
                  <a:cubicBezTo>
                    <a:pt x="22" y="13"/>
                    <a:pt x="20" y="16"/>
                    <a:pt x="17" y="17"/>
                  </a:cubicBezTo>
                  <a:cubicBezTo>
                    <a:pt x="23" y="26"/>
                    <a:pt x="23" y="26"/>
                    <a:pt x="23" y="26"/>
                  </a:cubicBezTo>
                  <a:lnTo>
                    <a:pt x="16" y="26"/>
                  </a:lnTo>
                  <a:close/>
                  <a:moveTo>
                    <a:pt x="16" y="9"/>
                  </a:moveTo>
                  <a:cubicBezTo>
                    <a:pt x="16" y="6"/>
                    <a:pt x="15" y="5"/>
                    <a:pt x="12" y="5"/>
                  </a:cubicBezTo>
                  <a:cubicBezTo>
                    <a:pt x="6" y="5"/>
                    <a:pt x="6" y="5"/>
                    <a:pt x="6" y="5"/>
                  </a:cubicBezTo>
                  <a:cubicBezTo>
                    <a:pt x="6" y="13"/>
                    <a:pt x="6" y="13"/>
                    <a:pt x="6" y="13"/>
                  </a:cubicBezTo>
                  <a:cubicBezTo>
                    <a:pt x="12" y="13"/>
                    <a:pt x="12" y="13"/>
                    <a:pt x="12" y="13"/>
                  </a:cubicBezTo>
                  <a:cubicBezTo>
                    <a:pt x="15" y="13"/>
                    <a:pt x="16" y="11"/>
                    <a:pt x="16"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 name="Freeform 223">
              <a:extLst>
                <a:ext uri="{FF2B5EF4-FFF2-40B4-BE49-F238E27FC236}">
                  <a16:creationId xmlns:a16="http://schemas.microsoft.com/office/drawing/2014/main" id="{81470CE5-3BA5-4C4A-BDBC-AE7400E618BC}"/>
                </a:ext>
              </a:extLst>
            </p:cNvPr>
            <p:cNvSpPr>
              <a:spLocks/>
            </p:cNvSpPr>
            <p:nvPr/>
          </p:nvSpPr>
          <p:spPr bwMode="auto">
            <a:xfrm>
              <a:off x="2449048" y="1090374"/>
              <a:ext cx="88223" cy="88223"/>
            </a:xfrm>
            <a:custGeom>
              <a:avLst/>
              <a:gdLst>
                <a:gd name="T0" fmla="*/ 14 w 20"/>
                <a:gd name="T1" fmla="*/ 20 h 20"/>
                <a:gd name="T2" fmla="*/ 8 w 20"/>
                <a:gd name="T3" fmla="*/ 12 h 20"/>
                <a:gd name="T4" fmla="*/ 5 w 20"/>
                <a:gd name="T5" fmla="*/ 14 h 20"/>
                <a:gd name="T6" fmla="*/ 5 w 20"/>
                <a:gd name="T7" fmla="*/ 20 h 20"/>
                <a:gd name="T8" fmla="*/ 0 w 20"/>
                <a:gd name="T9" fmla="*/ 20 h 20"/>
                <a:gd name="T10" fmla="*/ 0 w 20"/>
                <a:gd name="T11" fmla="*/ 0 h 20"/>
                <a:gd name="T12" fmla="*/ 5 w 20"/>
                <a:gd name="T13" fmla="*/ 0 h 20"/>
                <a:gd name="T14" fmla="*/ 5 w 20"/>
                <a:gd name="T15" fmla="*/ 9 h 20"/>
                <a:gd name="T16" fmla="*/ 14 w 20"/>
                <a:gd name="T17" fmla="*/ 0 h 20"/>
                <a:gd name="T18" fmla="*/ 20 w 20"/>
                <a:gd name="T19" fmla="*/ 0 h 20"/>
                <a:gd name="T20" fmla="*/ 11 w 20"/>
                <a:gd name="T21" fmla="*/ 9 h 20"/>
                <a:gd name="T22" fmla="*/ 20 w 20"/>
                <a:gd name="T23" fmla="*/ 20 h 20"/>
                <a:gd name="T24" fmla="*/ 14 w 20"/>
                <a:gd name="T25"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 h="20">
                  <a:moveTo>
                    <a:pt x="14" y="20"/>
                  </a:moveTo>
                  <a:lnTo>
                    <a:pt x="8" y="12"/>
                  </a:lnTo>
                  <a:lnTo>
                    <a:pt x="5" y="14"/>
                  </a:lnTo>
                  <a:lnTo>
                    <a:pt x="5" y="20"/>
                  </a:lnTo>
                  <a:lnTo>
                    <a:pt x="0" y="20"/>
                  </a:lnTo>
                  <a:lnTo>
                    <a:pt x="0" y="0"/>
                  </a:lnTo>
                  <a:lnTo>
                    <a:pt x="5" y="0"/>
                  </a:lnTo>
                  <a:lnTo>
                    <a:pt x="5" y="9"/>
                  </a:lnTo>
                  <a:lnTo>
                    <a:pt x="14" y="0"/>
                  </a:lnTo>
                  <a:lnTo>
                    <a:pt x="20" y="0"/>
                  </a:lnTo>
                  <a:lnTo>
                    <a:pt x="11" y="9"/>
                  </a:lnTo>
                  <a:lnTo>
                    <a:pt x="20" y="20"/>
                  </a:lnTo>
                  <a:lnTo>
                    <a:pt x="14"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 name="Freeform 224">
              <a:extLst>
                <a:ext uri="{FF2B5EF4-FFF2-40B4-BE49-F238E27FC236}">
                  <a16:creationId xmlns:a16="http://schemas.microsoft.com/office/drawing/2014/main" id="{55772EDF-AE88-48F8-B228-E7F6EFD9FAE5}"/>
                </a:ext>
              </a:extLst>
            </p:cNvPr>
            <p:cNvSpPr>
              <a:spLocks/>
            </p:cNvSpPr>
            <p:nvPr/>
          </p:nvSpPr>
          <p:spPr bwMode="auto">
            <a:xfrm>
              <a:off x="2568150" y="1090374"/>
              <a:ext cx="70578" cy="88223"/>
            </a:xfrm>
            <a:custGeom>
              <a:avLst/>
              <a:gdLst>
                <a:gd name="T0" fmla="*/ 0 w 16"/>
                <a:gd name="T1" fmla="*/ 20 h 20"/>
                <a:gd name="T2" fmla="*/ 0 w 16"/>
                <a:gd name="T3" fmla="*/ 0 h 20"/>
                <a:gd name="T4" fmla="*/ 16 w 16"/>
                <a:gd name="T5" fmla="*/ 0 h 20"/>
                <a:gd name="T6" fmla="*/ 16 w 16"/>
                <a:gd name="T7" fmla="*/ 4 h 20"/>
                <a:gd name="T8" fmla="*/ 4 w 16"/>
                <a:gd name="T9" fmla="*/ 4 h 20"/>
                <a:gd name="T10" fmla="*/ 4 w 16"/>
                <a:gd name="T11" fmla="*/ 8 h 20"/>
                <a:gd name="T12" fmla="*/ 15 w 16"/>
                <a:gd name="T13" fmla="*/ 8 h 20"/>
                <a:gd name="T14" fmla="*/ 15 w 16"/>
                <a:gd name="T15" fmla="*/ 13 h 20"/>
                <a:gd name="T16" fmla="*/ 4 w 16"/>
                <a:gd name="T17" fmla="*/ 13 h 20"/>
                <a:gd name="T18" fmla="*/ 4 w 16"/>
                <a:gd name="T19" fmla="*/ 16 h 20"/>
                <a:gd name="T20" fmla="*/ 16 w 16"/>
                <a:gd name="T21" fmla="*/ 16 h 20"/>
                <a:gd name="T22" fmla="*/ 16 w 16"/>
                <a:gd name="T23" fmla="*/ 20 h 20"/>
                <a:gd name="T24" fmla="*/ 0 w 16"/>
                <a:gd name="T25"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20">
                  <a:moveTo>
                    <a:pt x="0" y="20"/>
                  </a:moveTo>
                  <a:lnTo>
                    <a:pt x="0" y="0"/>
                  </a:lnTo>
                  <a:lnTo>
                    <a:pt x="16" y="0"/>
                  </a:lnTo>
                  <a:lnTo>
                    <a:pt x="16" y="4"/>
                  </a:lnTo>
                  <a:lnTo>
                    <a:pt x="4" y="4"/>
                  </a:lnTo>
                  <a:lnTo>
                    <a:pt x="4" y="8"/>
                  </a:lnTo>
                  <a:lnTo>
                    <a:pt x="15" y="8"/>
                  </a:lnTo>
                  <a:lnTo>
                    <a:pt x="15" y="13"/>
                  </a:lnTo>
                  <a:lnTo>
                    <a:pt x="4" y="13"/>
                  </a:lnTo>
                  <a:lnTo>
                    <a:pt x="4" y="16"/>
                  </a:lnTo>
                  <a:lnTo>
                    <a:pt x="16" y="16"/>
                  </a:lnTo>
                  <a:lnTo>
                    <a:pt x="16" y="20"/>
                  </a:lnTo>
                  <a:lnTo>
                    <a:pt x="0"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0" name="Freeform 225">
              <a:extLst>
                <a:ext uri="{FF2B5EF4-FFF2-40B4-BE49-F238E27FC236}">
                  <a16:creationId xmlns:a16="http://schemas.microsoft.com/office/drawing/2014/main" id="{B928CB2E-0C70-4E30-97B4-4259B4E24C7B}"/>
                </a:ext>
              </a:extLst>
            </p:cNvPr>
            <p:cNvSpPr>
              <a:spLocks/>
            </p:cNvSpPr>
            <p:nvPr/>
          </p:nvSpPr>
          <p:spPr bwMode="auto">
            <a:xfrm>
              <a:off x="2669605" y="1090374"/>
              <a:ext cx="74991" cy="88223"/>
            </a:xfrm>
            <a:custGeom>
              <a:avLst/>
              <a:gdLst>
                <a:gd name="T0" fmla="*/ 11 w 17"/>
                <a:gd name="T1" fmla="*/ 4 h 20"/>
                <a:gd name="T2" fmla="*/ 11 w 17"/>
                <a:gd name="T3" fmla="*/ 20 h 20"/>
                <a:gd name="T4" fmla="*/ 6 w 17"/>
                <a:gd name="T5" fmla="*/ 20 h 20"/>
                <a:gd name="T6" fmla="*/ 6 w 17"/>
                <a:gd name="T7" fmla="*/ 4 h 20"/>
                <a:gd name="T8" fmla="*/ 0 w 17"/>
                <a:gd name="T9" fmla="*/ 4 h 20"/>
                <a:gd name="T10" fmla="*/ 0 w 17"/>
                <a:gd name="T11" fmla="*/ 0 h 20"/>
                <a:gd name="T12" fmla="*/ 17 w 17"/>
                <a:gd name="T13" fmla="*/ 0 h 20"/>
                <a:gd name="T14" fmla="*/ 17 w 17"/>
                <a:gd name="T15" fmla="*/ 4 h 20"/>
                <a:gd name="T16" fmla="*/ 11 w 17"/>
                <a:gd name="T17" fmla="*/ 4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20">
                  <a:moveTo>
                    <a:pt x="11" y="4"/>
                  </a:moveTo>
                  <a:lnTo>
                    <a:pt x="11" y="20"/>
                  </a:lnTo>
                  <a:lnTo>
                    <a:pt x="6" y="20"/>
                  </a:lnTo>
                  <a:lnTo>
                    <a:pt x="6" y="4"/>
                  </a:lnTo>
                  <a:lnTo>
                    <a:pt x="0" y="4"/>
                  </a:lnTo>
                  <a:lnTo>
                    <a:pt x="0" y="0"/>
                  </a:lnTo>
                  <a:lnTo>
                    <a:pt x="17" y="0"/>
                  </a:lnTo>
                  <a:lnTo>
                    <a:pt x="17" y="4"/>
                  </a:lnTo>
                  <a:lnTo>
                    <a:pt x="11"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1" name="Rectangle 226">
              <a:extLst>
                <a:ext uri="{FF2B5EF4-FFF2-40B4-BE49-F238E27FC236}">
                  <a16:creationId xmlns:a16="http://schemas.microsoft.com/office/drawing/2014/main" id="{F561CC91-8CDE-4876-8319-52C54FE989B2}"/>
                </a:ext>
              </a:extLst>
            </p:cNvPr>
            <p:cNvSpPr>
              <a:spLocks noChangeArrowheads="1"/>
            </p:cNvSpPr>
            <p:nvPr/>
          </p:nvSpPr>
          <p:spPr bwMode="auto">
            <a:xfrm>
              <a:off x="2779884" y="1090374"/>
              <a:ext cx="22057" cy="8822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 name="Freeform 227">
              <a:extLst>
                <a:ext uri="{FF2B5EF4-FFF2-40B4-BE49-F238E27FC236}">
                  <a16:creationId xmlns:a16="http://schemas.microsoft.com/office/drawing/2014/main" id="{08C60F09-9911-41A1-8717-7A15C0F05142}"/>
                </a:ext>
              </a:extLst>
            </p:cNvPr>
            <p:cNvSpPr>
              <a:spLocks/>
            </p:cNvSpPr>
            <p:nvPr/>
          </p:nvSpPr>
          <p:spPr bwMode="auto">
            <a:xfrm>
              <a:off x="2841640" y="1090374"/>
              <a:ext cx="83813" cy="88223"/>
            </a:xfrm>
            <a:custGeom>
              <a:avLst/>
              <a:gdLst>
                <a:gd name="T0" fmla="*/ 15 w 19"/>
                <a:gd name="T1" fmla="*/ 20 h 20"/>
                <a:gd name="T2" fmla="*/ 5 w 19"/>
                <a:gd name="T3" fmla="*/ 7 h 20"/>
                <a:gd name="T4" fmla="*/ 5 w 19"/>
                <a:gd name="T5" fmla="*/ 20 h 20"/>
                <a:gd name="T6" fmla="*/ 0 w 19"/>
                <a:gd name="T7" fmla="*/ 20 h 20"/>
                <a:gd name="T8" fmla="*/ 0 w 19"/>
                <a:gd name="T9" fmla="*/ 0 h 20"/>
                <a:gd name="T10" fmla="*/ 5 w 19"/>
                <a:gd name="T11" fmla="*/ 0 h 20"/>
                <a:gd name="T12" fmla="*/ 15 w 19"/>
                <a:gd name="T13" fmla="*/ 13 h 20"/>
                <a:gd name="T14" fmla="*/ 15 w 19"/>
                <a:gd name="T15" fmla="*/ 0 h 20"/>
                <a:gd name="T16" fmla="*/ 19 w 19"/>
                <a:gd name="T17" fmla="*/ 0 h 20"/>
                <a:gd name="T18" fmla="*/ 19 w 19"/>
                <a:gd name="T19" fmla="*/ 20 h 20"/>
                <a:gd name="T20" fmla="*/ 15 w 19"/>
                <a:gd name="T21"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20">
                  <a:moveTo>
                    <a:pt x="15" y="20"/>
                  </a:moveTo>
                  <a:lnTo>
                    <a:pt x="5" y="7"/>
                  </a:lnTo>
                  <a:lnTo>
                    <a:pt x="5" y="20"/>
                  </a:lnTo>
                  <a:lnTo>
                    <a:pt x="0" y="20"/>
                  </a:lnTo>
                  <a:lnTo>
                    <a:pt x="0" y="0"/>
                  </a:lnTo>
                  <a:lnTo>
                    <a:pt x="5" y="0"/>
                  </a:lnTo>
                  <a:lnTo>
                    <a:pt x="15" y="13"/>
                  </a:lnTo>
                  <a:lnTo>
                    <a:pt x="15" y="0"/>
                  </a:lnTo>
                  <a:lnTo>
                    <a:pt x="19" y="0"/>
                  </a:lnTo>
                  <a:lnTo>
                    <a:pt x="19" y="20"/>
                  </a:lnTo>
                  <a:lnTo>
                    <a:pt x="15"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3" name="Freeform 228">
              <a:extLst>
                <a:ext uri="{FF2B5EF4-FFF2-40B4-BE49-F238E27FC236}">
                  <a16:creationId xmlns:a16="http://schemas.microsoft.com/office/drawing/2014/main" id="{C6D678B7-29AD-4A98-9D08-C330C28ACA6A}"/>
                </a:ext>
              </a:extLst>
            </p:cNvPr>
            <p:cNvSpPr>
              <a:spLocks/>
            </p:cNvSpPr>
            <p:nvPr/>
          </p:nvSpPr>
          <p:spPr bwMode="auto">
            <a:xfrm>
              <a:off x="2960740" y="1085964"/>
              <a:ext cx="92635" cy="97045"/>
            </a:xfrm>
            <a:custGeom>
              <a:avLst/>
              <a:gdLst>
                <a:gd name="T0" fmla="*/ 14 w 26"/>
                <a:gd name="T1" fmla="*/ 28 h 28"/>
                <a:gd name="T2" fmla="*/ 0 w 26"/>
                <a:gd name="T3" fmla="*/ 14 h 28"/>
                <a:gd name="T4" fmla="*/ 0 w 26"/>
                <a:gd name="T5" fmla="*/ 14 h 28"/>
                <a:gd name="T6" fmla="*/ 14 w 26"/>
                <a:gd name="T7" fmla="*/ 0 h 28"/>
                <a:gd name="T8" fmla="*/ 25 w 26"/>
                <a:gd name="T9" fmla="*/ 4 h 28"/>
                <a:gd name="T10" fmla="*/ 21 w 26"/>
                <a:gd name="T11" fmla="*/ 8 h 28"/>
                <a:gd name="T12" fmla="*/ 14 w 26"/>
                <a:gd name="T13" fmla="*/ 6 h 28"/>
                <a:gd name="T14" fmla="*/ 7 w 26"/>
                <a:gd name="T15" fmla="*/ 14 h 28"/>
                <a:gd name="T16" fmla="*/ 7 w 26"/>
                <a:gd name="T17" fmla="*/ 14 h 28"/>
                <a:gd name="T18" fmla="*/ 15 w 26"/>
                <a:gd name="T19" fmla="*/ 22 h 28"/>
                <a:gd name="T20" fmla="*/ 20 w 26"/>
                <a:gd name="T21" fmla="*/ 21 h 28"/>
                <a:gd name="T22" fmla="*/ 20 w 26"/>
                <a:gd name="T23" fmla="*/ 17 h 28"/>
                <a:gd name="T24" fmla="*/ 14 w 26"/>
                <a:gd name="T25" fmla="*/ 17 h 28"/>
                <a:gd name="T26" fmla="*/ 14 w 26"/>
                <a:gd name="T27" fmla="*/ 12 h 28"/>
                <a:gd name="T28" fmla="*/ 26 w 26"/>
                <a:gd name="T29" fmla="*/ 12 h 28"/>
                <a:gd name="T30" fmla="*/ 26 w 26"/>
                <a:gd name="T31" fmla="*/ 24 h 28"/>
                <a:gd name="T32" fmla="*/ 14 w 26"/>
                <a:gd name="T33"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 h="28">
                  <a:moveTo>
                    <a:pt x="14" y="28"/>
                  </a:moveTo>
                  <a:cubicBezTo>
                    <a:pt x="6" y="28"/>
                    <a:pt x="0" y="22"/>
                    <a:pt x="0" y="14"/>
                  </a:cubicBezTo>
                  <a:cubicBezTo>
                    <a:pt x="0" y="14"/>
                    <a:pt x="0" y="14"/>
                    <a:pt x="0" y="14"/>
                  </a:cubicBezTo>
                  <a:cubicBezTo>
                    <a:pt x="0" y="6"/>
                    <a:pt x="6" y="0"/>
                    <a:pt x="14" y="0"/>
                  </a:cubicBezTo>
                  <a:cubicBezTo>
                    <a:pt x="19" y="0"/>
                    <a:pt x="22" y="2"/>
                    <a:pt x="25" y="4"/>
                  </a:cubicBezTo>
                  <a:cubicBezTo>
                    <a:pt x="21" y="8"/>
                    <a:pt x="21" y="8"/>
                    <a:pt x="21" y="8"/>
                  </a:cubicBezTo>
                  <a:cubicBezTo>
                    <a:pt x="19" y="7"/>
                    <a:pt x="17" y="6"/>
                    <a:pt x="14" y="6"/>
                  </a:cubicBezTo>
                  <a:cubicBezTo>
                    <a:pt x="10" y="6"/>
                    <a:pt x="7" y="9"/>
                    <a:pt x="7" y="14"/>
                  </a:cubicBezTo>
                  <a:cubicBezTo>
                    <a:pt x="7" y="14"/>
                    <a:pt x="7" y="14"/>
                    <a:pt x="7" y="14"/>
                  </a:cubicBezTo>
                  <a:cubicBezTo>
                    <a:pt x="7" y="19"/>
                    <a:pt x="10" y="22"/>
                    <a:pt x="15" y="22"/>
                  </a:cubicBezTo>
                  <a:cubicBezTo>
                    <a:pt x="17" y="22"/>
                    <a:pt x="19" y="22"/>
                    <a:pt x="20" y="21"/>
                  </a:cubicBezTo>
                  <a:cubicBezTo>
                    <a:pt x="20" y="17"/>
                    <a:pt x="20" y="17"/>
                    <a:pt x="20" y="17"/>
                  </a:cubicBezTo>
                  <a:cubicBezTo>
                    <a:pt x="14" y="17"/>
                    <a:pt x="14" y="17"/>
                    <a:pt x="14" y="17"/>
                  </a:cubicBezTo>
                  <a:cubicBezTo>
                    <a:pt x="14" y="12"/>
                    <a:pt x="14" y="12"/>
                    <a:pt x="14" y="12"/>
                  </a:cubicBezTo>
                  <a:cubicBezTo>
                    <a:pt x="26" y="12"/>
                    <a:pt x="26" y="12"/>
                    <a:pt x="26" y="12"/>
                  </a:cubicBezTo>
                  <a:cubicBezTo>
                    <a:pt x="26" y="24"/>
                    <a:pt x="26" y="24"/>
                    <a:pt x="26" y="24"/>
                  </a:cubicBezTo>
                  <a:cubicBezTo>
                    <a:pt x="23" y="26"/>
                    <a:pt x="19" y="28"/>
                    <a:pt x="14"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4" name="Freeform 229">
              <a:extLst>
                <a:ext uri="{FF2B5EF4-FFF2-40B4-BE49-F238E27FC236}">
                  <a16:creationId xmlns:a16="http://schemas.microsoft.com/office/drawing/2014/main" id="{EB8616D1-76A8-4AA0-BEE2-CE1CE7406891}"/>
                </a:ext>
              </a:extLst>
            </p:cNvPr>
            <p:cNvSpPr>
              <a:spLocks noEditPoints="1"/>
            </p:cNvSpPr>
            <p:nvPr/>
          </p:nvSpPr>
          <p:spPr bwMode="auto">
            <a:xfrm>
              <a:off x="3141597" y="1090374"/>
              <a:ext cx="97045" cy="88223"/>
            </a:xfrm>
            <a:custGeom>
              <a:avLst/>
              <a:gdLst>
                <a:gd name="T0" fmla="*/ 17 w 22"/>
                <a:gd name="T1" fmla="*/ 20 h 20"/>
                <a:gd name="T2" fmla="*/ 16 w 22"/>
                <a:gd name="T3" fmla="*/ 16 h 20"/>
                <a:gd name="T4" fmla="*/ 7 w 22"/>
                <a:gd name="T5" fmla="*/ 16 h 20"/>
                <a:gd name="T6" fmla="*/ 5 w 22"/>
                <a:gd name="T7" fmla="*/ 20 h 20"/>
                <a:gd name="T8" fmla="*/ 0 w 22"/>
                <a:gd name="T9" fmla="*/ 20 h 20"/>
                <a:gd name="T10" fmla="*/ 9 w 22"/>
                <a:gd name="T11" fmla="*/ 0 h 20"/>
                <a:gd name="T12" fmla="*/ 13 w 22"/>
                <a:gd name="T13" fmla="*/ 0 h 20"/>
                <a:gd name="T14" fmla="*/ 22 w 22"/>
                <a:gd name="T15" fmla="*/ 20 h 20"/>
                <a:gd name="T16" fmla="*/ 17 w 22"/>
                <a:gd name="T17" fmla="*/ 20 h 20"/>
                <a:gd name="T18" fmla="*/ 11 w 22"/>
                <a:gd name="T19" fmla="*/ 6 h 20"/>
                <a:gd name="T20" fmla="*/ 9 w 22"/>
                <a:gd name="T21" fmla="*/ 12 h 20"/>
                <a:gd name="T22" fmla="*/ 14 w 22"/>
                <a:gd name="T23" fmla="*/ 12 h 20"/>
                <a:gd name="T24" fmla="*/ 11 w 22"/>
                <a:gd name="T25" fmla="*/ 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 h="20">
                  <a:moveTo>
                    <a:pt x="17" y="20"/>
                  </a:moveTo>
                  <a:lnTo>
                    <a:pt x="16" y="16"/>
                  </a:lnTo>
                  <a:lnTo>
                    <a:pt x="7" y="16"/>
                  </a:lnTo>
                  <a:lnTo>
                    <a:pt x="5" y="20"/>
                  </a:lnTo>
                  <a:lnTo>
                    <a:pt x="0" y="20"/>
                  </a:lnTo>
                  <a:lnTo>
                    <a:pt x="9" y="0"/>
                  </a:lnTo>
                  <a:lnTo>
                    <a:pt x="13" y="0"/>
                  </a:lnTo>
                  <a:lnTo>
                    <a:pt x="22" y="20"/>
                  </a:lnTo>
                  <a:lnTo>
                    <a:pt x="17" y="20"/>
                  </a:lnTo>
                  <a:close/>
                  <a:moveTo>
                    <a:pt x="11" y="6"/>
                  </a:moveTo>
                  <a:lnTo>
                    <a:pt x="9" y="12"/>
                  </a:lnTo>
                  <a:lnTo>
                    <a:pt x="14" y="12"/>
                  </a:lnTo>
                  <a:lnTo>
                    <a:pt x="11"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5" name="Freeform 230">
              <a:extLst>
                <a:ext uri="{FF2B5EF4-FFF2-40B4-BE49-F238E27FC236}">
                  <a16:creationId xmlns:a16="http://schemas.microsoft.com/office/drawing/2014/main" id="{E4AB0185-8E4C-4900-8212-031194DD9ECF}"/>
                </a:ext>
              </a:extLst>
            </p:cNvPr>
            <p:cNvSpPr>
              <a:spLocks/>
            </p:cNvSpPr>
            <p:nvPr/>
          </p:nvSpPr>
          <p:spPr bwMode="auto">
            <a:xfrm>
              <a:off x="3260697" y="1085964"/>
              <a:ext cx="88223" cy="97045"/>
            </a:xfrm>
            <a:custGeom>
              <a:avLst/>
              <a:gdLst>
                <a:gd name="T0" fmla="*/ 14 w 25"/>
                <a:gd name="T1" fmla="*/ 28 h 28"/>
                <a:gd name="T2" fmla="*/ 0 w 25"/>
                <a:gd name="T3" fmla="*/ 14 h 28"/>
                <a:gd name="T4" fmla="*/ 0 w 25"/>
                <a:gd name="T5" fmla="*/ 14 h 28"/>
                <a:gd name="T6" fmla="*/ 14 w 25"/>
                <a:gd name="T7" fmla="*/ 0 h 28"/>
                <a:gd name="T8" fmla="*/ 24 w 25"/>
                <a:gd name="T9" fmla="*/ 4 h 28"/>
                <a:gd name="T10" fmla="*/ 20 w 25"/>
                <a:gd name="T11" fmla="*/ 8 h 28"/>
                <a:gd name="T12" fmla="*/ 14 w 25"/>
                <a:gd name="T13" fmla="*/ 6 h 28"/>
                <a:gd name="T14" fmla="*/ 6 w 25"/>
                <a:gd name="T15" fmla="*/ 14 h 28"/>
                <a:gd name="T16" fmla="*/ 6 w 25"/>
                <a:gd name="T17" fmla="*/ 14 h 28"/>
                <a:gd name="T18" fmla="*/ 14 w 25"/>
                <a:gd name="T19" fmla="*/ 22 h 28"/>
                <a:gd name="T20" fmla="*/ 19 w 25"/>
                <a:gd name="T21" fmla="*/ 21 h 28"/>
                <a:gd name="T22" fmla="*/ 19 w 25"/>
                <a:gd name="T23" fmla="*/ 17 h 28"/>
                <a:gd name="T24" fmla="*/ 14 w 25"/>
                <a:gd name="T25" fmla="*/ 17 h 28"/>
                <a:gd name="T26" fmla="*/ 14 w 25"/>
                <a:gd name="T27" fmla="*/ 12 h 28"/>
                <a:gd name="T28" fmla="*/ 25 w 25"/>
                <a:gd name="T29" fmla="*/ 12 h 28"/>
                <a:gd name="T30" fmla="*/ 25 w 25"/>
                <a:gd name="T31" fmla="*/ 24 h 28"/>
                <a:gd name="T32" fmla="*/ 14 w 25"/>
                <a:gd name="T33"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 h="28">
                  <a:moveTo>
                    <a:pt x="14" y="28"/>
                  </a:moveTo>
                  <a:cubicBezTo>
                    <a:pt x="5" y="28"/>
                    <a:pt x="0" y="22"/>
                    <a:pt x="0" y="14"/>
                  </a:cubicBezTo>
                  <a:cubicBezTo>
                    <a:pt x="0" y="14"/>
                    <a:pt x="0" y="14"/>
                    <a:pt x="0" y="14"/>
                  </a:cubicBezTo>
                  <a:cubicBezTo>
                    <a:pt x="0" y="6"/>
                    <a:pt x="6" y="0"/>
                    <a:pt x="14" y="0"/>
                  </a:cubicBezTo>
                  <a:cubicBezTo>
                    <a:pt x="18" y="0"/>
                    <a:pt x="21" y="2"/>
                    <a:pt x="24" y="4"/>
                  </a:cubicBezTo>
                  <a:cubicBezTo>
                    <a:pt x="20" y="8"/>
                    <a:pt x="20" y="8"/>
                    <a:pt x="20" y="8"/>
                  </a:cubicBezTo>
                  <a:cubicBezTo>
                    <a:pt x="18" y="7"/>
                    <a:pt x="17" y="6"/>
                    <a:pt x="14" y="6"/>
                  </a:cubicBezTo>
                  <a:cubicBezTo>
                    <a:pt x="9" y="6"/>
                    <a:pt x="6" y="9"/>
                    <a:pt x="6" y="14"/>
                  </a:cubicBezTo>
                  <a:cubicBezTo>
                    <a:pt x="6" y="14"/>
                    <a:pt x="6" y="14"/>
                    <a:pt x="6" y="14"/>
                  </a:cubicBezTo>
                  <a:cubicBezTo>
                    <a:pt x="6" y="19"/>
                    <a:pt x="9" y="22"/>
                    <a:pt x="14" y="22"/>
                  </a:cubicBezTo>
                  <a:cubicBezTo>
                    <a:pt x="16" y="22"/>
                    <a:pt x="18" y="22"/>
                    <a:pt x="19" y="21"/>
                  </a:cubicBezTo>
                  <a:cubicBezTo>
                    <a:pt x="19" y="17"/>
                    <a:pt x="19" y="17"/>
                    <a:pt x="19" y="17"/>
                  </a:cubicBezTo>
                  <a:cubicBezTo>
                    <a:pt x="14" y="17"/>
                    <a:pt x="14" y="17"/>
                    <a:pt x="14" y="17"/>
                  </a:cubicBezTo>
                  <a:cubicBezTo>
                    <a:pt x="14" y="12"/>
                    <a:pt x="14" y="12"/>
                    <a:pt x="14" y="12"/>
                  </a:cubicBezTo>
                  <a:cubicBezTo>
                    <a:pt x="25" y="12"/>
                    <a:pt x="25" y="12"/>
                    <a:pt x="25" y="12"/>
                  </a:cubicBezTo>
                  <a:cubicBezTo>
                    <a:pt x="25" y="24"/>
                    <a:pt x="25" y="24"/>
                    <a:pt x="25" y="24"/>
                  </a:cubicBezTo>
                  <a:cubicBezTo>
                    <a:pt x="22" y="26"/>
                    <a:pt x="19" y="28"/>
                    <a:pt x="14"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6" name="Freeform 231">
              <a:extLst>
                <a:ext uri="{FF2B5EF4-FFF2-40B4-BE49-F238E27FC236}">
                  <a16:creationId xmlns:a16="http://schemas.microsoft.com/office/drawing/2014/main" id="{21BBAB85-6E6A-4F37-AD04-86070D012381}"/>
                </a:ext>
              </a:extLst>
            </p:cNvPr>
            <p:cNvSpPr>
              <a:spLocks/>
            </p:cNvSpPr>
            <p:nvPr/>
          </p:nvSpPr>
          <p:spPr bwMode="auto">
            <a:xfrm>
              <a:off x="3388621" y="1090374"/>
              <a:ext cx="66168" cy="88223"/>
            </a:xfrm>
            <a:custGeom>
              <a:avLst/>
              <a:gdLst>
                <a:gd name="T0" fmla="*/ 0 w 15"/>
                <a:gd name="T1" fmla="*/ 20 h 20"/>
                <a:gd name="T2" fmla="*/ 0 w 15"/>
                <a:gd name="T3" fmla="*/ 0 h 20"/>
                <a:gd name="T4" fmla="*/ 15 w 15"/>
                <a:gd name="T5" fmla="*/ 0 h 20"/>
                <a:gd name="T6" fmla="*/ 15 w 15"/>
                <a:gd name="T7" fmla="*/ 4 h 20"/>
                <a:gd name="T8" fmla="*/ 4 w 15"/>
                <a:gd name="T9" fmla="*/ 4 h 20"/>
                <a:gd name="T10" fmla="*/ 4 w 15"/>
                <a:gd name="T11" fmla="*/ 8 h 20"/>
                <a:gd name="T12" fmla="*/ 14 w 15"/>
                <a:gd name="T13" fmla="*/ 8 h 20"/>
                <a:gd name="T14" fmla="*/ 14 w 15"/>
                <a:gd name="T15" fmla="*/ 13 h 20"/>
                <a:gd name="T16" fmla="*/ 4 w 15"/>
                <a:gd name="T17" fmla="*/ 13 h 20"/>
                <a:gd name="T18" fmla="*/ 4 w 15"/>
                <a:gd name="T19" fmla="*/ 16 h 20"/>
                <a:gd name="T20" fmla="*/ 15 w 15"/>
                <a:gd name="T21" fmla="*/ 16 h 20"/>
                <a:gd name="T22" fmla="*/ 15 w 15"/>
                <a:gd name="T23" fmla="*/ 20 h 20"/>
                <a:gd name="T24" fmla="*/ 0 w 15"/>
                <a:gd name="T25"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 h="20">
                  <a:moveTo>
                    <a:pt x="0" y="20"/>
                  </a:moveTo>
                  <a:lnTo>
                    <a:pt x="0" y="0"/>
                  </a:lnTo>
                  <a:lnTo>
                    <a:pt x="15" y="0"/>
                  </a:lnTo>
                  <a:lnTo>
                    <a:pt x="15" y="4"/>
                  </a:lnTo>
                  <a:lnTo>
                    <a:pt x="4" y="4"/>
                  </a:lnTo>
                  <a:lnTo>
                    <a:pt x="4" y="8"/>
                  </a:lnTo>
                  <a:lnTo>
                    <a:pt x="14" y="8"/>
                  </a:lnTo>
                  <a:lnTo>
                    <a:pt x="14" y="13"/>
                  </a:lnTo>
                  <a:lnTo>
                    <a:pt x="4" y="13"/>
                  </a:lnTo>
                  <a:lnTo>
                    <a:pt x="4" y="16"/>
                  </a:lnTo>
                  <a:lnTo>
                    <a:pt x="15" y="16"/>
                  </a:lnTo>
                  <a:lnTo>
                    <a:pt x="15" y="20"/>
                  </a:lnTo>
                  <a:lnTo>
                    <a:pt x="0"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 name="Freeform 232">
              <a:extLst>
                <a:ext uri="{FF2B5EF4-FFF2-40B4-BE49-F238E27FC236}">
                  <a16:creationId xmlns:a16="http://schemas.microsoft.com/office/drawing/2014/main" id="{32629F9D-03BD-4512-B581-5730D401FEE6}"/>
                </a:ext>
              </a:extLst>
            </p:cNvPr>
            <p:cNvSpPr>
              <a:spLocks/>
            </p:cNvSpPr>
            <p:nvPr/>
          </p:nvSpPr>
          <p:spPr bwMode="auto">
            <a:xfrm>
              <a:off x="3494488" y="1090374"/>
              <a:ext cx="83813" cy="88223"/>
            </a:xfrm>
            <a:custGeom>
              <a:avLst/>
              <a:gdLst>
                <a:gd name="T0" fmla="*/ 15 w 19"/>
                <a:gd name="T1" fmla="*/ 20 h 20"/>
                <a:gd name="T2" fmla="*/ 5 w 19"/>
                <a:gd name="T3" fmla="*/ 7 h 20"/>
                <a:gd name="T4" fmla="*/ 5 w 19"/>
                <a:gd name="T5" fmla="*/ 20 h 20"/>
                <a:gd name="T6" fmla="*/ 0 w 19"/>
                <a:gd name="T7" fmla="*/ 20 h 20"/>
                <a:gd name="T8" fmla="*/ 0 w 19"/>
                <a:gd name="T9" fmla="*/ 0 h 20"/>
                <a:gd name="T10" fmla="*/ 4 w 19"/>
                <a:gd name="T11" fmla="*/ 0 h 20"/>
                <a:gd name="T12" fmla="*/ 14 w 19"/>
                <a:gd name="T13" fmla="*/ 13 h 20"/>
                <a:gd name="T14" fmla="*/ 14 w 19"/>
                <a:gd name="T15" fmla="*/ 0 h 20"/>
                <a:gd name="T16" fmla="*/ 19 w 19"/>
                <a:gd name="T17" fmla="*/ 0 h 20"/>
                <a:gd name="T18" fmla="*/ 19 w 19"/>
                <a:gd name="T19" fmla="*/ 20 h 20"/>
                <a:gd name="T20" fmla="*/ 15 w 19"/>
                <a:gd name="T21"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20">
                  <a:moveTo>
                    <a:pt x="15" y="20"/>
                  </a:moveTo>
                  <a:lnTo>
                    <a:pt x="5" y="7"/>
                  </a:lnTo>
                  <a:lnTo>
                    <a:pt x="5" y="20"/>
                  </a:lnTo>
                  <a:lnTo>
                    <a:pt x="0" y="20"/>
                  </a:lnTo>
                  <a:lnTo>
                    <a:pt x="0" y="0"/>
                  </a:lnTo>
                  <a:lnTo>
                    <a:pt x="4" y="0"/>
                  </a:lnTo>
                  <a:lnTo>
                    <a:pt x="14" y="13"/>
                  </a:lnTo>
                  <a:lnTo>
                    <a:pt x="14" y="0"/>
                  </a:lnTo>
                  <a:lnTo>
                    <a:pt x="19" y="0"/>
                  </a:lnTo>
                  <a:lnTo>
                    <a:pt x="19" y="20"/>
                  </a:lnTo>
                  <a:lnTo>
                    <a:pt x="15"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 name="Freeform 233">
              <a:extLst>
                <a:ext uri="{FF2B5EF4-FFF2-40B4-BE49-F238E27FC236}">
                  <a16:creationId xmlns:a16="http://schemas.microsoft.com/office/drawing/2014/main" id="{1EFD9699-E0F9-485B-8DC2-5E878A0CB3AD}"/>
                </a:ext>
              </a:extLst>
            </p:cNvPr>
            <p:cNvSpPr>
              <a:spLocks/>
            </p:cNvSpPr>
            <p:nvPr/>
          </p:nvSpPr>
          <p:spPr bwMode="auto">
            <a:xfrm>
              <a:off x="3613587" y="1085964"/>
              <a:ext cx="88223" cy="97045"/>
            </a:xfrm>
            <a:custGeom>
              <a:avLst/>
              <a:gdLst>
                <a:gd name="T0" fmla="*/ 14 w 25"/>
                <a:gd name="T1" fmla="*/ 28 h 28"/>
                <a:gd name="T2" fmla="*/ 0 w 25"/>
                <a:gd name="T3" fmla="*/ 14 h 28"/>
                <a:gd name="T4" fmla="*/ 0 w 25"/>
                <a:gd name="T5" fmla="*/ 14 h 28"/>
                <a:gd name="T6" fmla="*/ 14 w 25"/>
                <a:gd name="T7" fmla="*/ 0 h 28"/>
                <a:gd name="T8" fmla="*/ 25 w 25"/>
                <a:gd name="T9" fmla="*/ 4 h 28"/>
                <a:gd name="T10" fmla="*/ 21 w 25"/>
                <a:gd name="T11" fmla="*/ 9 h 28"/>
                <a:gd name="T12" fmla="*/ 14 w 25"/>
                <a:gd name="T13" fmla="*/ 6 h 28"/>
                <a:gd name="T14" fmla="*/ 6 w 25"/>
                <a:gd name="T15" fmla="*/ 14 h 28"/>
                <a:gd name="T16" fmla="*/ 6 w 25"/>
                <a:gd name="T17" fmla="*/ 14 h 28"/>
                <a:gd name="T18" fmla="*/ 14 w 25"/>
                <a:gd name="T19" fmla="*/ 22 h 28"/>
                <a:gd name="T20" fmla="*/ 21 w 25"/>
                <a:gd name="T21" fmla="*/ 19 h 28"/>
                <a:gd name="T22" fmla="*/ 25 w 25"/>
                <a:gd name="T23" fmla="*/ 23 h 28"/>
                <a:gd name="T24" fmla="*/ 14 w 25"/>
                <a:gd name="T25"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 h="28">
                  <a:moveTo>
                    <a:pt x="14" y="28"/>
                  </a:moveTo>
                  <a:cubicBezTo>
                    <a:pt x="6" y="28"/>
                    <a:pt x="0" y="22"/>
                    <a:pt x="0" y="14"/>
                  </a:cubicBezTo>
                  <a:cubicBezTo>
                    <a:pt x="0" y="14"/>
                    <a:pt x="0" y="14"/>
                    <a:pt x="0" y="14"/>
                  </a:cubicBezTo>
                  <a:cubicBezTo>
                    <a:pt x="0" y="6"/>
                    <a:pt x="6" y="0"/>
                    <a:pt x="14" y="0"/>
                  </a:cubicBezTo>
                  <a:cubicBezTo>
                    <a:pt x="19" y="0"/>
                    <a:pt x="22" y="2"/>
                    <a:pt x="25" y="4"/>
                  </a:cubicBezTo>
                  <a:cubicBezTo>
                    <a:pt x="21" y="9"/>
                    <a:pt x="21" y="9"/>
                    <a:pt x="21" y="9"/>
                  </a:cubicBezTo>
                  <a:cubicBezTo>
                    <a:pt x="19" y="7"/>
                    <a:pt x="17" y="6"/>
                    <a:pt x="14" y="6"/>
                  </a:cubicBezTo>
                  <a:cubicBezTo>
                    <a:pt x="10" y="6"/>
                    <a:pt x="6" y="9"/>
                    <a:pt x="6" y="14"/>
                  </a:cubicBezTo>
                  <a:cubicBezTo>
                    <a:pt x="6" y="14"/>
                    <a:pt x="6" y="14"/>
                    <a:pt x="6" y="14"/>
                  </a:cubicBezTo>
                  <a:cubicBezTo>
                    <a:pt x="6" y="19"/>
                    <a:pt x="9" y="22"/>
                    <a:pt x="14" y="22"/>
                  </a:cubicBezTo>
                  <a:cubicBezTo>
                    <a:pt x="17" y="22"/>
                    <a:pt x="19" y="21"/>
                    <a:pt x="21" y="19"/>
                  </a:cubicBezTo>
                  <a:cubicBezTo>
                    <a:pt x="25" y="23"/>
                    <a:pt x="25" y="23"/>
                    <a:pt x="25" y="23"/>
                  </a:cubicBezTo>
                  <a:cubicBezTo>
                    <a:pt x="22" y="26"/>
                    <a:pt x="19" y="28"/>
                    <a:pt x="14"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 name="Freeform 234">
              <a:extLst>
                <a:ext uri="{FF2B5EF4-FFF2-40B4-BE49-F238E27FC236}">
                  <a16:creationId xmlns:a16="http://schemas.microsoft.com/office/drawing/2014/main" id="{43CB6724-D668-4850-AB87-0DD30D57C13F}"/>
                </a:ext>
              </a:extLst>
            </p:cNvPr>
            <p:cNvSpPr>
              <a:spLocks/>
            </p:cNvSpPr>
            <p:nvPr/>
          </p:nvSpPr>
          <p:spPr bwMode="auto">
            <a:xfrm>
              <a:off x="3728277" y="1090374"/>
              <a:ext cx="88223" cy="88223"/>
            </a:xfrm>
            <a:custGeom>
              <a:avLst/>
              <a:gdLst>
                <a:gd name="T0" fmla="*/ 12 w 20"/>
                <a:gd name="T1" fmla="*/ 13 h 20"/>
                <a:gd name="T2" fmla="*/ 12 w 20"/>
                <a:gd name="T3" fmla="*/ 20 h 20"/>
                <a:gd name="T4" fmla="*/ 8 w 20"/>
                <a:gd name="T5" fmla="*/ 20 h 20"/>
                <a:gd name="T6" fmla="*/ 8 w 20"/>
                <a:gd name="T7" fmla="*/ 13 h 20"/>
                <a:gd name="T8" fmla="*/ 0 w 20"/>
                <a:gd name="T9" fmla="*/ 0 h 20"/>
                <a:gd name="T10" fmla="*/ 5 w 20"/>
                <a:gd name="T11" fmla="*/ 0 h 20"/>
                <a:gd name="T12" fmla="*/ 10 w 20"/>
                <a:gd name="T13" fmla="*/ 8 h 20"/>
                <a:gd name="T14" fmla="*/ 15 w 20"/>
                <a:gd name="T15" fmla="*/ 0 h 20"/>
                <a:gd name="T16" fmla="*/ 20 w 20"/>
                <a:gd name="T17" fmla="*/ 0 h 20"/>
                <a:gd name="T18" fmla="*/ 12 w 20"/>
                <a:gd name="T19" fmla="*/ 1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20">
                  <a:moveTo>
                    <a:pt x="12" y="13"/>
                  </a:moveTo>
                  <a:lnTo>
                    <a:pt x="12" y="20"/>
                  </a:lnTo>
                  <a:lnTo>
                    <a:pt x="8" y="20"/>
                  </a:lnTo>
                  <a:lnTo>
                    <a:pt x="8" y="13"/>
                  </a:lnTo>
                  <a:lnTo>
                    <a:pt x="0" y="0"/>
                  </a:lnTo>
                  <a:lnTo>
                    <a:pt x="5" y="0"/>
                  </a:lnTo>
                  <a:lnTo>
                    <a:pt x="10" y="8"/>
                  </a:lnTo>
                  <a:lnTo>
                    <a:pt x="15" y="0"/>
                  </a:lnTo>
                  <a:lnTo>
                    <a:pt x="20" y="0"/>
                  </a:lnTo>
                  <a:lnTo>
                    <a:pt x="12"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50" name="Rectangle 49"/>
          <p:cNvSpPr/>
          <p:nvPr userDrawn="1"/>
        </p:nvSpPr>
        <p:spPr>
          <a:xfrm>
            <a:off x="926012" y="6666684"/>
            <a:ext cx="1952368" cy="182101"/>
          </a:xfrm>
          <a:prstGeom prst="rect">
            <a:avLst/>
          </a:prstGeom>
        </p:spPr>
        <p:txBody>
          <a:bodyPr wrap="square">
            <a:spAutoFit/>
          </a:bodyPr>
          <a:lstStyle/>
          <a:p>
            <a:pPr algn="l">
              <a:lnSpc>
                <a:spcPts val="700"/>
              </a:lnSpc>
            </a:pPr>
            <a:r>
              <a:rPr lang="en-US" sz="650" dirty="0">
                <a:solidFill>
                  <a:schemeClr val="bg1"/>
                </a:solidFill>
              </a:rPr>
              <a:t>** CONFIDENTIAL AND PROPRIETARY NOTICE</a:t>
            </a:r>
          </a:p>
        </p:txBody>
      </p:sp>
      <p:sp>
        <p:nvSpPr>
          <p:cNvPr id="3" name="Text Placeholder 14">
            <a:extLst>
              <a:ext uri="{FF2B5EF4-FFF2-40B4-BE49-F238E27FC236}">
                <a16:creationId xmlns:a16="http://schemas.microsoft.com/office/drawing/2014/main" id="{846FA6FA-AB16-C491-2A9A-0A80481DE66F}"/>
              </a:ext>
            </a:extLst>
          </p:cNvPr>
          <p:cNvSpPr>
            <a:spLocks noGrp="1"/>
          </p:cNvSpPr>
          <p:nvPr>
            <p:ph type="body" sz="quarter" idx="17" hasCustomPrompt="1"/>
          </p:nvPr>
        </p:nvSpPr>
        <p:spPr>
          <a:xfrm>
            <a:off x="184150" y="460638"/>
            <a:ext cx="3559175" cy="309825"/>
          </a:xfrm>
          <a:prstGeom prst="rect">
            <a:avLst/>
          </a:prstGeom>
        </p:spPr>
        <p:txBody>
          <a:bodyPr/>
          <a:lstStyle>
            <a:lvl1pPr marL="0" indent="0">
              <a:buNone/>
              <a:defRPr sz="1200">
                <a:solidFill>
                  <a:srgbClr val="646569"/>
                </a:solidFill>
              </a:defRPr>
            </a:lvl1pPr>
          </a:lstStyle>
          <a:p>
            <a:pPr lvl="0"/>
            <a:r>
              <a:rPr lang="en-US" dirty="0"/>
              <a:t>Click to add dimensions. ##”W X ##”H</a:t>
            </a:r>
          </a:p>
        </p:txBody>
      </p:sp>
      <p:sp>
        <p:nvSpPr>
          <p:cNvPr id="2" name="Title 1">
            <a:extLst>
              <a:ext uri="{FF2B5EF4-FFF2-40B4-BE49-F238E27FC236}">
                <a16:creationId xmlns:a16="http://schemas.microsoft.com/office/drawing/2014/main" id="{F90AE2CC-BA52-F669-AD97-9CD9B44AB2EE}"/>
              </a:ext>
            </a:extLst>
          </p:cNvPr>
          <p:cNvSpPr>
            <a:spLocks noGrp="1"/>
          </p:cNvSpPr>
          <p:nvPr>
            <p:ph type="title" hasCustomPrompt="1"/>
          </p:nvPr>
        </p:nvSpPr>
        <p:spPr>
          <a:xfrm>
            <a:off x="3743326" y="150813"/>
            <a:ext cx="5237748" cy="619650"/>
          </a:xfrm>
          <a:prstGeom prst="rect">
            <a:avLst/>
          </a:prstGeom>
        </p:spPr>
        <p:txBody>
          <a:bodyPr anchor="t" anchorCtr="0"/>
          <a:lstStyle>
            <a:lvl1pPr algn="r">
              <a:defRPr sz="1800">
                <a:solidFill>
                  <a:srgbClr val="646569"/>
                </a:solidFill>
              </a:defRPr>
            </a:lvl1pPr>
          </a:lstStyle>
          <a:p>
            <a:r>
              <a:rPr lang="en-US" dirty="0"/>
              <a:t>CLICK TO ADD MASTER SLIDE TITLE IN ALL CAPS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a:xfrm>
            <a:off x="98339" y="6422253"/>
            <a:ext cx="881964" cy="365125"/>
          </a:xfrm>
          <a:prstGeom prst="rect">
            <a:avLst/>
          </a:prstGeom>
        </p:spPr>
        <p:txBody>
          <a:bodyPr vert="horz" lIns="91440" tIns="45720" rIns="91440" bIns="45720" rtlCol="0" anchor="ctr"/>
          <a:lstStyle>
            <a:lvl1pPr algn="l">
              <a:defRPr sz="1400">
                <a:solidFill>
                  <a:srgbClr val="FFFFFF"/>
                </a:solidFill>
              </a:defRPr>
            </a:lvl1pPr>
          </a:lstStyle>
          <a:p>
            <a:fld id="{05CA34A9-03AA-D744-A179-4F9E909A1F1F}" type="slidenum">
              <a:rPr lang="en-US" smtClean="0"/>
              <a:pPr/>
              <a:t>‹#›</a:t>
            </a:fld>
            <a:endParaRPr lang="en-US"/>
          </a:p>
        </p:txBody>
      </p:sp>
      <p:sp>
        <p:nvSpPr>
          <p:cNvPr id="3" name="Footer Placeholder 2"/>
          <p:cNvSpPr>
            <a:spLocks noGrp="1"/>
          </p:cNvSpPr>
          <p:nvPr>
            <p:ph type="ftr" sz="quarter" idx="3"/>
          </p:nvPr>
        </p:nvSpPr>
        <p:spPr>
          <a:xfrm>
            <a:off x="1078642" y="6418992"/>
            <a:ext cx="5305682" cy="365125"/>
          </a:xfrm>
          <a:prstGeom prst="rect">
            <a:avLst/>
          </a:prstGeom>
        </p:spPr>
        <p:txBody>
          <a:bodyPr vert="horz" lIns="91440" tIns="45720" rIns="91440" bIns="45720" rtlCol="0" anchor="ctr"/>
          <a:lstStyle>
            <a:lvl1pPr algn="l">
              <a:defRPr sz="1400">
                <a:solidFill>
                  <a:srgbClr val="FFFFFF"/>
                </a:solidFill>
              </a:defRPr>
            </a:lvl1pPr>
          </a:lstStyle>
          <a:p>
            <a:r>
              <a:rPr lang="en-US"/>
              <a:t>13478-DiagAm-F26-TWM-WOW Planning – Overview Deck_5.9.25</a:t>
            </a:r>
            <a:endParaRPr lang="en-US" dirty="0"/>
          </a:p>
        </p:txBody>
      </p:sp>
      <p:sp>
        <p:nvSpPr>
          <p:cNvPr id="4" name="Date Placeholder 3"/>
          <p:cNvSpPr>
            <a:spLocks noGrp="1"/>
          </p:cNvSpPr>
          <p:nvPr>
            <p:ph type="dt" sz="half" idx="2"/>
          </p:nvPr>
        </p:nvSpPr>
        <p:spPr>
          <a:xfrm>
            <a:off x="7136542" y="6422253"/>
            <a:ext cx="953015" cy="365125"/>
          </a:xfrm>
          <a:prstGeom prst="rect">
            <a:avLst/>
          </a:prstGeom>
        </p:spPr>
        <p:txBody>
          <a:bodyPr vert="horz" lIns="91440" tIns="45720" rIns="91440" bIns="45720" rtlCol="0" anchor="ctr"/>
          <a:lstStyle>
            <a:lvl1pPr algn="ctr">
              <a:defRPr sz="1400">
                <a:solidFill>
                  <a:srgbClr val="FFFFFF"/>
                </a:solidFill>
              </a:defRPr>
            </a:lvl1pPr>
          </a:lstStyle>
          <a:p>
            <a:fld id="{5AFD3B23-4D29-3B40-B81F-C85230628A4E}" type="datetime1">
              <a:rPr lang="en-US" smtClean="0"/>
              <a:t>5/13/2025</a:t>
            </a:fld>
            <a:endParaRPr lang="en-US"/>
          </a:p>
        </p:txBody>
      </p:sp>
    </p:spTree>
    <p:extLst>
      <p:ext uri="{BB962C8B-B14F-4D97-AF65-F5344CB8AC3E}">
        <p14:creationId xmlns:p14="http://schemas.microsoft.com/office/powerpoint/2010/main" val="4103686172"/>
      </p:ext>
    </p:extLst>
  </p:cSld>
  <p:clrMap bg1="lt1" tx1="dk1" bg2="lt2" tx2="dk2" accent1="accent1" accent2="accent2" accent3="accent3" accent4="accent4" accent5="accent5" accent6="accent6" hlink="hlink" folHlink="folHlink"/>
  <p:sldLayoutIdLst>
    <p:sldLayoutId id="2147483652" r:id="rId1"/>
    <p:sldLayoutId id="2147483663" r:id="rId2"/>
    <p:sldLayoutId id="2147483664" r:id="rId3"/>
    <p:sldLayoutId id="2147483665" r:id="rId4"/>
    <p:sldLayoutId id="2147483666" r:id="rId5"/>
    <p:sldLayoutId id="2147483662" r:id="rId6"/>
    <p:sldLayoutId id="2147483656" r:id="rId7"/>
    <p:sldLayoutId id="2147483659" r:id="rId8"/>
    <p:sldLayoutId id="2147483658" r:id="rId9"/>
    <p:sldLayoutId id="2147483661" r:id="rId10"/>
    <p:sldLayoutId id="2147483657" r:id="rId11"/>
    <p:sldLayoutId id="2147483660" r:id="rId12"/>
    <p:sldLayoutId id="2147483655" r:id="rId13"/>
    <p:sldLayoutId id="2147483653" r:id="rId14"/>
  </p:sldLayoutIdLst>
  <p:hf sldNum="0" hd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2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 Id="rId4" Type="http://schemas.openxmlformats.org/officeDocument/2006/relationships/image" Target="../media/image46.jpeg"/></Relationships>
</file>

<file path=ppt/slides/_rels/slide2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7.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3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62.jpeg"/><Relationship Id="rId4" Type="http://schemas.openxmlformats.org/officeDocument/2006/relationships/image" Target="../media/image61.jpeg"/></Relationships>
</file>

<file path=ppt/slides/_rels/slide3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6.tiff"/><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70.jpeg"/></Relationships>
</file>

<file path=ppt/slides/_rels/slide4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image" Target="../media/image78.jpeg"/><Relationship Id="rId1" Type="http://schemas.openxmlformats.org/officeDocument/2006/relationships/slideLayout" Target="../slideLayouts/slideLayout7.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7.xml"/><Relationship Id="rId4" Type="http://schemas.openxmlformats.org/officeDocument/2006/relationships/image" Target="../media/image87.jpeg"/></Relationships>
</file>

<file path=ppt/slides/_rels/slide5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7.xml"/><Relationship Id="rId4" Type="http://schemas.openxmlformats.org/officeDocument/2006/relationships/image" Target="../media/image92.jpeg"/></Relationships>
</file>

<file path=ppt/slides/_rels/slide56.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96.jpeg"/><Relationship Id="rId1" Type="http://schemas.openxmlformats.org/officeDocument/2006/relationships/slideLayout" Target="../slideLayouts/slideLayout7.xml"/><Relationship Id="rId4" Type="http://schemas.openxmlformats.org/officeDocument/2006/relationships/image" Target="../media/image97.jpe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 Id="rId5" Type="http://schemas.openxmlformats.org/officeDocument/2006/relationships/image" Target="../media/image16.jpeg"/><Relationship Id="rId4" Type="http://schemas.openxmlformats.org/officeDocument/2006/relationships/image" Target="../media/image15.jpeg"/></Relationships>
</file>

<file path=ppt/slides/_rels/slide60.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7.xml"/><Relationship Id="rId4" Type="http://schemas.openxmlformats.org/officeDocument/2006/relationships/image" Target="../media/image103.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image" Target="../media/image20.jpeg"/></Relationships>
</file>

<file path=ppt/slides/_rels/slide80.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5"/>
          </p:nvPr>
        </p:nvSpPr>
        <p:spPr/>
        <p:txBody>
          <a:bodyPr/>
          <a:lstStyle/>
          <a:p>
            <a:r>
              <a:rPr lang="en-US"/>
              <a:t>13478-DiagAm-F26-TWM-WOW Planning – Overview Deck_5.9.25</a:t>
            </a:r>
            <a:endParaRPr lang="en-US" dirty="0"/>
          </a:p>
        </p:txBody>
      </p:sp>
      <p:sp>
        <p:nvSpPr>
          <p:cNvPr id="3" name="Date Placeholder 2"/>
          <p:cNvSpPr>
            <a:spLocks noGrp="1"/>
          </p:cNvSpPr>
          <p:nvPr>
            <p:ph type="dt" sz="half" idx="14"/>
          </p:nvPr>
        </p:nvSpPr>
        <p:spPr>
          <a:xfrm>
            <a:off x="6818349" y="6103824"/>
            <a:ext cx="1335052" cy="255701"/>
          </a:xfrm>
        </p:spPr>
        <p:txBody>
          <a:bodyPr/>
          <a:lstStyle/>
          <a:p>
            <a:fld id="{8F2796FA-30F3-5D46-A567-7BD3C3B7F668}" type="datetime1">
              <a:rPr lang="en-US" smtClean="0"/>
              <a:t>5/13/2025</a:t>
            </a:fld>
            <a:endParaRPr lang="en-US" dirty="0"/>
          </a:p>
        </p:txBody>
      </p:sp>
    </p:spTree>
    <p:extLst>
      <p:ext uri="{BB962C8B-B14F-4D97-AF65-F5344CB8AC3E}">
        <p14:creationId xmlns:p14="http://schemas.microsoft.com/office/powerpoint/2010/main" val="11909597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B36F9B-0281-4F1B-29DE-2BCD4A132E5F}"/>
            </a:ext>
          </a:extLst>
        </p:cNvPr>
        <p:cNvGrpSpPr/>
        <p:nvPr/>
      </p:nvGrpSpPr>
      <p:grpSpPr>
        <a:xfrm>
          <a:off x="0" y="0"/>
          <a:ext cx="0" cy="0"/>
          <a:chOff x="0" y="0"/>
          <a:chExt cx="0" cy="0"/>
        </a:xfrm>
      </p:grpSpPr>
      <p:sp>
        <p:nvSpPr>
          <p:cNvPr id="4" name="Date Placeholder 3">
            <a:extLst>
              <a:ext uri="{FF2B5EF4-FFF2-40B4-BE49-F238E27FC236}">
                <a16:creationId xmlns:a16="http://schemas.microsoft.com/office/drawing/2014/main" id="{5A966101-2072-F5CB-93D6-98EFCBF05EC7}"/>
              </a:ext>
            </a:extLst>
          </p:cNvPr>
          <p:cNvSpPr>
            <a:spLocks noGrp="1"/>
          </p:cNvSpPr>
          <p:nvPr>
            <p:ph type="dt" sz="half" idx="14"/>
          </p:nvPr>
        </p:nvSpPr>
        <p:spPr/>
        <p:txBody>
          <a:bodyPr/>
          <a:lstStyle/>
          <a:p>
            <a:fld id="{D62DC347-0B3C-EE42-9328-49CA61DEA387}" type="datetime1">
              <a:rPr lang="en-US" sz="1200" smtClean="0"/>
              <a:t>5/13/2025</a:t>
            </a:fld>
            <a:endParaRPr lang="en-US" sz="1200" dirty="0"/>
          </a:p>
        </p:txBody>
      </p:sp>
      <p:sp>
        <p:nvSpPr>
          <p:cNvPr id="3" name="Footer Placeholder 2">
            <a:extLst>
              <a:ext uri="{FF2B5EF4-FFF2-40B4-BE49-F238E27FC236}">
                <a16:creationId xmlns:a16="http://schemas.microsoft.com/office/drawing/2014/main" id="{F98DFF55-8221-AC60-D6D7-EAF34037EDBB}"/>
              </a:ext>
            </a:extLst>
          </p:cNvPr>
          <p:cNvSpPr>
            <a:spLocks noGrp="1"/>
          </p:cNvSpPr>
          <p:nvPr>
            <p:ph type="ftr" sz="quarter" idx="15"/>
          </p:nvPr>
        </p:nvSpPr>
        <p:spPr/>
        <p:txBody>
          <a:bodyPr/>
          <a:lstStyle/>
          <a:p>
            <a:r>
              <a:rPr lang="en-US"/>
              <a:t>13478-DiagAm-F26-TWM-WOW Planning – Overview Deck_5.9.25</a:t>
            </a:r>
            <a:endParaRPr lang="en-US" dirty="0"/>
          </a:p>
        </p:txBody>
      </p:sp>
      <p:sp>
        <p:nvSpPr>
          <p:cNvPr id="2" name="Title 1">
            <a:extLst>
              <a:ext uri="{FF2B5EF4-FFF2-40B4-BE49-F238E27FC236}">
                <a16:creationId xmlns:a16="http://schemas.microsoft.com/office/drawing/2014/main" id="{98C39582-E535-968C-EBA8-E3C14B85580D}"/>
              </a:ext>
            </a:extLst>
          </p:cNvPr>
          <p:cNvSpPr>
            <a:spLocks noGrp="1"/>
          </p:cNvSpPr>
          <p:nvPr>
            <p:ph type="title"/>
          </p:nvPr>
        </p:nvSpPr>
        <p:spPr>
          <a:xfrm>
            <a:off x="3300248" y="150813"/>
            <a:ext cx="5680826" cy="619650"/>
          </a:xfrm>
        </p:spPr>
        <p:txBody>
          <a:bodyPr/>
          <a:lstStyle/>
          <a:p>
            <a:r>
              <a:rPr lang="en-US" b="1" dirty="0"/>
              <a:t>ENHANCER SIDE 2</a:t>
            </a:r>
            <a:br>
              <a:rPr lang="en-US" b="1" dirty="0"/>
            </a:br>
            <a:r>
              <a:rPr lang="en-US" dirty="0"/>
              <a:t>With Product</a:t>
            </a:r>
            <a:endParaRPr lang="en-US" b="1" dirty="0"/>
          </a:p>
        </p:txBody>
      </p:sp>
      <p:pic>
        <p:nvPicPr>
          <p:cNvPr id="5" name="Picture 4">
            <a:extLst>
              <a:ext uri="{FF2B5EF4-FFF2-40B4-BE49-F238E27FC236}">
                <a16:creationId xmlns:a16="http://schemas.microsoft.com/office/drawing/2014/main" id="{30866649-04A8-D104-7346-74EAE463A1CC}"/>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2562655" y="174877"/>
            <a:ext cx="4018691" cy="6081546"/>
          </a:xfrm>
          <a:prstGeom prst="rect">
            <a:avLst/>
          </a:prstGeom>
        </p:spPr>
      </p:pic>
    </p:spTree>
    <p:extLst>
      <p:ext uri="{BB962C8B-B14F-4D97-AF65-F5344CB8AC3E}">
        <p14:creationId xmlns:p14="http://schemas.microsoft.com/office/powerpoint/2010/main" val="4748732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627E45-A4E3-B468-6C8E-65E5343F598D}"/>
            </a:ext>
          </a:extLst>
        </p:cNvPr>
        <p:cNvGrpSpPr/>
        <p:nvPr/>
      </p:nvGrpSpPr>
      <p:grpSpPr>
        <a:xfrm>
          <a:off x="0" y="0"/>
          <a:ext cx="0" cy="0"/>
          <a:chOff x="0" y="0"/>
          <a:chExt cx="0" cy="0"/>
        </a:xfrm>
      </p:grpSpPr>
      <p:sp>
        <p:nvSpPr>
          <p:cNvPr id="4" name="Date Placeholder 3">
            <a:extLst>
              <a:ext uri="{FF2B5EF4-FFF2-40B4-BE49-F238E27FC236}">
                <a16:creationId xmlns:a16="http://schemas.microsoft.com/office/drawing/2014/main" id="{5612E899-6809-3562-4D6E-F1712D0CD135}"/>
              </a:ext>
            </a:extLst>
          </p:cNvPr>
          <p:cNvSpPr>
            <a:spLocks noGrp="1"/>
          </p:cNvSpPr>
          <p:nvPr>
            <p:ph type="dt" sz="half" idx="14"/>
          </p:nvPr>
        </p:nvSpPr>
        <p:spPr/>
        <p:txBody>
          <a:bodyPr/>
          <a:lstStyle/>
          <a:p>
            <a:fld id="{5AC47A60-D099-7541-A791-346F1F04CDA1}" type="datetime1">
              <a:rPr lang="en-US" sz="1200" smtClean="0"/>
              <a:t>5/13/2025</a:t>
            </a:fld>
            <a:endParaRPr lang="en-US" sz="1200" dirty="0"/>
          </a:p>
        </p:txBody>
      </p:sp>
      <p:sp>
        <p:nvSpPr>
          <p:cNvPr id="3" name="Footer Placeholder 2">
            <a:extLst>
              <a:ext uri="{FF2B5EF4-FFF2-40B4-BE49-F238E27FC236}">
                <a16:creationId xmlns:a16="http://schemas.microsoft.com/office/drawing/2014/main" id="{414ED0DA-AE48-CC68-9FB4-8052F08F6120}"/>
              </a:ext>
            </a:extLst>
          </p:cNvPr>
          <p:cNvSpPr>
            <a:spLocks noGrp="1"/>
          </p:cNvSpPr>
          <p:nvPr>
            <p:ph type="ftr" sz="quarter" idx="15"/>
          </p:nvPr>
        </p:nvSpPr>
        <p:spPr/>
        <p:txBody>
          <a:bodyPr/>
          <a:lstStyle/>
          <a:p>
            <a:r>
              <a:rPr lang="en-US"/>
              <a:t>13478-DiagAm-F26-TWM-WOW Planning – Overview Deck_5.9.25</a:t>
            </a:r>
            <a:endParaRPr lang="en-US" dirty="0"/>
          </a:p>
        </p:txBody>
      </p:sp>
      <p:sp>
        <p:nvSpPr>
          <p:cNvPr id="2" name="Title 1">
            <a:extLst>
              <a:ext uri="{FF2B5EF4-FFF2-40B4-BE49-F238E27FC236}">
                <a16:creationId xmlns:a16="http://schemas.microsoft.com/office/drawing/2014/main" id="{DFEEF1C1-EB52-FFD9-73FA-48507809E8C5}"/>
              </a:ext>
            </a:extLst>
          </p:cNvPr>
          <p:cNvSpPr>
            <a:spLocks noGrp="1"/>
          </p:cNvSpPr>
          <p:nvPr>
            <p:ph type="title"/>
          </p:nvPr>
        </p:nvSpPr>
        <p:spPr>
          <a:xfrm>
            <a:off x="3300248" y="150813"/>
            <a:ext cx="5680826" cy="619650"/>
          </a:xfrm>
        </p:spPr>
        <p:txBody>
          <a:bodyPr/>
          <a:lstStyle/>
          <a:p>
            <a:r>
              <a:rPr lang="en-US" b="1" dirty="0"/>
              <a:t>CORE SIDE 1 &amp; ENHANCER SIDE 1</a:t>
            </a:r>
            <a:br>
              <a:rPr lang="en-US" b="1" dirty="0"/>
            </a:br>
            <a:r>
              <a:rPr lang="en-US" dirty="0"/>
              <a:t>Without Product</a:t>
            </a:r>
            <a:endParaRPr lang="en-US" b="1" dirty="0"/>
          </a:p>
        </p:txBody>
      </p:sp>
      <p:pic>
        <p:nvPicPr>
          <p:cNvPr id="7" name="Picture 6">
            <a:extLst>
              <a:ext uri="{FF2B5EF4-FFF2-40B4-BE49-F238E27FC236}">
                <a16:creationId xmlns:a16="http://schemas.microsoft.com/office/drawing/2014/main" id="{04FC73DD-E6A3-7BFD-AD19-4382772004B1}"/>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2203759" y="770463"/>
            <a:ext cx="4736483" cy="5483732"/>
          </a:xfrm>
          <a:prstGeom prst="rect">
            <a:avLst/>
          </a:prstGeom>
        </p:spPr>
      </p:pic>
    </p:spTree>
    <p:extLst>
      <p:ext uri="{BB962C8B-B14F-4D97-AF65-F5344CB8AC3E}">
        <p14:creationId xmlns:p14="http://schemas.microsoft.com/office/powerpoint/2010/main" val="39803669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169108-B13B-07B7-1FAE-F50E6A75B986}"/>
            </a:ext>
          </a:extLst>
        </p:cNvPr>
        <p:cNvGrpSpPr/>
        <p:nvPr/>
      </p:nvGrpSpPr>
      <p:grpSpPr>
        <a:xfrm>
          <a:off x="0" y="0"/>
          <a:ext cx="0" cy="0"/>
          <a:chOff x="0" y="0"/>
          <a:chExt cx="0" cy="0"/>
        </a:xfrm>
      </p:grpSpPr>
      <p:sp>
        <p:nvSpPr>
          <p:cNvPr id="4" name="Date Placeholder 3">
            <a:extLst>
              <a:ext uri="{FF2B5EF4-FFF2-40B4-BE49-F238E27FC236}">
                <a16:creationId xmlns:a16="http://schemas.microsoft.com/office/drawing/2014/main" id="{28F722DD-DD09-FA56-6E9B-3507A7077431}"/>
              </a:ext>
            </a:extLst>
          </p:cNvPr>
          <p:cNvSpPr>
            <a:spLocks noGrp="1"/>
          </p:cNvSpPr>
          <p:nvPr>
            <p:ph type="dt" sz="half" idx="14"/>
          </p:nvPr>
        </p:nvSpPr>
        <p:spPr/>
        <p:txBody>
          <a:bodyPr/>
          <a:lstStyle/>
          <a:p>
            <a:fld id="{E72FDE96-D5DB-C148-ACFE-A64AE637A28C}" type="datetime1">
              <a:rPr lang="en-US" sz="1200" smtClean="0"/>
              <a:t>5/13/2025</a:t>
            </a:fld>
            <a:endParaRPr lang="en-US" sz="1200" dirty="0"/>
          </a:p>
        </p:txBody>
      </p:sp>
      <p:sp>
        <p:nvSpPr>
          <p:cNvPr id="3" name="Footer Placeholder 2">
            <a:extLst>
              <a:ext uri="{FF2B5EF4-FFF2-40B4-BE49-F238E27FC236}">
                <a16:creationId xmlns:a16="http://schemas.microsoft.com/office/drawing/2014/main" id="{13D72490-85A9-39E6-50F1-81C2DA960D3C}"/>
              </a:ext>
            </a:extLst>
          </p:cNvPr>
          <p:cNvSpPr>
            <a:spLocks noGrp="1"/>
          </p:cNvSpPr>
          <p:nvPr>
            <p:ph type="ftr" sz="quarter" idx="15"/>
          </p:nvPr>
        </p:nvSpPr>
        <p:spPr/>
        <p:txBody>
          <a:bodyPr/>
          <a:lstStyle/>
          <a:p>
            <a:r>
              <a:rPr lang="en-US"/>
              <a:t>13478-DiagAm-F26-TWM-WOW Planning – Overview Deck_5.9.25</a:t>
            </a:r>
            <a:endParaRPr lang="en-US" dirty="0"/>
          </a:p>
        </p:txBody>
      </p:sp>
      <p:sp>
        <p:nvSpPr>
          <p:cNvPr id="2" name="Title 1">
            <a:extLst>
              <a:ext uri="{FF2B5EF4-FFF2-40B4-BE49-F238E27FC236}">
                <a16:creationId xmlns:a16="http://schemas.microsoft.com/office/drawing/2014/main" id="{CF341E32-138B-6B17-452B-07750BCC9A7B}"/>
              </a:ext>
            </a:extLst>
          </p:cNvPr>
          <p:cNvSpPr>
            <a:spLocks noGrp="1"/>
          </p:cNvSpPr>
          <p:nvPr>
            <p:ph type="title"/>
          </p:nvPr>
        </p:nvSpPr>
        <p:spPr>
          <a:xfrm>
            <a:off x="3300248" y="150813"/>
            <a:ext cx="5680826" cy="619650"/>
          </a:xfrm>
        </p:spPr>
        <p:txBody>
          <a:bodyPr/>
          <a:lstStyle/>
          <a:p>
            <a:r>
              <a:rPr lang="en-US" b="1" dirty="0"/>
              <a:t>CORE SIDE 1 &amp; ENHANCER SIDE 1</a:t>
            </a:r>
            <a:br>
              <a:rPr lang="en-US" b="1" dirty="0"/>
            </a:br>
            <a:r>
              <a:rPr lang="en-US" dirty="0"/>
              <a:t>With Product</a:t>
            </a:r>
            <a:endParaRPr lang="en-US" b="1" dirty="0"/>
          </a:p>
        </p:txBody>
      </p:sp>
      <p:pic>
        <p:nvPicPr>
          <p:cNvPr id="6" name="Picture 5" descr="A display of liquor bottles and boxes&#10;&#10;AI-generated content may be incorrect.">
            <a:extLst>
              <a:ext uri="{FF2B5EF4-FFF2-40B4-BE49-F238E27FC236}">
                <a16:creationId xmlns:a16="http://schemas.microsoft.com/office/drawing/2014/main" id="{4C8964E1-689D-68A5-9C7C-342E434A0AB0}"/>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879601" y="807653"/>
            <a:ext cx="5405120" cy="5279694"/>
          </a:xfrm>
          <a:prstGeom prst="rect">
            <a:avLst/>
          </a:prstGeom>
        </p:spPr>
      </p:pic>
    </p:spTree>
    <p:extLst>
      <p:ext uri="{BB962C8B-B14F-4D97-AF65-F5344CB8AC3E}">
        <p14:creationId xmlns:p14="http://schemas.microsoft.com/office/powerpoint/2010/main" val="28785856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22344D-FB4B-6271-C914-D5B772543540}"/>
            </a:ext>
          </a:extLst>
        </p:cNvPr>
        <p:cNvGrpSpPr/>
        <p:nvPr/>
      </p:nvGrpSpPr>
      <p:grpSpPr>
        <a:xfrm>
          <a:off x="0" y="0"/>
          <a:ext cx="0" cy="0"/>
          <a:chOff x="0" y="0"/>
          <a:chExt cx="0" cy="0"/>
        </a:xfrm>
      </p:grpSpPr>
      <p:sp>
        <p:nvSpPr>
          <p:cNvPr id="4" name="Date Placeholder 3">
            <a:extLst>
              <a:ext uri="{FF2B5EF4-FFF2-40B4-BE49-F238E27FC236}">
                <a16:creationId xmlns:a16="http://schemas.microsoft.com/office/drawing/2014/main" id="{0AE70D58-000E-B7B0-CA99-CC438DDFC209}"/>
              </a:ext>
            </a:extLst>
          </p:cNvPr>
          <p:cNvSpPr>
            <a:spLocks noGrp="1"/>
          </p:cNvSpPr>
          <p:nvPr>
            <p:ph type="dt" sz="half" idx="14"/>
          </p:nvPr>
        </p:nvSpPr>
        <p:spPr/>
        <p:txBody>
          <a:bodyPr/>
          <a:lstStyle/>
          <a:p>
            <a:fld id="{A8A6CED0-3519-0B4F-8000-875F93592F83}" type="datetime1">
              <a:rPr lang="en-US" sz="1200" smtClean="0"/>
              <a:t>5/13/2025</a:t>
            </a:fld>
            <a:endParaRPr lang="en-US" sz="1200" dirty="0"/>
          </a:p>
        </p:txBody>
      </p:sp>
      <p:sp>
        <p:nvSpPr>
          <p:cNvPr id="3" name="Footer Placeholder 2">
            <a:extLst>
              <a:ext uri="{FF2B5EF4-FFF2-40B4-BE49-F238E27FC236}">
                <a16:creationId xmlns:a16="http://schemas.microsoft.com/office/drawing/2014/main" id="{F53134DF-68DD-C8A4-2FF5-C9C592E289CD}"/>
              </a:ext>
            </a:extLst>
          </p:cNvPr>
          <p:cNvSpPr>
            <a:spLocks noGrp="1"/>
          </p:cNvSpPr>
          <p:nvPr>
            <p:ph type="ftr" sz="quarter" idx="15"/>
          </p:nvPr>
        </p:nvSpPr>
        <p:spPr/>
        <p:txBody>
          <a:bodyPr/>
          <a:lstStyle/>
          <a:p>
            <a:r>
              <a:rPr lang="en-US"/>
              <a:t>13478-DiagAm-F26-TWM-WOW Planning – Overview Deck_5.9.25</a:t>
            </a:r>
            <a:endParaRPr lang="en-US" dirty="0"/>
          </a:p>
        </p:txBody>
      </p:sp>
      <p:sp>
        <p:nvSpPr>
          <p:cNvPr id="2" name="Title 1">
            <a:extLst>
              <a:ext uri="{FF2B5EF4-FFF2-40B4-BE49-F238E27FC236}">
                <a16:creationId xmlns:a16="http://schemas.microsoft.com/office/drawing/2014/main" id="{103E6D34-B792-64C9-B326-ED2D3738E9EC}"/>
              </a:ext>
            </a:extLst>
          </p:cNvPr>
          <p:cNvSpPr>
            <a:spLocks noGrp="1"/>
          </p:cNvSpPr>
          <p:nvPr>
            <p:ph type="title"/>
          </p:nvPr>
        </p:nvSpPr>
        <p:spPr>
          <a:xfrm>
            <a:off x="3300248" y="150813"/>
            <a:ext cx="5680826" cy="619650"/>
          </a:xfrm>
        </p:spPr>
        <p:txBody>
          <a:bodyPr/>
          <a:lstStyle/>
          <a:p>
            <a:r>
              <a:rPr lang="en-US" b="1" dirty="0"/>
              <a:t>CORE SIDE 2 &amp; ENHANCER SIDE 2</a:t>
            </a:r>
            <a:br>
              <a:rPr lang="en-US" b="1" dirty="0"/>
            </a:br>
            <a:r>
              <a:rPr lang="en-US" dirty="0"/>
              <a:t>Without Product</a:t>
            </a:r>
            <a:endParaRPr lang="en-US" b="1" dirty="0"/>
          </a:p>
        </p:txBody>
      </p:sp>
      <p:pic>
        <p:nvPicPr>
          <p:cNvPr id="5" name="Picture 4">
            <a:extLst>
              <a:ext uri="{FF2B5EF4-FFF2-40B4-BE49-F238E27FC236}">
                <a16:creationId xmlns:a16="http://schemas.microsoft.com/office/drawing/2014/main" id="{52DBC7E6-70C9-E1E2-73B7-F1FE0DFDE8C7}"/>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2219826" y="639261"/>
            <a:ext cx="4704348" cy="5653879"/>
          </a:xfrm>
          <a:prstGeom prst="rect">
            <a:avLst/>
          </a:prstGeom>
        </p:spPr>
      </p:pic>
    </p:spTree>
    <p:extLst>
      <p:ext uri="{BB962C8B-B14F-4D97-AF65-F5344CB8AC3E}">
        <p14:creationId xmlns:p14="http://schemas.microsoft.com/office/powerpoint/2010/main" val="1999437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EDE785-F91B-EA34-36A3-8599BA1C739C}"/>
            </a:ext>
          </a:extLst>
        </p:cNvPr>
        <p:cNvGrpSpPr/>
        <p:nvPr/>
      </p:nvGrpSpPr>
      <p:grpSpPr>
        <a:xfrm>
          <a:off x="0" y="0"/>
          <a:ext cx="0" cy="0"/>
          <a:chOff x="0" y="0"/>
          <a:chExt cx="0" cy="0"/>
        </a:xfrm>
      </p:grpSpPr>
      <p:sp>
        <p:nvSpPr>
          <p:cNvPr id="4" name="Date Placeholder 3">
            <a:extLst>
              <a:ext uri="{FF2B5EF4-FFF2-40B4-BE49-F238E27FC236}">
                <a16:creationId xmlns:a16="http://schemas.microsoft.com/office/drawing/2014/main" id="{34D8CC90-A274-1700-022C-2955A2D57B0E}"/>
              </a:ext>
            </a:extLst>
          </p:cNvPr>
          <p:cNvSpPr>
            <a:spLocks noGrp="1"/>
          </p:cNvSpPr>
          <p:nvPr>
            <p:ph type="dt" sz="half" idx="14"/>
          </p:nvPr>
        </p:nvSpPr>
        <p:spPr/>
        <p:txBody>
          <a:bodyPr/>
          <a:lstStyle/>
          <a:p>
            <a:fld id="{DC631CE3-437C-C942-9E2E-70F6BB3443BD}" type="datetime1">
              <a:rPr lang="en-US" sz="1200" smtClean="0"/>
              <a:t>5/13/2025</a:t>
            </a:fld>
            <a:endParaRPr lang="en-US" sz="1200" dirty="0"/>
          </a:p>
        </p:txBody>
      </p:sp>
      <p:sp>
        <p:nvSpPr>
          <p:cNvPr id="3" name="Footer Placeholder 2">
            <a:extLst>
              <a:ext uri="{FF2B5EF4-FFF2-40B4-BE49-F238E27FC236}">
                <a16:creationId xmlns:a16="http://schemas.microsoft.com/office/drawing/2014/main" id="{D6AFF079-AF23-3213-DDFC-DFD0674C3E95}"/>
              </a:ext>
            </a:extLst>
          </p:cNvPr>
          <p:cNvSpPr>
            <a:spLocks noGrp="1"/>
          </p:cNvSpPr>
          <p:nvPr>
            <p:ph type="ftr" sz="quarter" idx="15"/>
          </p:nvPr>
        </p:nvSpPr>
        <p:spPr/>
        <p:txBody>
          <a:bodyPr/>
          <a:lstStyle/>
          <a:p>
            <a:r>
              <a:rPr lang="en-US"/>
              <a:t>13478-DiagAm-F26-TWM-WOW Planning – Overview Deck_5.9.25</a:t>
            </a:r>
            <a:endParaRPr lang="en-US" dirty="0"/>
          </a:p>
        </p:txBody>
      </p:sp>
      <p:sp>
        <p:nvSpPr>
          <p:cNvPr id="2" name="Title 1">
            <a:extLst>
              <a:ext uri="{FF2B5EF4-FFF2-40B4-BE49-F238E27FC236}">
                <a16:creationId xmlns:a16="http://schemas.microsoft.com/office/drawing/2014/main" id="{63606E00-939B-64F9-BE9F-5C1BD38FA5C1}"/>
              </a:ext>
            </a:extLst>
          </p:cNvPr>
          <p:cNvSpPr>
            <a:spLocks noGrp="1"/>
          </p:cNvSpPr>
          <p:nvPr>
            <p:ph type="title"/>
          </p:nvPr>
        </p:nvSpPr>
        <p:spPr>
          <a:xfrm>
            <a:off x="3300248" y="150813"/>
            <a:ext cx="5680826" cy="619650"/>
          </a:xfrm>
        </p:spPr>
        <p:txBody>
          <a:bodyPr/>
          <a:lstStyle/>
          <a:p>
            <a:r>
              <a:rPr lang="en-US" b="1" dirty="0"/>
              <a:t>CORE SIDE 2 &amp; ENHANCER SIDE 2</a:t>
            </a:r>
            <a:br>
              <a:rPr lang="en-US" b="1" dirty="0"/>
            </a:br>
            <a:r>
              <a:rPr lang="en-US" dirty="0"/>
              <a:t>With Product</a:t>
            </a:r>
            <a:endParaRPr lang="en-US" b="1" dirty="0"/>
          </a:p>
        </p:txBody>
      </p:sp>
      <p:pic>
        <p:nvPicPr>
          <p:cNvPr id="5" name="Picture 4">
            <a:extLst>
              <a:ext uri="{FF2B5EF4-FFF2-40B4-BE49-F238E27FC236}">
                <a16:creationId xmlns:a16="http://schemas.microsoft.com/office/drawing/2014/main" id="{9B5A3BFA-068B-6C17-2190-F2B7623A0072}"/>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1879601" y="807653"/>
            <a:ext cx="5405120" cy="5279694"/>
          </a:xfrm>
          <a:prstGeom prst="rect">
            <a:avLst/>
          </a:prstGeom>
        </p:spPr>
      </p:pic>
    </p:spTree>
    <p:extLst>
      <p:ext uri="{BB962C8B-B14F-4D97-AF65-F5344CB8AC3E}">
        <p14:creationId xmlns:p14="http://schemas.microsoft.com/office/powerpoint/2010/main" val="15706175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0B8904-6802-C581-99A7-B5C5BC77B585}"/>
            </a:ext>
          </a:extLst>
        </p:cNvPr>
        <p:cNvGrpSpPr/>
        <p:nvPr/>
      </p:nvGrpSpPr>
      <p:grpSpPr>
        <a:xfrm>
          <a:off x="0" y="0"/>
          <a:ext cx="0" cy="0"/>
          <a:chOff x="0" y="0"/>
          <a:chExt cx="0" cy="0"/>
        </a:xfrm>
      </p:grpSpPr>
      <p:sp>
        <p:nvSpPr>
          <p:cNvPr id="4" name="Date Placeholder 3">
            <a:extLst>
              <a:ext uri="{FF2B5EF4-FFF2-40B4-BE49-F238E27FC236}">
                <a16:creationId xmlns:a16="http://schemas.microsoft.com/office/drawing/2014/main" id="{BDFF68D3-8854-E698-CB0A-6FF28E4966EA}"/>
              </a:ext>
            </a:extLst>
          </p:cNvPr>
          <p:cNvSpPr>
            <a:spLocks noGrp="1"/>
          </p:cNvSpPr>
          <p:nvPr>
            <p:ph type="dt" sz="half" idx="14"/>
          </p:nvPr>
        </p:nvSpPr>
        <p:spPr/>
        <p:txBody>
          <a:bodyPr/>
          <a:lstStyle/>
          <a:p>
            <a:fld id="{8142DD52-266D-A94F-A8A9-9136E8D23973}" type="datetime1">
              <a:rPr lang="en-US" sz="1200" smtClean="0"/>
              <a:t>5/13/2025</a:t>
            </a:fld>
            <a:endParaRPr lang="en-US" sz="1200" dirty="0"/>
          </a:p>
        </p:txBody>
      </p:sp>
      <p:sp>
        <p:nvSpPr>
          <p:cNvPr id="3" name="Footer Placeholder 2">
            <a:extLst>
              <a:ext uri="{FF2B5EF4-FFF2-40B4-BE49-F238E27FC236}">
                <a16:creationId xmlns:a16="http://schemas.microsoft.com/office/drawing/2014/main" id="{3669FD92-4972-3AB6-AFEF-40B11CDEE0A6}"/>
              </a:ext>
            </a:extLst>
          </p:cNvPr>
          <p:cNvSpPr>
            <a:spLocks noGrp="1"/>
          </p:cNvSpPr>
          <p:nvPr>
            <p:ph type="ftr" sz="quarter" idx="15"/>
          </p:nvPr>
        </p:nvSpPr>
        <p:spPr/>
        <p:txBody>
          <a:bodyPr/>
          <a:lstStyle/>
          <a:p>
            <a:r>
              <a:rPr lang="en-US"/>
              <a:t>13478-DiagAm-F26-TWM-WOW Planning – Overview Deck_5.9.25</a:t>
            </a:r>
            <a:endParaRPr lang="en-US" dirty="0"/>
          </a:p>
        </p:txBody>
      </p:sp>
      <p:sp>
        <p:nvSpPr>
          <p:cNvPr id="2" name="Title 1">
            <a:extLst>
              <a:ext uri="{FF2B5EF4-FFF2-40B4-BE49-F238E27FC236}">
                <a16:creationId xmlns:a16="http://schemas.microsoft.com/office/drawing/2014/main" id="{4EBB72E6-0007-1B76-2990-2E50FACC3586}"/>
              </a:ext>
            </a:extLst>
          </p:cNvPr>
          <p:cNvSpPr>
            <a:spLocks noGrp="1"/>
          </p:cNvSpPr>
          <p:nvPr>
            <p:ph type="title"/>
          </p:nvPr>
        </p:nvSpPr>
        <p:spPr>
          <a:xfrm>
            <a:off x="1953126" y="2637981"/>
            <a:ext cx="5237748" cy="619650"/>
          </a:xfrm>
        </p:spPr>
        <p:txBody>
          <a:bodyPr/>
          <a:lstStyle/>
          <a:p>
            <a:pPr algn="ctr"/>
            <a:r>
              <a:rPr lang="en-US" dirty="0"/>
              <a:t>Johnnie Walker (13483)</a:t>
            </a:r>
          </a:p>
        </p:txBody>
      </p:sp>
    </p:spTree>
    <p:extLst>
      <p:ext uri="{BB962C8B-B14F-4D97-AF65-F5344CB8AC3E}">
        <p14:creationId xmlns:p14="http://schemas.microsoft.com/office/powerpoint/2010/main" val="29984638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4"/>
          </p:nvPr>
        </p:nvSpPr>
        <p:spPr/>
        <p:txBody>
          <a:bodyPr/>
          <a:lstStyle/>
          <a:p>
            <a:fld id="{47D55B41-1DDB-F349-9F2E-EE0DEE212540}" type="datetime1">
              <a:rPr lang="en-US" sz="1200" smtClean="0"/>
              <a:t>5/13/2025</a:t>
            </a:fld>
            <a:endParaRPr lang="en-US" sz="1200" dirty="0"/>
          </a:p>
        </p:txBody>
      </p:sp>
      <p:sp>
        <p:nvSpPr>
          <p:cNvPr id="3" name="Footer Placeholder 2"/>
          <p:cNvSpPr>
            <a:spLocks noGrp="1"/>
          </p:cNvSpPr>
          <p:nvPr>
            <p:ph type="ftr" sz="quarter" idx="15"/>
          </p:nvPr>
        </p:nvSpPr>
        <p:spPr/>
        <p:txBody>
          <a:bodyPr/>
          <a:lstStyle/>
          <a:p>
            <a:r>
              <a:rPr lang="en-US"/>
              <a:t>13478-DiagAm-F26-TWM-WOW Planning – Overview Deck_5.9.25</a:t>
            </a:r>
            <a:endParaRPr lang="en-US" dirty="0"/>
          </a:p>
        </p:txBody>
      </p:sp>
      <p:sp>
        <p:nvSpPr>
          <p:cNvPr id="2" name="Title 1">
            <a:extLst>
              <a:ext uri="{FF2B5EF4-FFF2-40B4-BE49-F238E27FC236}">
                <a16:creationId xmlns:a16="http://schemas.microsoft.com/office/drawing/2014/main" id="{321A560E-DE3F-54AF-D1A9-CAF945A807C8}"/>
              </a:ext>
            </a:extLst>
          </p:cNvPr>
          <p:cNvSpPr>
            <a:spLocks noGrp="1"/>
          </p:cNvSpPr>
          <p:nvPr>
            <p:ph type="title"/>
          </p:nvPr>
        </p:nvSpPr>
        <p:spPr/>
        <p:txBody>
          <a:bodyPr/>
          <a:lstStyle/>
          <a:p>
            <a:r>
              <a:rPr lang="en-US" b="1" dirty="0"/>
              <a:t>CORE SIDE 1 &amp; SIDE 2 </a:t>
            </a:r>
            <a:r>
              <a:rPr lang="en-US" dirty="0"/>
              <a:t>Without Product</a:t>
            </a:r>
            <a:endParaRPr lang="en-US" b="1" dirty="0"/>
          </a:p>
        </p:txBody>
      </p:sp>
      <p:sp>
        <p:nvSpPr>
          <p:cNvPr id="6" name="Text Placeholder 5">
            <a:extLst>
              <a:ext uri="{FF2B5EF4-FFF2-40B4-BE49-F238E27FC236}">
                <a16:creationId xmlns:a16="http://schemas.microsoft.com/office/drawing/2014/main" id="{75909305-A851-CB07-F07D-BD41E3EE72B5}"/>
              </a:ext>
            </a:extLst>
          </p:cNvPr>
          <p:cNvSpPr txBox="1">
            <a:spLocks noGrp="1"/>
          </p:cNvSpPr>
          <p:nvPr>
            <p:ph type="body" sz="quarter" idx="17"/>
          </p:nvPr>
        </p:nvSpPr>
        <p:spPr>
          <a:xfrm>
            <a:off x="184150" y="169296"/>
            <a:ext cx="3559175" cy="276999"/>
          </a:xfrm>
          <a:prstGeom prst="rect">
            <a:avLst/>
          </a:prstGeom>
          <a:noFill/>
        </p:spPr>
        <p:txBody>
          <a:bodyPr wrap="square" rtlCol="0">
            <a:spAutoFit/>
          </a:bodyPr>
          <a:lstStyle/>
          <a:p>
            <a:r>
              <a:rPr lang="en-US" b="1" dirty="0"/>
              <a:t>DIMS: </a:t>
            </a:r>
            <a:r>
              <a:rPr lang="en-US" dirty="0"/>
              <a:t>20”w X 84”h X 12”d</a:t>
            </a:r>
          </a:p>
        </p:txBody>
      </p:sp>
      <p:pic>
        <p:nvPicPr>
          <p:cNvPr id="5" name="Picture 4">
            <a:extLst>
              <a:ext uri="{FF2B5EF4-FFF2-40B4-BE49-F238E27FC236}">
                <a16:creationId xmlns:a16="http://schemas.microsoft.com/office/drawing/2014/main" id="{6D9A651E-1077-5A89-95E9-7F0995AEB564}"/>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6666840" y="498663"/>
            <a:ext cx="1837640" cy="5502894"/>
          </a:xfrm>
          <a:prstGeom prst="rect">
            <a:avLst/>
          </a:prstGeom>
        </p:spPr>
      </p:pic>
      <p:pic>
        <p:nvPicPr>
          <p:cNvPr id="7" name="Picture 6">
            <a:extLst>
              <a:ext uri="{FF2B5EF4-FFF2-40B4-BE49-F238E27FC236}">
                <a16:creationId xmlns:a16="http://schemas.microsoft.com/office/drawing/2014/main" id="{5DB99CDB-2703-7166-7116-09A1A7F0318F}"/>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963637" y="472845"/>
            <a:ext cx="1606348" cy="5388305"/>
          </a:xfrm>
          <a:prstGeom prst="rect">
            <a:avLst/>
          </a:prstGeom>
        </p:spPr>
      </p:pic>
      <p:pic>
        <p:nvPicPr>
          <p:cNvPr id="8" name="Picture 7">
            <a:extLst>
              <a:ext uri="{FF2B5EF4-FFF2-40B4-BE49-F238E27FC236}">
                <a16:creationId xmlns:a16="http://schemas.microsoft.com/office/drawing/2014/main" id="{7989656E-55C0-7561-336E-988BC199BB7B}"/>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390554" y="472845"/>
            <a:ext cx="1606348" cy="5388305"/>
          </a:xfrm>
          <a:prstGeom prst="rect">
            <a:avLst/>
          </a:prstGeom>
        </p:spPr>
      </p:pic>
      <p:pic>
        <p:nvPicPr>
          <p:cNvPr id="9" name="Picture 8">
            <a:extLst>
              <a:ext uri="{FF2B5EF4-FFF2-40B4-BE49-F238E27FC236}">
                <a16:creationId xmlns:a16="http://schemas.microsoft.com/office/drawing/2014/main" id="{CCA6E3B2-27D8-F4D9-F0D1-5888391FCDCF}"/>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31854" y="498663"/>
            <a:ext cx="1837640" cy="5502894"/>
          </a:xfrm>
          <a:prstGeom prst="rect">
            <a:avLst/>
          </a:prstGeom>
        </p:spPr>
      </p:pic>
      <p:sp>
        <p:nvSpPr>
          <p:cNvPr id="10" name="TextBox 9">
            <a:extLst>
              <a:ext uri="{FF2B5EF4-FFF2-40B4-BE49-F238E27FC236}">
                <a16:creationId xmlns:a16="http://schemas.microsoft.com/office/drawing/2014/main" id="{A7B28CD6-8C94-C3B9-5CEA-EC27932F1B95}"/>
              </a:ext>
            </a:extLst>
          </p:cNvPr>
          <p:cNvSpPr txBox="1"/>
          <p:nvPr/>
        </p:nvSpPr>
        <p:spPr>
          <a:xfrm>
            <a:off x="1438948" y="770463"/>
            <a:ext cx="2054773" cy="253916"/>
          </a:xfrm>
          <a:prstGeom prst="rect">
            <a:avLst/>
          </a:prstGeom>
          <a:noFill/>
        </p:spPr>
        <p:txBody>
          <a:bodyPr wrap="square" rtlCol="0">
            <a:spAutoFit/>
          </a:bodyPr>
          <a:lstStyle/>
          <a:p>
            <a:pPr algn="ctr"/>
            <a:r>
              <a:rPr lang="en-US" sz="1050" dirty="0"/>
              <a:t>SIDE 1</a:t>
            </a:r>
          </a:p>
        </p:txBody>
      </p:sp>
      <p:sp>
        <p:nvSpPr>
          <p:cNvPr id="11" name="TextBox 10">
            <a:extLst>
              <a:ext uri="{FF2B5EF4-FFF2-40B4-BE49-F238E27FC236}">
                <a16:creationId xmlns:a16="http://schemas.microsoft.com/office/drawing/2014/main" id="{43ECC844-A6D5-7967-6462-B580398C4B87}"/>
              </a:ext>
            </a:extLst>
          </p:cNvPr>
          <p:cNvSpPr txBox="1"/>
          <p:nvPr/>
        </p:nvSpPr>
        <p:spPr>
          <a:xfrm>
            <a:off x="5573336" y="770463"/>
            <a:ext cx="2054773" cy="253916"/>
          </a:xfrm>
          <a:prstGeom prst="rect">
            <a:avLst/>
          </a:prstGeom>
          <a:noFill/>
        </p:spPr>
        <p:txBody>
          <a:bodyPr wrap="square" rtlCol="0">
            <a:spAutoFit/>
          </a:bodyPr>
          <a:lstStyle/>
          <a:p>
            <a:pPr algn="ctr"/>
            <a:r>
              <a:rPr lang="en-US" sz="1050" dirty="0"/>
              <a:t>SIDE 2</a:t>
            </a:r>
          </a:p>
        </p:txBody>
      </p:sp>
      <p:sp>
        <p:nvSpPr>
          <p:cNvPr id="23" name="TextBox 22">
            <a:extLst>
              <a:ext uri="{FF2B5EF4-FFF2-40B4-BE49-F238E27FC236}">
                <a16:creationId xmlns:a16="http://schemas.microsoft.com/office/drawing/2014/main" id="{8FA411FB-EBF1-5036-9639-E2203E644156}"/>
              </a:ext>
            </a:extLst>
          </p:cNvPr>
          <p:cNvSpPr txBox="1"/>
          <p:nvPr/>
        </p:nvSpPr>
        <p:spPr>
          <a:xfrm>
            <a:off x="8367" y="2136808"/>
            <a:ext cx="666438" cy="577081"/>
          </a:xfrm>
          <a:prstGeom prst="rect">
            <a:avLst/>
          </a:prstGeom>
          <a:noFill/>
        </p:spPr>
        <p:txBody>
          <a:bodyPr wrap="square" rtlCol="0">
            <a:spAutoFit/>
          </a:bodyPr>
          <a:lstStyle/>
          <a:p>
            <a:pPr algn="ctr"/>
            <a:r>
              <a:rPr lang="en-US" sz="1050" dirty="0"/>
              <a:t>BACK PANEL IS INSET</a:t>
            </a:r>
          </a:p>
        </p:txBody>
      </p:sp>
      <p:cxnSp>
        <p:nvCxnSpPr>
          <p:cNvPr id="24" name="Straight Connector 23">
            <a:extLst>
              <a:ext uri="{FF2B5EF4-FFF2-40B4-BE49-F238E27FC236}">
                <a16:creationId xmlns:a16="http://schemas.microsoft.com/office/drawing/2014/main" id="{50F84A08-3923-CF21-6479-810DC1977249}"/>
              </a:ext>
            </a:extLst>
          </p:cNvPr>
          <p:cNvCxnSpPr/>
          <p:nvPr/>
        </p:nvCxnSpPr>
        <p:spPr>
          <a:xfrm>
            <a:off x="625979" y="2429332"/>
            <a:ext cx="892149" cy="202238"/>
          </a:xfrm>
          <a:prstGeom prst="line">
            <a:avLst/>
          </a:prstGeom>
        </p:spPr>
        <p:style>
          <a:lnRef idx="2">
            <a:schemeClr val="accent1"/>
          </a:lnRef>
          <a:fillRef idx="0">
            <a:schemeClr val="accent1"/>
          </a:fillRef>
          <a:effectRef idx="1">
            <a:schemeClr val="accent1"/>
          </a:effectRef>
          <a:fontRef idx="minor">
            <a:schemeClr val="tx1"/>
          </a:fontRef>
        </p:style>
      </p:cxnSp>
      <p:sp>
        <p:nvSpPr>
          <p:cNvPr id="26" name="TextBox 25">
            <a:extLst>
              <a:ext uri="{FF2B5EF4-FFF2-40B4-BE49-F238E27FC236}">
                <a16:creationId xmlns:a16="http://schemas.microsoft.com/office/drawing/2014/main" id="{CD31BF2B-D12A-24F5-1917-7BDD33A27978}"/>
              </a:ext>
            </a:extLst>
          </p:cNvPr>
          <p:cNvSpPr txBox="1"/>
          <p:nvPr/>
        </p:nvSpPr>
        <p:spPr>
          <a:xfrm>
            <a:off x="3842585" y="1267452"/>
            <a:ext cx="1405290" cy="738664"/>
          </a:xfrm>
          <a:prstGeom prst="rect">
            <a:avLst/>
          </a:prstGeom>
          <a:noFill/>
        </p:spPr>
        <p:txBody>
          <a:bodyPr wrap="square" rtlCol="0">
            <a:spAutoFit/>
          </a:bodyPr>
          <a:lstStyle/>
          <a:p>
            <a:pPr algn="ctr"/>
            <a:r>
              <a:rPr lang="en-US" sz="1050" dirty="0"/>
              <a:t>BOW IS A LUG ON </a:t>
            </a:r>
          </a:p>
          <a:p>
            <a:pPr algn="ctr"/>
            <a:endParaRPr lang="en-US" sz="1050" dirty="0"/>
          </a:p>
          <a:p>
            <a:pPr algn="ctr"/>
            <a:r>
              <a:rPr lang="en-US" sz="1050" dirty="0"/>
              <a:t>LABEL WRAPS AROUND BOTTLE</a:t>
            </a:r>
          </a:p>
        </p:txBody>
      </p:sp>
      <p:cxnSp>
        <p:nvCxnSpPr>
          <p:cNvPr id="27" name="Straight Connector 26">
            <a:extLst>
              <a:ext uri="{FF2B5EF4-FFF2-40B4-BE49-F238E27FC236}">
                <a16:creationId xmlns:a16="http://schemas.microsoft.com/office/drawing/2014/main" id="{05CE9220-5205-35C9-E98D-48D81E2DC3E6}"/>
              </a:ext>
            </a:extLst>
          </p:cNvPr>
          <p:cNvCxnSpPr>
            <a:cxnSpLocks/>
          </p:cNvCxnSpPr>
          <p:nvPr/>
        </p:nvCxnSpPr>
        <p:spPr>
          <a:xfrm>
            <a:off x="3501175" y="5171090"/>
            <a:ext cx="1060894" cy="750873"/>
          </a:xfrm>
          <a:prstGeom prst="line">
            <a:avLst/>
          </a:prstGeom>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76A612DB-B3A5-390E-CC1C-06D019D4AD20}"/>
              </a:ext>
            </a:extLst>
          </p:cNvPr>
          <p:cNvCxnSpPr>
            <a:cxnSpLocks/>
          </p:cNvCxnSpPr>
          <p:nvPr/>
        </p:nvCxnSpPr>
        <p:spPr>
          <a:xfrm flipH="1">
            <a:off x="4583129" y="5171090"/>
            <a:ext cx="877609" cy="764600"/>
          </a:xfrm>
          <a:prstGeom prst="line">
            <a:avLst/>
          </a:prstGeom>
        </p:spPr>
        <p:style>
          <a:lnRef idx="2">
            <a:schemeClr val="accent1"/>
          </a:lnRef>
          <a:fillRef idx="0">
            <a:schemeClr val="accent1"/>
          </a:fillRef>
          <a:effectRef idx="1">
            <a:schemeClr val="accent1"/>
          </a:effectRef>
          <a:fontRef idx="minor">
            <a:schemeClr val="tx1"/>
          </a:fontRef>
        </p:style>
      </p:cxnSp>
      <p:sp>
        <p:nvSpPr>
          <p:cNvPr id="29" name="TextBox 28">
            <a:extLst>
              <a:ext uri="{FF2B5EF4-FFF2-40B4-BE49-F238E27FC236}">
                <a16:creationId xmlns:a16="http://schemas.microsoft.com/office/drawing/2014/main" id="{538D2BB6-6524-0EDD-A99C-992C7182A11A}"/>
              </a:ext>
            </a:extLst>
          </p:cNvPr>
          <p:cNvSpPr txBox="1"/>
          <p:nvPr/>
        </p:nvSpPr>
        <p:spPr>
          <a:xfrm>
            <a:off x="2900240" y="5969657"/>
            <a:ext cx="3049230" cy="415498"/>
          </a:xfrm>
          <a:prstGeom prst="rect">
            <a:avLst/>
          </a:prstGeom>
          <a:noFill/>
        </p:spPr>
        <p:txBody>
          <a:bodyPr wrap="square" rtlCol="0">
            <a:spAutoFit/>
          </a:bodyPr>
          <a:lstStyle/>
          <a:p>
            <a:pPr algn="ctr"/>
            <a:r>
              <a:rPr lang="en-US" sz="1050" dirty="0"/>
              <a:t>WALKING MAN IS CLEAR PETG WITH BLACK PRINTED ON IT TO LET BACK COLOR SHOW THROUGH</a:t>
            </a:r>
          </a:p>
        </p:txBody>
      </p:sp>
    </p:spTree>
    <p:extLst>
      <p:ext uri="{BB962C8B-B14F-4D97-AF65-F5344CB8AC3E}">
        <p14:creationId xmlns:p14="http://schemas.microsoft.com/office/powerpoint/2010/main" val="16591002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display of liquor bottles&#10;&#10;AI-generated content may be incorrect.">
            <a:extLst>
              <a:ext uri="{FF2B5EF4-FFF2-40B4-BE49-F238E27FC236}">
                <a16:creationId xmlns:a16="http://schemas.microsoft.com/office/drawing/2014/main" id="{79F89BE6-CDAB-8B94-8885-C0FB9594B94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329070" y="170116"/>
            <a:ext cx="6485860" cy="5860232"/>
          </a:xfrm>
          <a:prstGeom prst="rect">
            <a:avLst/>
          </a:prstGeom>
        </p:spPr>
      </p:pic>
      <p:sp>
        <p:nvSpPr>
          <p:cNvPr id="4" name="Date Placeholder 3"/>
          <p:cNvSpPr>
            <a:spLocks noGrp="1"/>
          </p:cNvSpPr>
          <p:nvPr>
            <p:ph type="dt" sz="half" idx="14"/>
          </p:nvPr>
        </p:nvSpPr>
        <p:spPr/>
        <p:txBody>
          <a:bodyPr/>
          <a:lstStyle/>
          <a:p>
            <a:fld id="{3D628B85-8BD3-BA48-91BA-85982A7A4FB2}" type="datetime1">
              <a:rPr lang="en-US" sz="1200" smtClean="0"/>
              <a:t>5/13/2025</a:t>
            </a:fld>
            <a:endParaRPr lang="en-US" sz="1200" dirty="0"/>
          </a:p>
        </p:txBody>
      </p:sp>
      <p:sp>
        <p:nvSpPr>
          <p:cNvPr id="3" name="Footer Placeholder 2"/>
          <p:cNvSpPr>
            <a:spLocks noGrp="1"/>
          </p:cNvSpPr>
          <p:nvPr>
            <p:ph type="ftr" sz="quarter" idx="15"/>
          </p:nvPr>
        </p:nvSpPr>
        <p:spPr/>
        <p:txBody>
          <a:bodyPr/>
          <a:lstStyle/>
          <a:p>
            <a:r>
              <a:rPr lang="en-US"/>
              <a:t>13478-DiagAm-F26-TWM-WOW Planning – Overview Deck_5.9.25</a:t>
            </a:r>
            <a:endParaRPr lang="en-US" dirty="0"/>
          </a:p>
        </p:txBody>
      </p:sp>
      <p:sp>
        <p:nvSpPr>
          <p:cNvPr id="8" name="Title 1">
            <a:extLst>
              <a:ext uri="{FF2B5EF4-FFF2-40B4-BE49-F238E27FC236}">
                <a16:creationId xmlns:a16="http://schemas.microsoft.com/office/drawing/2014/main" id="{0792520F-A7CB-3179-E81C-51F484FCB589}"/>
              </a:ext>
            </a:extLst>
          </p:cNvPr>
          <p:cNvSpPr>
            <a:spLocks noGrp="1"/>
          </p:cNvSpPr>
          <p:nvPr>
            <p:ph type="title"/>
          </p:nvPr>
        </p:nvSpPr>
        <p:spPr>
          <a:xfrm>
            <a:off x="3300248" y="150813"/>
            <a:ext cx="5680826" cy="619650"/>
          </a:xfrm>
        </p:spPr>
        <p:txBody>
          <a:bodyPr/>
          <a:lstStyle/>
          <a:p>
            <a:r>
              <a:rPr lang="en-US" b="1" dirty="0"/>
              <a:t>CORE SIDE 1</a:t>
            </a:r>
            <a:br>
              <a:rPr lang="en-US" b="1" dirty="0"/>
            </a:br>
            <a:r>
              <a:rPr lang="en-US" dirty="0"/>
              <a:t>With Product</a:t>
            </a:r>
          </a:p>
        </p:txBody>
      </p:sp>
    </p:spTree>
    <p:extLst>
      <p:ext uri="{BB962C8B-B14F-4D97-AF65-F5344CB8AC3E}">
        <p14:creationId xmlns:p14="http://schemas.microsoft.com/office/powerpoint/2010/main" val="14979615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468F7F-49C5-1BFF-83AA-252C665E7F75}"/>
            </a:ext>
          </a:extLst>
        </p:cNvPr>
        <p:cNvGrpSpPr/>
        <p:nvPr/>
      </p:nvGrpSpPr>
      <p:grpSpPr>
        <a:xfrm>
          <a:off x="0" y="0"/>
          <a:ext cx="0" cy="0"/>
          <a:chOff x="0" y="0"/>
          <a:chExt cx="0" cy="0"/>
        </a:xfrm>
      </p:grpSpPr>
      <p:pic>
        <p:nvPicPr>
          <p:cNvPr id="5" name="Picture 4" descr="A display of liquor bottles&#10;&#10;AI-generated content may be incorrect.">
            <a:extLst>
              <a:ext uri="{FF2B5EF4-FFF2-40B4-BE49-F238E27FC236}">
                <a16:creationId xmlns:a16="http://schemas.microsoft.com/office/drawing/2014/main" id="{CA00F8FF-3CAA-BEF1-AFE3-7EF2DCF9C14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234624" y="150813"/>
            <a:ext cx="6674751" cy="6124977"/>
          </a:xfrm>
          <a:prstGeom prst="rect">
            <a:avLst/>
          </a:prstGeom>
        </p:spPr>
      </p:pic>
      <p:sp>
        <p:nvSpPr>
          <p:cNvPr id="4" name="Date Placeholder 3">
            <a:extLst>
              <a:ext uri="{FF2B5EF4-FFF2-40B4-BE49-F238E27FC236}">
                <a16:creationId xmlns:a16="http://schemas.microsoft.com/office/drawing/2014/main" id="{1F5A09A1-6A1E-39FA-E053-6008731F8506}"/>
              </a:ext>
            </a:extLst>
          </p:cNvPr>
          <p:cNvSpPr>
            <a:spLocks noGrp="1"/>
          </p:cNvSpPr>
          <p:nvPr>
            <p:ph type="dt" sz="half" idx="14"/>
          </p:nvPr>
        </p:nvSpPr>
        <p:spPr/>
        <p:txBody>
          <a:bodyPr/>
          <a:lstStyle/>
          <a:p>
            <a:fld id="{080AA5D4-37D8-A544-89FB-C447B0F7CB4C}" type="datetime1">
              <a:rPr lang="en-US" sz="1200" smtClean="0"/>
              <a:t>5/13/2025</a:t>
            </a:fld>
            <a:endParaRPr lang="en-US" sz="1200" dirty="0"/>
          </a:p>
        </p:txBody>
      </p:sp>
      <p:sp>
        <p:nvSpPr>
          <p:cNvPr id="3" name="Footer Placeholder 2">
            <a:extLst>
              <a:ext uri="{FF2B5EF4-FFF2-40B4-BE49-F238E27FC236}">
                <a16:creationId xmlns:a16="http://schemas.microsoft.com/office/drawing/2014/main" id="{A7CD7400-2E52-79A8-D505-CE5629085D59}"/>
              </a:ext>
            </a:extLst>
          </p:cNvPr>
          <p:cNvSpPr>
            <a:spLocks noGrp="1"/>
          </p:cNvSpPr>
          <p:nvPr>
            <p:ph type="ftr" sz="quarter" idx="15"/>
          </p:nvPr>
        </p:nvSpPr>
        <p:spPr/>
        <p:txBody>
          <a:bodyPr/>
          <a:lstStyle/>
          <a:p>
            <a:r>
              <a:rPr lang="en-US"/>
              <a:t>13478-DiagAm-F26-TWM-WOW Planning – Overview Deck_5.9.25</a:t>
            </a:r>
            <a:endParaRPr lang="en-US" dirty="0"/>
          </a:p>
        </p:txBody>
      </p:sp>
      <p:sp>
        <p:nvSpPr>
          <p:cNvPr id="8" name="Title 1">
            <a:extLst>
              <a:ext uri="{FF2B5EF4-FFF2-40B4-BE49-F238E27FC236}">
                <a16:creationId xmlns:a16="http://schemas.microsoft.com/office/drawing/2014/main" id="{24CFB354-A019-E98F-EC10-15BC355AB4D7}"/>
              </a:ext>
            </a:extLst>
          </p:cNvPr>
          <p:cNvSpPr>
            <a:spLocks noGrp="1"/>
          </p:cNvSpPr>
          <p:nvPr>
            <p:ph type="title"/>
          </p:nvPr>
        </p:nvSpPr>
        <p:spPr>
          <a:xfrm>
            <a:off x="3300248" y="150813"/>
            <a:ext cx="5680826" cy="619650"/>
          </a:xfrm>
        </p:spPr>
        <p:txBody>
          <a:bodyPr/>
          <a:lstStyle/>
          <a:p>
            <a:r>
              <a:rPr lang="en-US" b="1" dirty="0"/>
              <a:t>CORE SIDE 2</a:t>
            </a:r>
            <a:br>
              <a:rPr lang="en-US" b="1" dirty="0"/>
            </a:br>
            <a:r>
              <a:rPr lang="en-US" dirty="0"/>
              <a:t>With Product</a:t>
            </a:r>
          </a:p>
        </p:txBody>
      </p:sp>
    </p:spTree>
    <p:extLst>
      <p:ext uri="{BB962C8B-B14F-4D97-AF65-F5344CB8AC3E}">
        <p14:creationId xmlns:p14="http://schemas.microsoft.com/office/powerpoint/2010/main" val="39063325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B371DF2-3B4A-95DC-EE57-63F930B6B8C9}"/>
              </a:ext>
            </a:extLst>
          </p:cNvPr>
          <p:cNvSpPr>
            <a:spLocks noGrp="1"/>
          </p:cNvSpPr>
          <p:nvPr>
            <p:ph type="dt" sz="half" idx="14"/>
          </p:nvPr>
        </p:nvSpPr>
        <p:spPr/>
        <p:txBody>
          <a:bodyPr/>
          <a:lstStyle/>
          <a:p>
            <a:fld id="{6C730444-B33E-4E4D-B476-56AA24B03CCA}" type="datetime1">
              <a:rPr lang="en-US" smtClean="0"/>
              <a:t>5/13/2025</a:t>
            </a:fld>
            <a:endParaRPr lang="en-US" dirty="0"/>
          </a:p>
        </p:txBody>
      </p:sp>
      <p:sp>
        <p:nvSpPr>
          <p:cNvPr id="3" name="Footer Placeholder 2">
            <a:extLst>
              <a:ext uri="{FF2B5EF4-FFF2-40B4-BE49-F238E27FC236}">
                <a16:creationId xmlns:a16="http://schemas.microsoft.com/office/drawing/2014/main" id="{2517BBEA-58E4-BEAC-899B-DF0AD75C4DC4}"/>
              </a:ext>
            </a:extLst>
          </p:cNvPr>
          <p:cNvSpPr>
            <a:spLocks noGrp="1"/>
          </p:cNvSpPr>
          <p:nvPr>
            <p:ph type="ftr" sz="quarter" idx="15"/>
          </p:nvPr>
        </p:nvSpPr>
        <p:spPr/>
        <p:txBody>
          <a:bodyPr/>
          <a:lstStyle/>
          <a:p>
            <a:r>
              <a:rPr lang="en-US"/>
              <a:t>13478-DiagAm-F26-TWM-WOW Planning – Overview Deck_5.9.25</a:t>
            </a:r>
            <a:endParaRPr lang="en-US" dirty="0"/>
          </a:p>
        </p:txBody>
      </p:sp>
      <p:sp>
        <p:nvSpPr>
          <p:cNvPr id="4" name="Title 3">
            <a:extLst>
              <a:ext uri="{FF2B5EF4-FFF2-40B4-BE49-F238E27FC236}">
                <a16:creationId xmlns:a16="http://schemas.microsoft.com/office/drawing/2014/main" id="{395807A3-1B6F-C342-4975-EBDB04CC0281}"/>
              </a:ext>
            </a:extLst>
          </p:cNvPr>
          <p:cNvSpPr>
            <a:spLocks noGrp="1"/>
          </p:cNvSpPr>
          <p:nvPr>
            <p:ph type="title"/>
          </p:nvPr>
        </p:nvSpPr>
        <p:spPr/>
        <p:txBody>
          <a:bodyPr/>
          <a:lstStyle/>
          <a:p>
            <a:r>
              <a:rPr lang="en-US" b="1" dirty="0"/>
              <a:t>ENHANCER</a:t>
            </a:r>
            <a:br>
              <a:rPr lang="en-US" b="1" dirty="0"/>
            </a:br>
            <a:r>
              <a:rPr lang="en-US" dirty="0"/>
              <a:t>Without Product</a:t>
            </a:r>
          </a:p>
        </p:txBody>
      </p:sp>
      <p:sp>
        <p:nvSpPr>
          <p:cNvPr id="6" name="Text Placeholder 4">
            <a:extLst>
              <a:ext uri="{FF2B5EF4-FFF2-40B4-BE49-F238E27FC236}">
                <a16:creationId xmlns:a16="http://schemas.microsoft.com/office/drawing/2014/main" id="{127BB157-2031-8609-7A42-811D56BE24C4}"/>
              </a:ext>
            </a:extLst>
          </p:cNvPr>
          <p:cNvSpPr>
            <a:spLocks noGrp="1"/>
          </p:cNvSpPr>
          <p:nvPr>
            <p:ph type="body" sz="quarter" idx="17"/>
          </p:nvPr>
        </p:nvSpPr>
        <p:spPr>
          <a:xfrm>
            <a:off x="184150" y="460638"/>
            <a:ext cx="3559175" cy="309825"/>
          </a:xfrm>
        </p:spPr>
        <p:txBody>
          <a:bodyPr/>
          <a:lstStyle/>
          <a:p>
            <a:r>
              <a:rPr lang="en-US" sz="1200" b="1" dirty="0"/>
              <a:t>DIMS: </a:t>
            </a:r>
            <a:r>
              <a:rPr lang="en-US" sz="1200" dirty="0"/>
              <a:t>18”w X 65”h X 18”d</a:t>
            </a:r>
          </a:p>
          <a:p>
            <a:endParaRPr lang="en-US" dirty="0"/>
          </a:p>
        </p:txBody>
      </p:sp>
      <p:pic>
        <p:nvPicPr>
          <p:cNvPr id="5" name="Picture 4">
            <a:extLst>
              <a:ext uri="{FF2B5EF4-FFF2-40B4-BE49-F238E27FC236}">
                <a16:creationId xmlns:a16="http://schemas.microsoft.com/office/drawing/2014/main" id="{EC6E8392-A1ED-3D6E-110C-3138445BC42B}"/>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4809117" y="1095972"/>
            <a:ext cx="2272167" cy="4666055"/>
          </a:xfrm>
          <a:prstGeom prst="rect">
            <a:avLst/>
          </a:prstGeom>
        </p:spPr>
      </p:pic>
      <p:pic>
        <p:nvPicPr>
          <p:cNvPr id="7" name="Picture 6">
            <a:extLst>
              <a:ext uri="{FF2B5EF4-FFF2-40B4-BE49-F238E27FC236}">
                <a16:creationId xmlns:a16="http://schemas.microsoft.com/office/drawing/2014/main" id="{4C213046-C8EB-FE6D-DC7D-87BF4EEDB108}"/>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2284981" y="509296"/>
            <a:ext cx="1519672" cy="5799170"/>
          </a:xfrm>
          <a:prstGeom prst="rect">
            <a:avLst/>
          </a:prstGeom>
        </p:spPr>
      </p:pic>
    </p:spTree>
    <p:extLst>
      <p:ext uri="{BB962C8B-B14F-4D97-AF65-F5344CB8AC3E}">
        <p14:creationId xmlns:p14="http://schemas.microsoft.com/office/powerpoint/2010/main" val="4187069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8FB2A0-DB81-39FC-7FB3-4AF2254D9304}"/>
            </a:ext>
          </a:extLst>
        </p:cNvPr>
        <p:cNvGrpSpPr/>
        <p:nvPr/>
      </p:nvGrpSpPr>
      <p:grpSpPr>
        <a:xfrm>
          <a:off x="0" y="0"/>
          <a:ext cx="0" cy="0"/>
          <a:chOff x="0" y="0"/>
          <a:chExt cx="0" cy="0"/>
        </a:xfrm>
      </p:grpSpPr>
      <p:sp>
        <p:nvSpPr>
          <p:cNvPr id="4" name="Date Placeholder 3">
            <a:extLst>
              <a:ext uri="{FF2B5EF4-FFF2-40B4-BE49-F238E27FC236}">
                <a16:creationId xmlns:a16="http://schemas.microsoft.com/office/drawing/2014/main" id="{E638A994-8D2A-67C9-2A60-7A685AA16CD1}"/>
              </a:ext>
            </a:extLst>
          </p:cNvPr>
          <p:cNvSpPr>
            <a:spLocks noGrp="1"/>
          </p:cNvSpPr>
          <p:nvPr>
            <p:ph type="dt" sz="half" idx="14"/>
          </p:nvPr>
        </p:nvSpPr>
        <p:spPr/>
        <p:txBody>
          <a:bodyPr/>
          <a:lstStyle/>
          <a:p>
            <a:fld id="{05B78BD6-252C-0B4F-AD7C-4BDB5CB73C63}" type="datetime1">
              <a:rPr lang="en-US" sz="1200" smtClean="0"/>
              <a:t>5/13/2025</a:t>
            </a:fld>
            <a:endParaRPr lang="en-US" sz="1200" dirty="0"/>
          </a:p>
        </p:txBody>
      </p:sp>
      <p:sp>
        <p:nvSpPr>
          <p:cNvPr id="3" name="Footer Placeholder 2">
            <a:extLst>
              <a:ext uri="{FF2B5EF4-FFF2-40B4-BE49-F238E27FC236}">
                <a16:creationId xmlns:a16="http://schemas.microsoft.com/office/drawing/2014/main" id="{5A03C9B4-F9CD-D554-5DCE-2AEF435F4C25}"/>
              </a:ext>
            </a:extLst>
          </p:cNvPr>
          <p:cNvSpPr>
            <a:spLocks noGrp="1"/>
          </p:cNvSpPr>
          <p:nvPr>
            <p:ph type="ftr" sz="quarter" idx="15"/>
          </p:nvPr>
        </p:nvSpPr>
        <p:spPr/>
        <p:txBody>
          <a:bodyPr/>
          <a:lstStyle/>
          <a:p>
            <a:r>
              <a:rPr lang="en-US"/>
              <a:t>13478-DiagAm-F26-TWM-WOW Planning – Overview Deck_5.9.25</a:t>
            </a:r>
            <a:endParaRPr lang="en-US" dirty="0"/>
          </a:p>
        </p:txBody>
      </p:sp>
      <p:sp>
        <p:nvSpPr>
          <p:cNvPr id="2" name="Title 1">
            <a:extLst>
              <a:ext uri="{FF2B5EF4-FFF2-40B4-BE49-F238E27FC236}">
                <a16:creationId xmlns:a16="http://schemas.microsoft.com/office/drawing/2014/main" id="{16AB64FE-7E6B-9838-00F9-273CD429F7CA}"/>
              </a:ext>
            </a:extLst>
          </p:cNvPr>
          <p:cNvSpPr>
            <a:spLocks noGrp="1"/>
          </p:cNvSpPr>
          <p:nvPr>
            <p:ph type="title"/>
          </p:nvPr>
        </p:nvSpPr>
        <p:spPr>
          <a:xfrm>
            <a:off x="1953126" y="2637981"/>
            <a:ext cx="5237748" cy="619650"/>
          </a:xfrm>
        </p:spPr>
        <p:txBody>
          <a:bodyPr/>
          <a:lstStyle/>
          <a:p>
            <a:pPr algn="ctr"/>
            <a:r>
              <a:rPr lang="en-US" dirty="0"/>
              <a:t>Bulleit (13482)</a:t>
            </a:r>
          </a:p>
        </p:txBody>
      </p:sp>
    </p:spTree>
    <p:extLst>
      <p:ext uri="{BB962C8B-B14F-4D97-AF65-F5344CB8AC3E}">
        <p14:creationId xmlns:p14="http://schemas.microsoft.com/office/powerpoint/2010/main" val="15608481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B371DF2-3B4A-95DC-EE57-63F930B6B8C9}"/>
              </a:ext>
            </a:extLst>
          </p:cNvPr>
          <p:cNvSpPr>
            <a:spLocks noGrp="1"/>
          </p:cNvSpPr>
          <p:nvPr>
            <p:ph type="dt" sz="half" idx="14"/>
          </p:nvPr>
        </p:nvSpPr>
        <p:spPr/>
        <p:txBody>
          <a:bodyPr/>
          <a:lstStyle/>
          <a:p>
            <a:fld id="{B33B90A4-5210-7245-AB0A-3EFCC4145A2D}" type="datetime1">
              <a:rPr lang="en-US" smtClean="0"/>
              <a:t>5/13/2025</a:t>
            </a:fld>
            <a:endParaRPr lang="en-US" dirty="0"/>
          </a:p>
        </p:txBody>
      </p:sp>
      <p:sp>
        <p:nvSpPr>
          <p:cNvPr id="3" name="Footer Placeholder 2">
            <a:extLst>
              <a:ext uri="{FF2B5EF4-FFF2-40B4-BE49-F238E27FC236}">
                <a16:creationId xmlns:a16="http://schemas.microsoft.com/office/drawing/2014/main" id="{2517BBEA-58E4-BEAC-899B-DF0AD75C4DC4}"/>
              </a:ext>
            </a:extLst>
          </p:cNvPr>
          <p:cNvSpPr>
            <a:spLocks noGrp="1"/>
          </p:cNvSpPr>
          <p:nvPr>
            <p:ph type="ftr" sz="quarter" idx="15"/>
          </p:nvPr>
        </p:nvSpPr>
        <p:spPr/>
        <p:txBody>
          <a:bodyPr/>
          <a:lstStyle/>
          <a:p>
            <a:r>
              <a:rPr lang="en-US"/>
              <a:t>13478-DiagAm-F26-TWM-WOW Planning – Overview Deck_5.9.25</a:t>
            </a:r>
            <a:endParaRPr lang="en-US" dirty="0"/>
          </a:p>
        </p:txBody>
      </p:sp>
      <p:sp>
        <p:nvSpPr>
          <p:cNvPr id="10" name="Title 1">
            <a:extLst>
              <a:ext uri="{FF2B5EF4-FFF2-40B4-BE49-F238E27FC236}">
                <a16:creationId xmlns:a16="http://schemas.microsoft.com/office/drawing/2014/main" id="{DC78EE47-B45D-6488-2795-ABC769FCBC86}"/>
              </a:ext>
            </a:extLst>
          </p:cNvPr>
          <p:cNvSpPr>
            <a:spLocks noGrp="1"/>
          </p:cNvSpPr>
          <p:nvPr>
            <p:ph type="title"/>
          </p:nvPr>
        </p:nvSpPr>
        <p:spPr>
          <a:xfrm>
            <a:off x="3300248" y="150813"/>
            <a:ext cx="5680826" cy="619650"/>
          </a:xfrm>
        </p:spPr>
        <p:txBody>
          <a:bodyPr/>
          <a:lstStyle/>
          <a:p>
            <a:r>
              <a:rPr lang="en-US" b="1" dirty="0"/>
              <a:t>ENHANCER</a:t>
            </a:r>
            <a:br>
              <a:rPr lang="en-US" b="1" dirty="0"/>
            </a:br>
            <a:r>
              <a:rPr lang="en-US" dirty="0"/>
              <a:t>With Product</a:t>
            </a:r>
            <a:endParaRPr lang="en-US" b="1" dirty="0"/>
          </a:p>
        </p:txBody>
      </p:sp>
      <p:pic>
        <p:nvPicPr>
          <p:cNvPr id="5" name="Picture 4">
            <a:extLst>
              <a:ext uri="{FF2B5EF4-FFF2-40B4-BE49-F238E27FC236}">
                <a16:creationId xmlns:a16="http://schemas.microsoft.com/office/drawing/2014/main" id="{530D4159-0763-58F5-3D85-7501A60378F6}"/>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2144111" y="73883"/>
            <a:ext cx="4603531" cy="6190228"/>
          </a:xfrm>
          <a:prstGeom prst="rect">
            <a:avLst/>
          </a:prstGeom>
        </p:spPr>
      </p:pic>
    </p:spTree>
    <p:extLst>
      <p:ext uri="{BB962C8B-B14F-4D97-AF65-F5344CB8AC3E}">
        <p14:creationId xmlns:p14="http://schemas.microsoft.com/office/powerpoint/2010/main" val="8222424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ottle of whiskey next to a stack of boxes&#10;&#10;AI-generated content may be incorrect.">
            <a:extLst>
              <a:ext uri="{FF2B5EF4-FFF2-40B4-BE49-F238E27FC236}">
                <a16:creationId xmlns:a16="http://schemas.microsoft.com/office/drawing/2014/main" id="{BE094A91-0DD8-BB54-726C-936D606F24E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583711" y="111421"/>
            <a:ext cx="3976578" cy="6140523"/>
          </a:xfrm>
          <a:prstGeom prst="rect">
            <a:avLst/>
          </a:prstGeom>
        </p:spPr>
      </p:pic>
      <p:sp>
        <p:nvSpPr>
          <p:cNvPr id="2" name="Date Placeholder 1">
            <a:extLst>
              <a:ext uri="{FF2B5EF4-FFF2-40B4-BE49-F238E27FC236}">
                <a16:creationId xmlns:a16="http://schemas.microsoft.com/office/drawing/2014/main" id="{8B371DF2-3B4A-95DC-EE57-63F930B6B8C9}"/>
              </a:ext>
            </a:extLst>
          </p:cNvPr>
          <p:cNvSpPr>
            <a:spLocks noGrp="1"/>
          </p:cNvSpPr>
          <p:nvPr>
            <p:ph type="dt" sz="half" idx="14"/>
          </p:nvPr>
        </p:nvSpPr>
        <p:spPr/>
        <p:txBody>
          <a:bodyPr/>
          <a:lstStyle/>
          <a:p>
            <a:fld id="{3EB33E81-883A-6849-821D-9B3D25DD2F40}" type="datetime1">
              <a:rPr lang="en-US" smtClean="0"/>
              <a:t>5/13/2025</a:t>
            </a:fld>
            <a:endParaRPr lang="en-US" dirty="0"/>
          </a:p>
        </p:txBody>
      </p:sp>
      <p:sp>
        <p:nvSpPr>
          <p:cNvPr id="3" name="Footer Placeholder 2">
            <a:extLst>
              <a:ext uri="{FF2B5EF4-FFF2-40B4-BE49-F238E27FC236}">
                <a16:creationId xmlns:a16="http://schemas.microsoft.com/office/drawing/2014/main" id="{2517BBEA-58E4-BEAC-899B-DF0AD75C4DC4}"/>
              </a:ext>
            </a:extLst>
          </p:cNvPr>
          <p:cNvSpPr>
            <a:spLocks noGrp="1"/>
          </p:cNvSpPr>
          <p:nvPr>
            <p:ph type="ftr" sz="quarter" idx="15"/>
          </p:nvPr>
        </p:nvSpPr>
        <p:spPr/>
        <p:txBody>
          <a:bodyPr/>
          <a:lstStyle/>
          <a:p>
            <a:r>
              <a:rPr lang="en-US"/>
              <a:t>13478-DiagAm-F26-TWM-WOW Planning – Overview Deck_5.9.25</a:t>
            </a:r>
            <a:endParaRPr lang="en-US" dirty="0"/>
          </a:p>
        </p:txBody>
      </p:sp>
      <p:sp>
        <p:nvSpPr>
          <p:cNvPr id="7" name="Title 1">
            <a:extLst>
              <a:ext uri="{FF2B5EF4-FFF2-40B4-BE49-F238E27FC236}">
                <a16:creationId xmlns:a16="http://schemas.microsoft.com/office/drawing/2014/main" id="{1F658F4E-91E6-3E53-C53D-6A7725A04710}"/>
              </a:ext>
            </a:extLst>
          </p:cNvPr>
          <p:cNvSpPr>
            <a:spLocks noGrp="1"/>
          </p:cNvSpPr>
          <p:nvPr>
            <p:ph type="title"/>
          </p:nvPr>
        </p:nvSpPr>
        <p:spPr>
          <a:xfrm>
            <a:off x="3300248" y="150813"/>
            <a:ext cx="5680826" cy="619650"/>
          </a:xfrm>
        </p:spPr>
        <p:txBody>
          <a:bodyPr/>
          <a:lstStyle/>
          <a:p>
            <a:r>
              <a:rPr lang="en-US" b="1" dirty="0"/>
              <a:t>CORE SIDE 1 &amp; ENHANCER</a:t>
            </a:r>
            <a:br>
              <a:rPr lang="en-US" b="1" dirty="0"/>
            </a:br>
            <a:r>
              <a:rPr lang="en-US" dirty="0"/>
              <a:t>Without Product</a:t>
            </a:r>
            <a:endParaRPr lang="en-US" b="1" dirty="0"/>
          </a:p>
        </p:txBody>
      </p:sp>
    </p:spTree>
    <p:extLst>
      <p:ext uri="{BB962C8B-B14F-4D97-AF65-F5344CB8AC3E}">
        <p14:creationId xmlns:p14="http://schemas.microsoft.com/office/powerpoint/2010/main" val="4693038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display of liquor bottles and boxes&#10;&#10;AI-generated content may be incorrect.">
            <a:extLst>
              <a:ext uri="{FF2B5EF4-FFF2-40B4-BE49-F238E27FC236}">
                <a16:creationId xmlns:a16="http://schemas.microsoft.com/office/drawing/2014/main" id="{0C146249-6C2A-5556-C098-E9413D281B1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536404" y="460638"/>
            <a:ext cx="6071191" cy="5620997"/>
          </a:xfrm>
          <a:prstGeom prst="rect">
            <a:avLst/>
          </a:prstGeom>
        </p:spPr>
      </p:pic>
      <p:sp>
        <p:nvSpPr>
          <p:cNvPr id="2" name="Date Placeholder 1">
            <a:extLst>
              <a:ext uri="{FF2B5EF4-FFF2-40B4-BE49-F238E27FC236}">
                <a16:creationId xmlns:a16="http://schemas.microsoft.com/office/drawing/2014/main" id="{8B371DF2-3B4A-95DC-EE57-63F930B6B8C9}"/>
              </a:ext>
            </a:extLst>
          </p:cNvPr>
          <p:cNvSpPr>
            <a:spLocks noGrp="1"/>
          </p:cNvSpPr>
          <p:nvPr>
            <p:ph type="dt" sz="half" idx="14"/>
          </p:nvPr>
        </p:nvSpPr>
        <p:spPr/>
        <p:txBody>
          <a:bodyPr/>
          <a:lstStyle/>
          <a:p>
            <a:fld id="{C3CB9425-39B8-3244-8590-A9B28645F4B1}" type="datetime1">
              <a:rPr lang="en-US" smtClean="0"/>
              <a:t>5/13/2025</a:t>
            </a:fld>
            <a:endParaRPr lang="en-US" dirty="0"/>
          </a:p>
        </p:txBody>
      </p:sp>
      <p:sp>
        <p:nvSpPr>
          <p:cNvPr id="3" name="Footer Placeholder 2">
            <a:extLst>
              <a:ext uri="{FF2B5EF4-FFF2-40B4-BE49-F238E27FC236}">
                <a16:creationId xmlns:a16="http://schemas.microsoft.com/office/drawing/2014/main" id="{2517BBEA-58E4-BEAC-899B-DF0AD75C4DC4}"/>
              </a:ext>
            </a:extLst>
          </p:cNvPr>
          <p:cNvSpPr>
            <a:spLocks noGrp="1"/>
          </p:cNvSpPr>
          <p:nvPr>
            <p:ph type="ftr" sz="quarter" idx="15"/>
          </p:nvPr>
        </p:nvSpPr>
        <p:spPr/>
        <p:txBody>
          <a:bodyPr/>
          <a:lstStyle/>
          <a:p>
            <a:r>
              <a:rPr lang="en-US"/>
              <a:t>13478-DiagAm-F26-TWM-WOW Planning – Overview Deck_5.9.25</a:t>
            </a:r>
            <a:endParaRPr lang="en-US" dirty="0"/>
          </a:p>
        </p:txBody>
      </p:sp>
      <p:sp>
        <p:nvSpPr>
          <p:cNvPr id="7" name="Title 1">
            <a:extLst>
              <a:ext uri="{FF2B5EF4-FFF2-40B4-BE49-F238E27FC236}">
                <a16:creationId xmlns:a16="http://schemas.microsoft.com/office/drawing/2014/main" id="{1F658F4E-91E6-3E53-C53D-6A7725A04710}"/>
              </a:ext>
            </a:extLst>
          </p:cNvPr>
          <p:cNvSpPr>
            <a:spLocks noGrp="1"/>
          </p:cNvSpPr>
          <p:nvPr>
            <p:ph type="title"/>
          </p:nvPr>
        </p:nvSpPr>
        <p:spPr>
          <a:xfrm>
            <a:off x="3300248" y="150813"/>
            <a:ext cx="5680826" cy="619650"/>
          </a:xfrm>
        </p:spPr>
        <p:txBody>
          <a:bodyPr/>
          <a:lstStyle/>
          <a:p>
            <a:r>
              <a:rPr lang="en-US" b="1" dirty="0"/>
              <a:t>CORE SIDE 1 &amp; ENHANCER</a:t>
            </a:r>
            <a:br>
              <a:rPr lang="en-US" b="1" dirty="0"/>
            </a:br>
            <a:r>
              <a:rPr lang="en-US" dirty="0"/>
              <a:t>With Product</a:t>
            </a:r>
            <a:endParaRPr lang="en-US" b="1" dirty="0"/>
          </a:p>
        </p:txBody>
      </p:sp>
    </p:spTree>
    <p:extLst>
      <p:ext uri="{BB962C8B-B14F-4D97-AF65-F5344CB8AC3E}">
        <p14:creationId xmlns:p14="http://schemas.microsoft.com/office/powerpoint/2010/main" val="14937619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7C46C8-CD09-88B4-B8F7-9E1CD4344BB0}"/>
            </a:ext>
          </a:extLst>
        </p:cNvPr>
        <p:cNvGrpSpPr/>
        <p:nvPr/>
      </p:nvGrpSpPr>
      <p:grpSpPr>
        <a:xfrm>
          <a:off x="0" y="0"/>
          <a:ext cx="0" cy="0"/>
          <a:chOff x="0" y="0"/>
          <a:chExt cx="0" cy="0"/>
        </a:xfrm>
      </p:grpSpPr>
      <p:pic>
        <p:nvPicPr>
          <p:cNvPr id="5" name="Picture 4" descr="A bottle of liquor and a stack of boxes&#10;&#10;AI-generated content may be incorrect.">
            <a:extLst>
              <a:ext uri="{FF2B5EF4-FFF2-40B4-BE49-F238E27FC236}">
                <a16:creationId xmlns:a16="http://schemas.microsoft.com/office/drawing/2014/main" id="{1AEB463D-C4DE-F07E-DB83-EB188843F34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429584" y="171965"/>
            <a:ext cx="4284832" cy="6165043"/>
          </a:xfrm>
          <a:prstGeom prst="rect">
            <a:avLst/>
          </a:prstGeom>
        </p:spPr>
      </p:pic>
      <p:sp>
        <p:nvSpPr>
          <p:cNvPr id="2" name="Date Placeholder 1">
            <a:extLst>
              <a:ext uri="{FF2B5EF4-FFF2-40B4-BE49-F238E27FC236}">
                <a16:creationId xmlns:a16="http://schemas.microsoft.com/office/drawing/2014/main" id="{DC4216E3-A333-9A26-7688-DC14A1ECA4E4}"/>
              </a:ext>
            </a:extLst>
          </p:cNvPr>
          <p:cNvSpPr>
            <a:spLocks noGrp="1"/>
          </p:cNvSpPr>
          <p:nvPr>
            <p:ph type="dt" sz="half" idx="14"/>
          </p:nvPr>
        </p:nvSpPr>
        <p:spPr/>
        <p:txBody>
          <a:bodyPr/>
          <a:lstStyle/>
          <a:p>
            <a:fld id="{64329D9E-2D05-0546-A6FE-A8D5104B5E45}" type="datetime1">
              <a:rPr lang="en-US" smtClean="0"/>
              <a:t>5/13/2025</a:t>
            </a:fld>
            <a:endParaRPr lang="en-US" dirty="0"/>
          </a:p>
        </p:txBody>
      </p:sp>
      <p:sp>
        <p:nvSpPr>
          <p:cNvPr id="3" name="Footer Placeholder 2">
            <a:extLst>
              <a:ext uri="{FF2B5EF4-FFF2-40B4-BE49-F238E27FC236}">
                <a16:creationId xmlns:a16="http://schemas.microsoft.com/office/drawing/2014/main" id="{997DB8FF-15AC-7AD2-53EC-B4E521496359}"/>
              </a:ext>
            </a:extLst>
          </p:cNvPr>
          <p:cNvSpPr>
            <a:spLocks noGrp="1"/>
          </p:cNvSpPr>
          <p:nvPr>
            <p:ph type="ftr" sz="quarter" idx="15"/>
          </p:nvPr>
        </p:nvSpPr>
        <p:spPr/>
        <p:txBody>
          <a:bodyPr/>
          <a:lstStyle/>
          <a:p>
            <a:r>
              <a:rPr lang="en-US"/>
              <a:t>13478-DiagAm-F26-TWM-WOW Planning – Overview Deck_5.9.25</a:t>
            </a:r>
            <a:endParaRPr lang="en-US" dirty="0"/>
          </a:p>
        </p:txBody>
      </p:sp>
      <p:sp>
        <p:nvSpPr>
          <p:cNvPr id="7" name="Title 1">
            <a:extLst>
              <a:ext uri="{FF2B5EF4-FFF2-40B4-BE49-F238E27FC236}">
                <a16:creationId xmlns:a16="http://schemas.microsoft.com/office/drawing/2014/main" id="{E777AC3D-BB43-1A0A-05A0-934331E425F5}"/>
              </a:ext>
            </a:extLst>
          </p:cNvPr>
          <p:cNvSpPr>
            <a:spLocks noGrp="1"/>
          </p:cNvSpPr>
          <p:nvPr>
            <p:ph type="title"/>
          </p:nvPr>
        </p:nvSpPr>
        <p:spPr>
          <a:xfrm>
            <a:off x="3300248" y="150813"/>
            <a:ext cx="5680826" cy="619650"/>
          </a:xfrm>
        </p:spPr>
        <p:txBody>
          <a:bodyPr/>
          <a:lstStyle/>
          <a:p>
            <a:r>
              <a:rPr lang="en-US" b="1" dirty="0"/>
              <a:t>CORE SIDE 2 &amp; ENHANCER</a:t>
            </a:r>
            <a:br>
              <a:rPr lang="en-US" b="1" dirty="0"/>
            </a:br>
            <a:r>
              <a:rPr lang="en-US" dirty="0"/>
              <a:t>Without Product</a:t>
            </a:r>
            <a:endParaRPr lang="en-US" b="1" dirty="0"/>
          </a:p>
        </p:txBody>
      </p:sp>
    </p:spTree>
    <p:extLst>
      <p:ext uri="{BB962C8B-B14F-4D97-AF65-F5344CB8AC3E}">
        <p14:creationId xmlns:p14="http://schemas.microsoft.com/office/powerpoint/2010/main" val="36657726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877DD2-54F1-0176-79FB-A773D6B1A53E}"/>
            </a:ext>
          </a:extLst>
        </p:cNvPr>
        <p:cNvGrpSpPr/>
        <p:nvPr/>
      </p:nvGrpSpPr>
      <p:grpSpPr>
        <a:xfrm>
          <a:off x="0" y="0"/>
          <a:ext cx="0" cy="0"/>
          <a:chOff x="0" y="0"/>
          <a:chExt cx="0" cy="0"/>
        </a:xfrm>
      </p:grpSpPr>
      <p:pic>
        <p:nvPicPr>
          <p:cNvPr id="5" name="Picture 4" descr="A display of various liquors&#10;&#10;AI-generated content may be incorrect.">
            <a:extLst>
              <a:ext uri="{FF2B5EF4-FFF2-40B4-BE49-F238E27FC236}">
                <a16:creationId xmlns:a16="http://schemas.microsoft.com/office/drawing/2014/main" id="{39C536C9-79EE-A825-093D-B14E1EEFFA8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366284" y="459714"/>
            <a:ext cx="6411433" cy="5938572"/>
          </a:xfrm>
          <a:prstGeom prst="rect">
            <a:avLst/>
          </a:prstGeom>
        </p:spPr>
      </p:pic>
      <p:sp>
        <p:nvSpPr>
          <p:cNvPr id="2" name="Date Placeholder 1">
            <a:extLst>
              <a:ext uri="{FF2B5EF4-FFF2-40B4-BE49-F238E27FC236}">
                <a16:creationId xmlns:a16="http://schemas.microsoft.com/office/drawing/2014/main" id="{C3F26A39-EE47-C24F-3E08-A083B8A3D23B}"/>
              </a:ext>
            </a:extLst>
          </p:cNvPr>
          <p:cNvSpPr>
            <a:spLocks noGrp="1"/>
          </p:cNvSpPr>
          <p:nvPr>
            <p:ph type="dt" sz="half" idx="14"/>
          </p:nvPr>
        </p:nvSpPr>
        <p:spPr/>
        <p:txBody>
          <a:bodyPr/>
          <a:lstStyle/>
          <a:p>
            <a:fld id="{9F9EBD95-ED3F-FB46-8FBB-38D0E13516C6}" type="datetime1">
              <a:rPr lang="en-US" smtClean="0"/>
              <a:t>5/13/2025</a:t>
            </a:fld>
            <a:endParaRPr lang="en-US" dirty="0"/>
          </a:p>
        </p:txBody>
      </p:sp>
      <p:sp>
        <p:nvSpPr>
          <p:cNvPr id="3" name="Footer Placeholder 2">
            <a:extLst>
              <a:ext uri="{FF2B5EF4-FFF2-40B4-BE49-F238E27FC236}">
                <a16:creationId xmlns:a16="http://schemas.microsoft.com/office/drawing/2014/main" id="{FD8A7DB5-9A92-6F04-F216-60BDFC1DBF70}"/>
              </a:ext>
            </a:extLst>
          </p:cNvPr>
          <p:cNvSpPr>
            <a:spLocks noGrp="1"/>
          </p:cNvSpPr>
          <p:nvPr>
            <p:ph type="ftr" sz="quarter" idx="15"/>
          </p:nvPr>
        </p:nvSpPr>
        <p:spPr/>
        <p:txBody>
          <a:bodyPr/>
          <a:lstStyle/>
          <a:p>
            <a:r>
              <a:rPr lang="en-US"/>
              <a:t>13478-DiagAm-F26-TWM-WOW Planning – Overview Deck_5.9.25</a:t>
            </a:r>
            <a:endParaRPr lang="en-US" dirty="0"/>
          </a:p>
        </p:txBody>
      </p:sp>
      <p:sp>
        <p:nvSpPr>
          <p:cNvPr id="7" name="Title 1">
            <a:extLst>
              <a:ext uri="{FF2B5EF4-FFF2-40B4-BE49-F238E27FC236}">
                <a16:creationId xmlns:a16="http://schemas.microsoft.com/office/drawing/2014/main" id="{E4B249AE-392D-510C-B42B-192303300066}"/>
              </a:ext>
            </a:extLst>
          </p:cNvPr>
          <p:cNvSpPr>
            <a:spLocks noGrp="1"/>
          </p:cNvSpPr>
          <p:nvPr>
            <p:ph type="title"/>
          </p:nvPr>
        </p:nvSpPr>
        <p:spPr>
          <a:xfrm>
            <a:off x="3300248" y="150813"/>
            <a:ext cx="5680826" cy="619650"/>
          </a:xfrm>
        </p:spPr>
        <p:txBody>
          <a:bodyPr/>
          <a:lstStyle/>
          <a:p>
            <a:r>
              <a:rPr lang="en-US" b="1" dirty="0"/>
              <a:t>CORE SIDE 2 &amp; ENHANCER</a:t>
            </a:r>
            <a:br>
              <a:rPr lang="en-US" b="1" dirty="0"/>
            </a:br>
            <a:r>
              <a:rPr lang="en-US" dirty="0"/>
              <a:t>With Product</a:t>
            </a:r>
            <a:endParaRPr lang="en-US" b="1" dirty="0"/>
          </a:p>
        </p:txBody>
      </p:sp>
    </p:spTree>
    <p:extLst>
      <p:ext uri="{BB962C8B-B14F-4D97-AF65-F5344CB8AC3E}">
        <p14:creationId xmlns:p14="http://schemas.microsoft.com/office/powerpoint/2010/main" val="8027418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C8F9BD-DC62-D4BF-2739-BFE817287D77}"/>
            </a:ext>
          </a:extLst>
        </p:cNvPr>
        <p:cNvGrpSpPr/>
        <p:nvPr/>
      </p:nvGrpSpPr>
      <p:grpSpPr>
        <a:xfrm>
          <a:off x="0" y="0"/>
          <a:ext cx="0" cy="0"/>
          <a:chOff x="0" y="0"/>
          <a:chExt cx="0" cy="0"/>
        </a:xfrm>
      </p:grpSpPr>
      <p:sp>
        <p:nvSpPr>
          <p:cNvPr id="4" name="Date Placeholder 3">
            <a:extLst>
              <a:ext uri="{FF2B5EF4-FFF2-40B4-BE49-F238E27FC236}">
                <a16:creationId xmlns:a16="http://schemas.microsoft.com/office/drawing/2014/main" id="{E28C5B14-6211-273E-15AD-562C7AFC9B7A}"/>
              </a:ext>
            </a:extLst>
          </p:cNvPr>
          <p:cNvSpPr>
            <a:spLocks noGrp="1"/>
          </p:cNvSpPr>
          <p:nvPr>
            <p:ph type="dt" sz="half" idx="14"/>
          </p:nvPr>
        </p:nvSpPr>
        <p:spPr/>
        <p:txBody>
          <a:bodyPr/>
          <a:lstStyle/>
          <a:p>
            <a:fld id="{EA765885-4C6E-B24E-9034-77CF285E2E04}" type="datetime1">
              <a:rPr lang="en-US" sz="1200" smtClean="0"/>
              <a:t>5/13/2025</a:t>
            </a:fld>
            <a:endParaRPr lang="en-US" sz="1200" dirty="0"/>
          </a:p>
        </p:txBody>
      </p:sp>
      <p:sp>
        <p:nvSpPr>
          <p:cNvPr id="3" name="Footer Placeholder 2">
            <a:extLst>
              <a:ext uri="{FF2B5EF4-FFF2-40B4-BE49-F238E27FC236}">
                <a16:creationId xmlns:a16="http://schemas.microsoft.com/office/drawing/2014/main" id="{715FB795-2B07-9670-F4E0-365E6946B082}"/>
              </a:ext>
            </a:extLst>
          </p:cNvPr>
          <p:cNvSpPr>
            <a:spLocks noGrp="1"/>
          </p:cNvSpPr>
          <p:nvPr>
            <p:ph type="ftr" sz="quarter" idx="15"/>
          </p:nvPr>
        </p:nvSpPr>
        <p:spPr/>
        <p:txBody>
          <a:bodyPr/>
          <a:lstStyle/>
          <a:p>
            <a:r>
              <a:rPr lang="en-US"/>
              <a:t>13478-DiagAm-F26-TWM-WOW Planning – Overview Deck_5.9.25</a:t>
            </a:r>
            <a:endParaRPr lang="en-US" dirty="0"/>
          </a:p>
        </p:txBody>
      </p:sp>
      <p:sp>
        <p:nvSpPr>
          <p:cNvPr id="2" name="Title 1">
            <a:extLst>
              <a:ext uri="{FF2B5EF4-FFF2-40B4-BE49-F238E27FC236}">
                <a16:creationId xmlns:a16="http://schemas.microsoft.com/office/drawing/2014/main" id="{CD206EFD-79C3-2A4D-31A9-D75E8E77232F}"/>
              </a:ext>
            </a:extLst>
          </p:cNvPr>
          <p:cNvSpPr>
            <a:spLocks noGrp="1"/>
          </p:cNvSpPr>
          <p:nvPr>
            <p:ph type="title"/>
          </p:nvPr>
        </p:nvSpPr>
        <p:spPr>
          <a:xfrm>
            <a:off x="1953126" y="2637981"/>
            <a:ext cx="5237748" cy="619650"/>
          </a:xfrm>
        </p:spPr>
        <p:txBody>
          <a:bodyPr/>
          <a:lstStyle/>
          <a:p>
            <a:pPr algn="ctr"/>
            <a:r>
              <a:rPr lang="en-US" dirty="0"/>
              <a:t>Ketel One (13484)</a:t>
            </a:r>
          </a:p>
        </p:txBody>
      </p:sp>
    </p:spTree>
    <p:extLst>
      <p:ext uri="{BB962C8B-B14F-4D97-AF65-F5344CB8AC3E}">
        <p14:creationId xmlns:p14="http://schemas.microsoft.com/office/powerpoint/2010/main" val="8753260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4"/>
          </p:nvPr>
        </p:nvSpPr>
        <p:spPr/>
        <p:txBody>
          <a:bodyPr/>
          <a:lstStyle/>
          <a:p>
            <a:fld id="{D24B0600-8020-AF49-AC56-836BAD5FB820}" type="datetime1">
              <a:rPr lang="en-US" sz="1200" smtClean="0"/>
              <a:t>5/13/2025</a:t>
            </a:fld>
            <a:endParaRPr lang="en-US" sz="1200" dirty="0"/>
          </a:p>
        </p:txBody>
      </p:sp>
      <p:sp>
        <p:nvSpPr>
          <p:cNvPr id="3" name="Footer Placeholder 2"/>
          <p:cNvSpPr>
            <a:spLocks noGrp="1"/>
          </p:cNvSpPr>
          <p:nvPr>
            <p:ph type="ftr" sz="quarter" idx="15"/>
          </p:nvPr>
        </p:nvSpPr>
        <p:spPr/>
        <p:txBody>
          <a:bodyPr/>
          <a:lstStyle/>
          <a:p>
            <a:r>
              <a:rPr lang="en-US"/>
              <a:t>13478-DiagAm-F26-TWM-WOW Planning – Overview Deck_5.9.25</a:t>
            </a:r>
            <a:endParaRPr lang="en-US" dirty="0"/>
          </a:p>
        </p:txBody>
      </p:sp>
      <p:sp>
        <p:nvSpPr>
          <p:cNvPr id="2" name="Title 1">
            <a:extLst>
              <a:ext uri="{FF2B5EF4-FFF2-40B4-BE49-F238E27FC236}">
                <a16:creationId xmlns:a16="http://schemas.microsoft.com/office/drawing/2014/main" id="{321A560E-DE3F-54AF-D1A9-CAF945A807C8}"/>
              </a:ext>
            </a:extLst>
          </p:cNvPr>
          <p:cNvSpPr>
            <a:spLocks noGrp="1"/>
          </p:cNvSpPr>
          <p:nvPr>
            <p:ph type="title"/>
          </p:nvPr>
        </p:nvSpPr>
        <p:spPr/>
        <p:txBody>
          <a:bodyPr/>
          <a:lstStyle/>
          <a:p>
            <a:r>
              <a:rPr lang="en-US" b="1" dirty="0"/>
              <a:t>CORE SIDE 1</a:t>
            </a:r>
            <a:br>
              <a:rPr lang="en-US" b="1" dirty="0"/>
            </a:br>
            <a:r>
              <a:rPr lang="en-US" dirty="0"/>
              <a:t>Without Product</a:t>
            </a:r>
          </a:p>
        </p:txBody>
      </p:sp>
      <p:sp>
        <p:nvSpPr>
          <p:cNvPr id="11" name="Text Placeholder 10">
            <a:extLst>
              <a:ext uri="{FF2B5EF4-FFF2-40B4-BE49-F238E27FC236}">
                <a16:creationId xmlns:a16="http://schemas.microsoft.com/office/drawing/2014/main" id="{A3B8B3AC-7ADF-BDD5-1B7B-69BA1D251AAF}"/>
              </a:ext>
            </a:extLst>
          </p:cNvPr>
          <p:cNvSpPr>
            <a:spLocks noGrp="1"/>
          </p:cNvSpPr>
          <p:nvPr>
            <p:ph type="body" sz="quarter" idx="17"/>
          </p:nvPr>
        </p:nvSpPr>
        <p:spPr/>
        <p:txBody>
          <a:bodyPr/>
          <a:lstStyle/>
          <a:p>
            <a:r>
              <a:rPr lang="en-US" b="1" dirty="0"/>
              <a:t>DIMS: </a:t>
            </a:r>
            <a:r>
              <a:rPr lang="en-US" dirty="0"/>
              <a:t>34”w X 74”h X 10”d</a:t>
            </a:r>
          </a:p>
        </p:txBody>
      </p:sp>
      <p:pic>
        <p:nvPicPr>
          <p:cNvPr id="5" name="Picture 4">
            <a:extLst>
              <a:ext uri="{FF2B5EF4-FFF2-40B4-BE49-F238E27FC236}">
                <a16:creationId xmlns:a16="http://schemas.microsoft.com/office/drawing/2014/main" id="{260D7E95-4FB4-0EC4-3722-15AD5AE49C28}"/>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6465065" y="1284213"/>
            <a:ext cx="2417154" cy="4621029"/>
          </a:xfrm>
          <a:prstGeom prst="rect">
            <a:avLst/>
          </a:prstGeom>
        </p:spPr>
      </p:pic>
      <p:pic>
        <p:nvPicPr>
          <p:cNvPr id="6" name="Picture 5" descr="A red and white sign with a letter in the middle&#10;&#10;Description automatically generated">
            <a:extLst>
              <a:ext uri="{FF2B5EF4-FFF2-40B4-BE49-F238E27FC236}">
                <a16:creationId xmlns:a16="http://schemas.microsoft.com/office/drawing/2014/main" id="{D7962C55-5D01-FA3F-A58B-6E4C6B9793E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83395" y="849713"/>
            <a:ext cx="2487639" cy="5389477"/>
          </a:xfrm>
          <a:prstGeom prst="rect">
            <a:avLst/>
          </a:prstGeom>
        </p:spPr>
      </p:pic>
      <p:pic>
        <p:nvPicPr>
          <p:cNvPr id="8" name="Picture 7">
            <a:extLst>
              <a:ext uri="{FF2B5EF4-FFF2-40B4-BE49-F238E27FC236}">
                <a16:creationId xmlns:a16="http://schemas.microsoft.com/office/drawing/2014/main" id="{45BA3C7A-EDB1-2D12-478D-FBD6BB8DAEAD}"/>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3577591" y="849713"/>
            <a:ext cx="2344417" cy="5389477"/>
          </a:xfrm>
          <a:prstGeom prst="rect">
            <a:avLst/>
          </a:prstGeom>
        </p:spPr>
      </p:pic>
    </p:spTree>
    <p:extLst>
      <p:ext uri="{BB962C8B-B14F-4D97-AF65-F5344CB8AC3E}">
        <p14:creationId xmlns:p14="http://schemas.microsoft.com/office/powerpoint/2010/main" val="2614983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34629A-F696-4867-2E25-7F63F2965516}"/>
            </a:ext>
          </a:extLst>
        </p:cNvPr>
        <p:cNvGrpSpPr/>
        <p:nvPr/>
      </p:nvGrpSpPr>
      <p:grpSpPr>
        <a:xfrm>
          <a:off x="0" y="0"/>
          <a:ext cx="0" cy="0"/>
          <a:chOff x="0" y="0"/>
          <a:chExt cx="0" cy="0"/>
        </a:xfrm>
      </p:grpSpPr>
      <p:sp>
        <p:nvSpPr>
          <p:cNvPr id="4" name="Date Placeholder 3">
            <a:extLst>
              <a:ext uri="{FF2B5EF4-FFF2-40B4-BE49-F238E27FC236}">
                <a16:creationId xmlns:a16="http://schemas.microsoft.com/office/drawing/2014/main" id="{4943E244-C89A-6394-2444-ED3869A06039}"/>
              </a:ext>
            </a:extLst>
          </p:cNvPr>
          <p:cNvSpPr>
            <a:spLocks noGrp="1"/>
          </p:cNvSpPr>
          <p:nvPr>
            <p:ph type="dt" sz="half" idx="14"/>
          </p:nvPr>
        </p:nvSpPr>
        <p:spPr/>
        <p:txBody>
          <a:bodyPr/>
          <a:lstStyle/>
          <a:p>
            <a:fld id="{BC2B2669-16C7-A548-BA96-47440B54A1BD}" type="datetime1">
              <a:rPr lang="en-US" sz="1200" smtClean="0"/>
              <a:t>5/13/2025</a:t>
            </a:fld>
            <a:endParaRPr lang="en-US" sz="1200" dirty="0"/>
          </a:p>
        </p:txBody>
      </p:sp>
      <p:sp>
        <p:nvSpPr>
          <p:cNvPr id="3" name="Footer Placeholder 2">
            <a:extLst>
              <a:ext uri="{FF2B5EF4-FFF2-40B4-BE49-F238E27FC236}">
                <a16:creationId xmlns:a16="http://schemas.microsoft.com/office/drawing/2014/main" id="{27F1363F-A0B6-EC4D-A95F-DAE907AC1BAD}"/>
              </a:ext>
            </a:extLst>
          </p:cNvPr>
          <p:cNvSpPr>
            <a:spLocks noGrp="1"/>
          </p:cNvSpPr>
          <p:nvPr>
            <p:ph type="ftr" sz="quarter" idx="15"/>
          </p:nvPr>
        </p:nvSpPr>
        <p:spPr/>
        <p:txBody>
          <a:bodyPr/>
          <a:lstStyle/>
          <a:p>
            <a:r>
              <a:rPr lang="en-US"/>
              <a:t>13478-DiagAm-F26-TWM-WOW Planning – Overview Deck_5.9.25</a:t>
            </a:r>
            <a:endParaRPr lang="en-US" dirty="0"/>
          </a:p>
        </p:txBody>
      </p:sp>
      <p:sp>
        <p:nvSpPr>
          <p:cNvPr id="2" name="Title 1">
            <a:extLst>
              <a:ext uri="{FF2B5EF4-FFF2-40B4-BE49-F238E27FC236}">
                <a16:creationId xmlns:a16="http://schemas.microsoft.com/office/drawing/2014/main" id="{CC71FDAF-F34C-B5E7-BB8E-4D1E25E9AEA7}"/>
              </a:ext>
            </a:extLst>
          </p:cNvPr>
          <p:cNvSpPr>
            <a:spLocks noGrp="1"/>
          </p:cNvSpPr>
          <p:nvPr>
            <p:ph type="title"/>
          </p:nvPr>
        </p:nvSpPr>
        <p:spPr/>
        <p:txBody>
          <a:bodyPr/>
          <a:lstStyle/>
          <a:p>
            <a:r>
              <a:rPr lang="en-US" b="1" dirty="0"/>
              <a:t>CORE SIDE 2</a:t>
            </a:r>
            <a:br>
              <a:rPr lang="en-US" b="1" dirty="0"/>
            </a:br>
            <a:r>
              <a:rPr lang="en-US" dirty="0"/>
              <a:t>Without Product</a:t>
            </a:r>
          </a:p>
        </p:txBody>
      </p:sp>
      <p:pic>
        <p:nvPicPr>
          <p:cNvPr id="5" name="Picture 4">
            <a:extLst>
              <a:ext uri="{FF2B5EF4-FFF2-40B4-BE49-F238E27FC236}">
                <a16:creationId xmlns:a16="http://schemas.microsoft.com/office/drawing/2014/main" id="{E00DD35F-9557-9984-BA08-E84FABB9ED88}"/>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6515865" y="1233936"/>
            <a:ext cx="2195540" cy="4621029"/>
          </a:xfrm>
          <a:prstGeom prst="rect">
            <a:avLst/>
          </a:prstGeom>
        </p:spPr>
      </p:pic>
      <p:pic>
        <p:nvPicPr>
          <p:cNvPr id="6" name="Picture 5">
            <a:extLst>
              <a:ext uri="{FF2B5EF4-FFF2-40B4-BE49-F238E27FC236}">
                <a16:creationId xmlns:a16="http://schemas.microsoft.com/office/drawing/2014/main" id="{52AE702B-5062-1827-514F-48D69675F2C8}"/>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70695" y="849713"/>
            <a:ext cx="2487639" cy="5389477"/>
          </a:xfrm>
          <a:prstGeom prst="rect">
            <a:avLst/>
          </a:prstGeom>
        </p:spPr>
      </p:pic>
      <p:pic>
        <p:nvPicPr>
          <p:cNvPr id="9" name="Picture 8">
            <a:extLst>
              <a:ext uri="{FF2B5EF4-FFF2-40B4-BE49-F238E27FC236}">
                <a16:creationId xmlns:a16="http://schemas.microsoft.com/office/drawing/2014/main" id="{75D67890-765F-F52A-44EC-BEE1D02C437A}"/>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3564891" y="849713"/>
            <a:ext cx="2344417" cy="5389477"/>
          </a:xfrm>
          <a:prstGeom prst="rect">
            <a:avLst/>
          </a:prstGeom>
        </p:spPr>
      </p:pic>
    </p:spTree>
    <p:extLst>
      <p:ext uri="{BB962C8B-B14F-4D97-AF65-F5344CB8AC3E}">
        <p14:creationId xmlns:p14="http://schemas.microsoft.com/office/powerpoint/2010/main" val="20999686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FEEBF76-1363-9D40-E578-BBAF5D2ABF58}"/>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1443567" y="477182"/>
            <a:ext cx="6256866" cy="5572744"/>
          </a:xfrm>
          <a:prstGeom prst="rect">
            <a:avLst/>
          </a:prstGeom>
        </p:spPr>
      </p:pic>
      <p:sp>
        <p:nvSpPr>
          <p:cNvPr id="4" name="Date Placeholder 3"/>
          <p:cNvSpPr>
            <a:spLocks noGrp="1"/>
          </p:cNvSpPr>
          <p:nvPr>
            <p:ph type="dt" sz="half" idx="14"/>
          </p:nvPr>
        </p:nvSpPr>
        <p:spPr/>
        <p:txBody>
          <a:bodyPr/>
          <a:lstStyle/>
          <a:p>
            <a:fld id="{052F4180-FB48-FC43-AE27-CE3EBCFB1B17}" type="datetime1">
              <a:rPr lang="en-US" sz="1200" smtClean="0"/>
              <a:t>5/13/2025</a:t>
            </a:fld>
            <a:endParaRPr lang="en-US" sz="1200" dirty="0"/>
          </a:p>
        </p:txBody>
      </p:sp>
      <p:sp>
        <p:nvSpPr>
          <p:cNvPr id="3" name="Footer Placeholder 2"/>
          <p:cNvSpPr>
            <a:spLocks noGrp="1"/>
          </p:cNvSpPr>
          <p:nvPr>
            <p:ph type="ftr" sz="quarter" idx="15"/>
          </p:nvPr>
        </p:nvSpPr>
        <p:spPr/>
        <p:txBody>
          <a:bodyPr/>
          <a:lstStyle/>
          <a:p>
            <a:r>
              <a:rPr lang="en-US"/>
              <a:t>13478-DiagAm-F26-TWM-WOW Planning – Overview Deck_5.9.25</a:t>
            </a:r>
            <a:endParaRPr lang="en-US" dirty="0"/>
          </a:p>
        </p:txBody>
      </p:sp>
      <p:sp>
        <p:nvSpPr>
          <p:cNvPr id="2" name="Title 1">
            <a:extLst>
              <a:ext uri="{FF2B5EF4-FFF2-40B4-BE49-F238E27FC236}">
                <a16:creationId xmlns:a16="http://schemas.microsoft.com/office/drawing/2014/main" id="{321A560E-DE3F-54AF-D1A9-CAF945A807C8}"/>
              </a:ext>
            </a:extLst>
          </p:cNvPr>
          <p:cNvSpPr>
            <a:spLocks noGrp="1"/>
          </p:cNvSpPr>
          <p:nvPr>
            <p:ph type="title"/>
          </p:nvPr>
        </p:nvSpPr>
        <p:spPr/>
        <p:txBody>
          <a:bodyPr/>
          <a:lstStyle/>
          <a:p>
            <a:r>
              <a:rPr lang="en-US" b="1" dirty="0"/>
              <a:t>CORE SIDE 1</a:t>
            </a:r>
            <a:br>
              <a:rPr lang="en-US" b="1" dirty="0"/>
            </a:br>
            <a:r>
              <a:rPr lang="en-US" dirty="0"/>
              <a:t>With Product</a:t>
            </a:r>
          </a:p>
        </p:txBody>
      </p:sp>
    </p:spTree>
    <p:extLst>
      <p:ext uri="{BB962C8B-B14F-4D97-AF65-F5344CB8AC3E}">
        <p14:creationId xmlns:p14="http://schemas.microsoft.com/office/powerpoint/2010/main" val="14635112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34629A-F696-4867-2E25-7F63F2965516}"/>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428CDACD-1FF5-D83E-A438-699B594E35E8}"/>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1450326" y="504757"/>
            <a:ext cx="6243348" cy="5693811"/>
          </a:xfrm>
          <a:prstGeom prst="rect">
            <a:avLst/>
          </a:prstGeom>
        </p:spPr>
      </p:pic>
      <p:sp>
        <p:nvSpPr>
          <p:cNvPr id="4" name="Date Placeholder 3">
            <a:extLst>
              <a:ext uri="{FF2B5EF4-FFF2-40B4-BE49-F238E27FC236}">
                <a16:creationId xmlns:a16="http://schemas.microsoft.com/office/drawing/2014/main" id="{4943E244-C89A-6394-2444-ED3869A06039}"/>
              </a:ext>
            </a:extLst>
          </p:cNvPr>
          <p:cNvSpPr>
            <a:spLocks noGrp="1"/>
          </p:cNvSpPr>
          <p:nvPr>
            <p:ph type="dt" sz="half" idx="14"/>
          </p:nvPr>
        </p:nvSpPr>
        <p:spPr/>
        <p:txBody>
          <a:bodyPr/>
          <a:lstStyle/>
          <a:p>
            <a:fld id="{1D4B0A4C-FB5E-6D43-930B-86AE23CD0C6A}" type="datetime1">
              <a:rPr lang="en-US" sz="1200" smtClean="0"/>
              <a:t>5/13/2025</a:t>
            </a:fld>
            <a:endParaRPr lang="en-US" sz="1200" dirty="0"/>
          </a:p>
        </p:txBody>
      </p:sp>
      <p:sp>
        <p:nvSpPr>
          <p:cNvPr id="3" name="Footer Placeholder 2">
            <a:extLst>
              <a:ext uri="{FF2B5EF4-FFF2-40B4-BE49-F238E27FC236}">
                <a16:creationId xmlns:a16="http://schemas.microsoft.com/office/drawing/2014/main" id="{27F1363F-A0B6-EC4D-A95F-DAE907AC1BAD}"/>
              </a:ext>
            </a:extLst>
          </p:cNvPr>
          <p:cNvSpPr>
            <a:spLocks noGrp="1"/>
          </p:cNvSpPr>
          <p:nvPr>
            <p:ph type="ftr" sz="quarter" idx="15"/>
          </p:nvPr>
        </p:nvSpPr>
        <p:spPr/>
        <p:txBody>
          <a:bodyPr/>
          <a:lstStyle/>
          <a:p>
            <a:r>
              <a:rPr lang="en-US"/>
              <a:t>13478-DiagAm-F26-TWM-WOW Planning – Overview Deck_5.9.25</a:t>
            </a:r>
            <a:endParaRPr lang="en-US" dirty="0"/>
          </a:p>
        </p:txBody>
      </p:sp>
      <p:sp>
        <p:nvSpPr>
          <p:cNvPr id="2" name="Title 1">
            <a:extLst>
              <a:ext uri="{FF2B5EF4-FFF2-40B4-BE49-F238E27FC236}">
                <a16:creationId xmlns:a16="http://schemas.microsoft.com/office/drawing/2014/main" id="{CC71FDAF-F34C-B5E7-BB8E-4D1E25E9AEA7}"/>
              </a:ext>
            </a:extLst>
          </p:cNvPr>
          <p:cNvSpPr>
            <a:spLocks noGrp="1"/>
          </p:cNvSpPr>
          <p:nvPr>
            <p:ph type="title"/>
          </p:nvPr>
        </p:nvSpPr>
        <p:spPr/>
        <p:txBody>
          <a:bodyPr/>
          <a:lstStyle/>
          <a:p>
            <a:r>
              <a:rPr lang="en-US" b="1" dirty="0"/>
              <a:t>CORE SIDE 2</a:t>
            </a:r>
            <a:br>
              <a:rPr lang="en-US" b="1" dirty="0"/>
            </a:br>
            <a:r>
              <a:rPr lang="en-US" dirty="0"/>
              <a:t>With Product</a:t>
            </a:r>
          </a:p>
        </p:txBody>
      </p:sp>
    </p:spTree>
    <p:extLst>
      <p:ext uri="{BB962C8B-B14F-4D97-AF65-F5344CB8AC3E}">
        <p14:creationId xmlns:p14="http://schemas.microsoft.com/office/powerpoint/2010/main" val="5855720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80C7BD-ABCE-5410-7ABB-6AC1D305B2AC}"/>
            </a:ext>
          </a:extLst>
        </p:cNvPr>
        <p:cNvGrpSpPr/>
        <p:nvPr/>
      </p:nvGrpSpPr>
      <p:grpSpPr>
        <a:xfrm>
          <a:off x="0" y="0"/>
          <a:ext cx="0" cy="0"/>
          <a:chOff x="0" y="0"/>
          <a:chExt cx="0" cy="0"/>
        </a:xfrm>
      </p:grpSpPr>
      <p:sp>
        <p:nvSpPr>
          <p:cNvPr id="4" name="Date Placeholder 3">
            <a:extLst>
              <a:ext uri="{FF2B5EF4-FFF2-40B4-BE49-F238E27FC236}">
                <a16:creationId xmlns:a16="http://schemas.microsoft.com/office/drawing/2014/main" id="{C95986EC-3525-6B62-6A49-E7DC9F5B3897}"/>
              </a:ext>
            </a:extLst>
          </p:cNvPr>
          <p:cNvSpPr>
            <a:spLocks noGrp="1"/>
          </p:cNvSpPr>
          <p:nvPr>
            <p:ph type="dt" sz="half" idx="14"/>
          </p:nvPr>
        </p:nvSpPr>
        <p:spPr/>
        <p:txBody>
          <a:bodyPr/>
          <a:lstStyle/>
          <a:p>
            <a:fld id="{664E3A7C-B77C-934C-B94C-F290D984A401}" type="datetime1">
              <a:rPr lang="en-US" sz="1200" smtClean="0"/>
              <a:t>5/13/2025</a:t>
            </a:fld>
            <a:endParaRPr lang="en-US" sz="1200" dirty="0"/>
          </a:p>
        </p:txBody>
      </p:sp>
      <p:sp>
        <p:nvSpPr>
          <p:cNvPr id="3" name="Footer Placeholder 2">
            <a:extLst>
              <a:ext uri="{FF2B5EF4-FFF2-40B4-BE49-F238E27FC236}">
                <a16:creationId xmlns:a16="http://schemas.microsoft.com/office/drawing/2014/main" id="{4844FDFE-C236-AD6E-FED4-64E37564E514}"/>
              </a:ext>
            </a:extLst>
          </p:cNvPr>
          <p:cNvSpPr>
            <a:spLocks noGrp="1"/>
          </p:cNvSpPr>
          <p:nvPr>
            <p:ph type="ftr" sz="quarter" idx="15"/>
          </p:nvPr>
        </p:nvSpPr>
        <p:spPr/>
        <p:txBody>
          <a:bodyPr/>
          <a:lstStyle/>
          <a:p>
            <a:r>
              <a:rPr lang="en-US"/>
              <a:t>13478-DiagAm-F26-TWM-WOW Planning – Overview Deck_5.9.25</a:t>
            </a:r>
            <a:endParaRPr lang="en-US" dirty="0"/>
          </a:p>
        </p:txBody>
      </p:sp>
      <p:pic>
        <p:nvPicPr>
          <p:cNvPr id="16" name="Picture 15">
            <a:extLst>
              <a:ext uri="{FF2B5EF4-FFF2-40B4-BE49-F238E27FC236}">
                <a16:creationId xmlns:a16="http://schemas.microsoft.com/office/drawing/2014/main" id="{B6F300CD-F107-2E9D-2DED-6CE15D1E421A}"/>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6128846" y="403819"/>
            <a:ext cx="2212458" cy="5498274"/>
          </a:xfrm>
          <a:prstGeom prst="rect">
            <a:avLst/>
          </a:prstGeom>
        </p:spPr>
      </p:pic>
      <p:pic>
        <p:nvPicPr>
          <p:cNvPr id="17" name="Picture 16">
            <a:extLst>
              <a:ext uri="{FF2B5EF4-FFF2-40B4-BE49-F238E27FC236}">
                <a16:creationId xmlns:a16="http://schemas.microsoft.com/office/drawing/2014/main" id="{185970DE-1EF5-B35D-DD3F-53F244B5CE8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46567" y="623674"/>
            <a:ext cx="2645192" cy="5628270"/>
          </a:xfrm>
          <a:prstGeom prst="rect">
            <a:avLst/>
          </a:prstGeom>
        </p:spPr>
      </p:pic>
      <p:pic>
        <p:nvPicPr>
          <p:cNvPr id="18" name="Picture 17">
            <a:extLst>
              <a:ext uri="{FF2B5EF4-FFF2-40B4-BE49-F238E27FC236}">
                <a16:creationId xmlns:a16="http://schemas.microsoft.com/office/drawing/2014/main" id="{A6003225-C56C-32DF-4AD4-82E0FA7ED30C}"/>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136605" y="623674"/>
            <a:ext cx="2488752" cy="5628270"/>
          </a:xfrm>
          <a:prstGeom prst="rect">
            <a:avLst/>
          </a:prstGeom>
        </p:spPr>
      </p:pic>
      <p:sp>
        <p:nvSpPr>
          <p:cNvPr id="19" name="TextBox 18">
            <a:extLst>
              <a:ext uri="{FF2B5EF4-FFF2-40B4-BE49-F238E27FC236}">
                <a16:creationId xmlns:a16="http://schemas.microsoft.com/office/drawing/2014/main" id="{943F197E-538C-E3E6-608A-D9C3F21AB5DE}"/>
              </a:ext>
            </a:extLst>
          </p:cNvPr>
          <p:cNvSpPr txBox="1"/>
          <p:nvPr/>
        </p:nvSpPr>
        <p:spPr>
          <a:xfrm>
            <a:off x="1316421" y="1033446"/>
            <a:ext cx="2054773" cy="253916"/>
          </a:xfrm>
          <a:prstGeom prst="rect">
            <a:avLst/>
          </a:prstGeom>
          <a:noFill/>
        </p:spPr>
        <p:txBody>
          <a:bodyPr wrap="square" rtlCol="0">
            <a:spAutoFit/>
          </a:bodyPr>
          <a:lstStyle/>
          <a:p>
            <a:pPr algn="ctr"/>
            <a:r>
              <a:rPr lang="en-US" sz="1050" dirty="0"/>
              <a:t>SIDE 1</a:t>
            </a:r>
          </a:p>
        </p:txBody>
      </p:sp>
      <p:sp>
        <p:nvSpPr>
          <p:cNvPr id="20" name="TextBox 19">
            <a:extLst>
              <a:ext uri="{FF2B5EF4-FFF2-40B4-BE49-F238E27FC236}">
                <a16:creationId xmlns:a16="http://schemas.microsoft.com/office/drawing/2014/main" id="{715FB600-6C85-3EA8-4F91-5667E54F9657}"/>
              </a:ext>
            </a:extLst>
          </p:cNvPr>
          <p:cNvSpPr txBox="1"/>
          <p:nvPr/>
        </p:nvSpPr>
        <p:spPr>
          <a:xfrm>
            <a:off x="4049241" y="1033446"/>
            <a:ext cx="2054773" cy="253916"/>
          </a:xfrm>
          <a:prstGeom prst="rect">
            <a:avLst/>
          </a:prstGeom>
          <a:noFill/>
        </p:spPr>
        <p:txBody>
          <a:bodyPr wrap="square" rtlCol="0">
            <a:spAutoFit/>
          </a:bodyPr>
          <a:lstStyle/>
          <a:p>
            <a:pPr algn="ctr"/>
            <a:r>
              <a:rPr lang="en-US" sz="1050" dirty="0"/>
              <a:t>SIDE 2</a:t>
            </a:r>
          </a:p>
        </p:txBody>
      </p:sp>
      <p:sp>
        <p:nvSpPr>
          <p:cNvPr id="21" name="TextBox 20">
            <a:extLst>
              <a:ext uri="{FF2B5EF4-FFF2-40B4-BE49-F238E27FC236}">
                <a16:creationId xmlns:a16="http://schemas.microsoft.com/office/drawing/2014/main" id="{D5DC8D60-EC40-E348-3B37-DC9E5C303659}"/>
              </a:ext>
            </a:extLst>
          </p:cNvPr>
          <p:cNvSpPr txBox="1"/>
          <p:nvPr/>
        </p:nvSpPr>
        <p:spPr>
          <a:xfrm>
            <a:off x="6607353" y="5021149"/>
            <a:ext cx="1942287" cy="577081"/>
          </a:xfrm>
          <a:prstGeom prst="rect">
            <a:avLst/>
          </a:prstGeom>
          <a:noFill/>
        </p:spPr>
        <p:txBody>
          <a:bodyPr wrap="square" rtlCol="0">
            <a:spAutoFit/>
          </a:bodyPr>
          <a:lstStyle/>
          <a:p>
            <a:r>
              <a:rPr lang="en-US" sz="1050" dirty="0"/>
              <a:t>APRON WILL BE A SEPARATE PIECE TO SHOW DIMENSIONALITY (NOT FABRIC)</a:t>
            </a:r>
          </a:p>
        </p:txBody>
      </p:sp>
      <p:sp>
        <p:nvSpPr>
          <p:cNvPr id="2" name="Title 1">
            <a:extLst>
              <a:ext uri="{FF2B5EF4-FFF2-40B4-BE49-F238E27FC236}">
                <a16:creationId xmlns:a16="http://schemas.microsoft.com/office/drawing/2014/main" id="{264ADA51-B7ED-052F-B289-0231B248DC50}"/>
              </a:ext>
            </a:extLst>
          </p:cNvPr>
          <p:cNvSpPr>
            <a:spLocks noGrp="1"/>
          </p:cNvSpPr>
          <p:nvPr>
            <p:ph type="title"/>
          </p:nvPr>
        </p:nvSpPr>
        <p:spPr>
          <a:xfrm>
            <a:off x="3300248" y="150813"/>
            <a:ext cx="5680826" cy="619650"/>
          </a:xfrm>
        </p:spPr>
        <p:txBody>
          <a:bodyPr/>
          <a:lstStyle/>
          <a:p>
            <a:r>
              <a:rPr lang="en-US" b="1" dirty="0"/>
              <a:t>CORE SIDE 1 &amp; SIDE 2</a:t>
            </a:r>
            <a:br>
              <a:rPr lang="en-US" b="1" dirty="0"/>
            </a:br>
            <a:r>
              <a:rPr lang="en-US" dirty="0"/>
              <a:t>Without Product</a:t>
            </a:r>
          </a:p>
        </p:txBody>
      </p:sp>
      <p:sp>
        <p:nvSpPr>
          <p:cNvPr id="7" name="Text Placeholder 5">
            <a:extLst>
              <a:ext uri="{FF2B5EF4-FFF2-40B4-BE49-F238E27FC236}">
                <a16:creationId xmlns:a16="http://schemas.microsoft.com/office/drawing/2014/main" id="{BD1BA972-0587-136A-8ECF-00B09D4C5672}"/>
              </a:ext>
            </a:extLst>
          </p:cNvPr>
          <p:cNvSpPr txBox="1">
            <a:spLocks noGrp="1"/>
          </p:cNvSpPr>
          <p:nvPr>
            <p:ph type="body" sz="quarter" idx="17"/>
          </p:nvPr>
        </p:nvSpPr>
        <p:spPr>
          <a:xfrm>
            <a:off x="184150" y="305725"/>
            <a:ext cx="3559175" cy="276999"/>
          </a:xfrm>
          <a:prstGeom prst="rect">
            <a:avLst/>
          </a:prstGeom>
          <a:noFill/>
        </p:spPr>
        <p:txBody>
          <a:bodyPr wrap="square" rtlCol="0">
            <a:spAutoFit/>
          </a:bodyPr>
          <a:lstStyle/>
          <a:p>
            <a:r>
              <a:rPr lang="en-US" b="1" dirty="0"/>
              <a:t>DIMS: </a:t>
            </a:r>
            <a:r>
              <a:rPr lang="en-US" dirty="0"/>
              <a:t>27”w X 70”h X 17”d</a:t>
            </a:r>
          </a:p>
        </p:txBody>
      </p:sp>
    </p:spTree>
    <p:extLst>
      <p:ext uri="{BB962C8B-B14F-4D97-AF65-F5344CB8AC3E}">
        <p14:creationId xmlns:p14="http://schemas.microsoft.com/office/powerpoint/2010/main" val="3996594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43CE92-42D6-6AE9-D324-91748543118A}"/>
            </a:ext>
          </a:extLst>
        </p:cNvPr>
        <p:cNvGrpSpPr/>
        <p:nvPr/>
      </p:nvGrpSpPr>
      <p:grpSpPr>
        <a:xfrm>
          <a:off x="0" y="0"/>
          <a:ext cx="0" cy="0"/>
          <a:chOff x="0" y="0"/>
          <a:chExt cx="0" cy="0"/>
        </a:xfrm>
      </p:grpSpPr>
      <p:sp>
        <p:nvSpPr>
          <p:cNvPr id="4" name="Date Placeholder 3">
            <a:extLst>
              <a:ext uri="{FF2B5EF4-FFF2-40B4-BE49-F238E27FC236}">
                <a16:creationId xmlns:a16="http://schemas.microsoft.com/office/drawing/2014/main" id="{16D6EA75-0EFB-3AF8-965B-A69BB717105A}"/>
              </a:ext>
            </a:extLst>
          </p:cNvPr>
          <p:cNvSpPr>
            <a:spLocks noGrp="1"/>
          </p:cNvSpPr>
          <p:nvPr>
            <p:ph type="dt" sz="half" idx="14"/>
          </p:nvPr>
        </p:nvSpPr>
        <p:spPr/>
        <p:txBody>
          <a:bodyPr/>
          <a:lstStyle/>
          <a:p>
            <a:fld id="{B4A6E372-76E8-464D-B301-8DB1498904A1}" type="datetime1">
              <a:rPr lang="en-US" sz="1200" smtClean="0"/>
              <a:t>5/13/2025</a:t>
            </a:fld>
            <a:endParaRPr lang="en-US" sz="1200" dirty="0"/>
          </a:p>
        </p:txBody>
      </p:sp>
      <p:sp>
        <p:nvSpPr>
          <p:cNvPr id="3" name="Footer Placeholder 2">
            <a:extLst>
              <a:ext uri="{FF2B5EF4-FFF2-40B4-BE49-F238E27FC236}">
                <a16:creationId xmlns:a16="http://schemas.microsoft.com/office/drawing/2014/main" id="{F5509615-A5C1-55AA-6CAE-131718DB2DA5}"/>
              </a:ext>
            </a:extLst>
          </p:cNvPr>
          <p:cNvSpPr>
            <a:spLocks noGrp="1"/>
          </p:cNvSpPr>
          <p:nvPr>
            <p:ph type="ftr" sz="quarter" idx="15"/>
          </p:nvPr>
        </p:nvSpPr>
        <p:spPr/>
        <p:txBody>
          <a:bodyPr/>
          <a:lstStyle/>
          <a:p>
            <a:r>
              <a:rPr lang="en-US"/>
              <a:t>13478-DiagAm-F26-TWM-WOW Planning – Overview Deck_5.9.25</a:t>
            </a:r>
            <a:endParaRPr lang="en-US" dirty="0"/>
          </a:p>
        </p:txBody>
      </p:sp>
      <p:sp>
        <p:nvSpPr>
          <p:cNvPr id="2" name="Title 1">
            <a:extLst>
              <a:ext uri="{FF2B5EF4-FFF2-40B4-BE49-F238E27FC236}">
                <a16:creationId xmlns:a16="http://schemas.microsoft.com/office/drawing/2014/main" id="{65508175-F0F6-4952-19ED-46C13E0F4B4F}"/>
              </a:ext>
            </a:extLst>
          </p:cNvPr>
          <p:cNvSpPr>
            <a:spLocks noGrp="1"/>
          </p:cNvSpPr>
          <p:nvPr>
            <p:ph type="title"/>
          </p:nvPr>
        </p:nvSpPr>
        <p:spPr/>
        <p:txBody>
          <a:bodyPr/>
          <a:lstStyle/>
          <a:p>
            <a:r>
              <a:rPr lang="en-US" b="1" dirty="0"/>
              <a:t>ENHANCER SIDE 1 &amp; SIDE 2</a:t>
            </a:r>
            <a:br>
              <a:rPr lang="en-US" b="1" dirty="0"/>
            </a:br>
            <a:r>
              <a:rPr lang="en-US" dirty="0"/>
              <a:t>Without Product</a:t>
            </a:r>
          </a:p>
        </p:txBody>
      </p:sp>
      <p:sp>
        <p:nvSpPr>
          <p:cNvPr id="16" name="Text Placeholder 15">
            <a:extLst>
              <a:ext uri="{FF2B5EF4-FFF2-40B4-BE49-F238E27FC236}">
                <a16:creationId xmlns:a16="http://schemas.microsoft.com/office/drawing/2014/main" id="{38604B56-D5D7-5DC9-C491-A22DDBA6BFB3}"/>
              </a:ext>
            </a:extLst>
          </p:cNvPr>
          <p:cNvSpPr>
            <a:spLocks noGrp="1"/>
          </p:cNvSpPr>
          <p:nvPr>
            <p:ph type="body" sz="quarter" idx="17"/>
          </p:nvPr>
        </p:nvSpPr>
        <p:spPr/>
        <p:txBody>
          <a:bodyPr/>
          <a:lstStyle/>
          <a:p>
            <a:r>
              <a:rPr lang="en-US" b="1" dirty="0"/>
              <a:t>DIMS: </a:t>
            </a:r>
            <a:r>
              <a:rPr lang="en-US" dirty="0"/>
              <a:t>29”w X 85”h X 25”d</a:t>
            </a:r>
          </a:p>
        </p:txBody>
      </p:sp>
      <p:pic>
        <p:nvPicPr>
          <p:cNvPr id="5" name="Picture 4">
            <a:extLst>
              <a:ext uri="{FF2B5EF4-FFF2-40B4-BE49-F238E27FC236}">
                <a16:creationId xmlns:a16="http://schemas.microsoft.com/office/drawing/2014/main" id="{1F731927-DF94-55F1-1626-9F7951533783}"/>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4457667" y="3601881"/>
            <a:ext cx="2059974" cy="2228368"/>
          </a:xfrm>
          <a:prstGeom prst="rect">
            <a:avLst/>
          </a:prstGeom>
        </p:spPr>
      </p:pic>
      <p:pic>
        <p:nvPicPr>
          <p:cNvPr id="8" name="Picture 7">
            <a:extLst>
              <a:ext uri="{FF2B5EF4-FFF2-40B4-BE49-F238E27FC236}">
                <a16:creationId xmlns:a16="http://schemas.microsoft.com/office/drawing/2014/main" id="{4E6086B8-E7F7-77C4-DDCA-D24BFA9DEB7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425768" y="1369044"/>
            <a:ext cx="2059974" cy="2228368"/>
          </a:xfrm>
          <a:prstGeom prst="rect">
            <a:avLst/>
          </a:prstGeom>
        </p:spPr>
      </p:pic>
      <p:sp>
        <p:nvSpPr>
          <p:cNvPr id="9" name="TextBox 8">
            <a:extLst>
              <a:ext uri="{FF2B5EF4-FFF2-40B4-BE49-F238E27FC236}">
                <a16:creationId xmlns:a16="http://schemas.microsoft.com/office/drawing/2014/main" id="{6D30C3FD-C0DA-715B-EC8B-10A0201B3584}"/>
              </a:ext>
            </a:extLst>
          </p:cNvPr>
          <p:cNvSpPr txBox="1"/>
          <p:nvPr/>
        </p:nvSpPr>
        <p:spPr>
          <a:xfrm>
            <a:off x="4791596" y="5827578"/>
            <a:ext cx="1408386" cy="253916"/>
          </a:xfrm>
          <a:prstGeom prst="rect">
            <a:avLst/>
          </a:prstGeom>
          <a:noFill/>
        </p:spPr>
        <p:txBody>
          <a:bodyPr wrap="square" rtlCol="0">
            <a:spAutoFit/>
          </a:bodyPr>
          <a:lstStyle/>
          <a:p>
            <a:pPr algn="ctr"/>
            <a:r>
              <a:rPr lang="en-US" sz="1050" dirty="0"/>
              <a:t>Side 2</a:t>
            </a:r>
          </a:p>
        </p:txBody>
      </p:sp>
      <p:sp>
        <p:nvSpPr>
          <p:cNvPr id="10" name="TextBox 9">
            <a:extLst>
              <a:ext uri="{FF2B5EF4-FFF2-40B4-BE49-F238E27FC236}">
                <a16:creationId xmlns:a16="http://schemas.microsoft.com/office/drawing/2014/main" id="{ABC8340A-F97D-B4DF-EAF2-2422D2EE3EC4}"/>
              </a:ext>
            </a:extLst>
          </p:cNvPr>
          <p:cNvSpPr txBox="1"/>
          <p:nvPr/>
        </p:nvSpPr>
        <p:spPr>
          <a:xfrm>
            <a:off x="6979217" y="4354572"/>
            <a:ext cx="1807049" cy="415498"/>
          </a:xfrm>
          <a:prstGeom prst="rect">
            <a:avLst/>
          </a:prstGeom>
          <a:noFill/>
        </p:spPr>
        <p:txBody>
          <a:bodyPr wrap="square" rtlCol="0">
            <a:spAutoFit/>
          </a:bodyPr>
          <a:lstStyle/>
          <a:p>
            <a:pPr algn="ctr"/>
            <a:r>
              <a:rPr lang="en-US" sz="1050" dirty="0"/>
              <a:t>Designed as a hexagon to give dimension</a:t>
            </a:r>
          </a:p>
        </p:txBody>
      </p:sp>
      <p:pic>
        <p:nvPicPr>
          <p:cNvPr id="20" name="Picture 19">
            <a:extLst>
              <a:ext uri="{FF2B5EF4-FFF2-40B4-BE49-F238E27FC236}">
                <a16:creationId xmlns:a16="http://schemas.microsoft.com/office/drawing/2014/main" id="{DC4C27F7-BEE9-B5D2-1E9A-54526F715BFA}"/>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7005495" y="2236374"/>
            <a:ext cx="1754491" cy="2118198"/>
          </a:xfrm>
          <a:prstGeom prst="rect">
            <a:avLst/>
          </a:prstGeom>
          <a:ln>
            <a:solidFill>
              <a:schemeClr val="tx1"/>
            </a:solidFill>
          </a:ln>
        </p:spPr>
      </p:pic>
      <p:sp>
        <p:nvSpPr>
          <p:cNvPr id="21" name="TextBox 20">
            <a:extLst>
              <a:ext uri="{FF2B5EF4-FFF2-40B4-BE49-F238E27FC236}">
                <a16:creationId xmlns:a16="http://schemas.microsoft.com/office/drawing/2014/main" id="{2FEEFEE1-9D3F-CC93-A0C8-A5E7FF3BB838}"/>
              </a:ext>
            </a:extLst>
          </p:cNvPr>
          <p:cNvSpPr txBox="1"/>
          <p:nvPr/>
        </p:nvSpPr>
        <p:spPr>
          <a:xfrm>
            <a:off x="6511058" y="1357204"/>
            <a:ext cx="1408386" cy="415498"/>
          </a:xfrm>
          <a:prstGeom prst="rect">
            <a:avLst/>
          </a:prstGeom>
          <a:noFill/>
        </p:spPr>
        <p:txBody>
          <a:bodyPr wrap="square" rtlCol="0">
            <a:spAutoFit/>
          </a:bodyPr>
          <a:lstStyle/>
          <a:p>
            <a:r>
              <a:rPr lang="en-US" sz="1050" dirty="0"/>
              <a:t>Garnish could be insert or lug on</a:t>
            </a:r>
          </a:p>
        </p:txBody>
      </p:sp>
      <p:sp>
        <p:nvSpPr>
          <p:cNvPr id="22" name="TextBox 21">
            <a:extLst>
              <a:ext uri="{FF2B5EF4-FFF2-40B4-BE49-F238E27FC236}">
                <a16:creationId xmlns:a16="http://schemas.microsoft.com/office/drawing/2014/main" id="{D7766B5D-04A6-C5D6-2860-19B069196EBC}"/>
              </a:ext>
            </a:extLst>
          </p:cNvPr>
          <p:cNvSpPr txBox="1"/>
          <p:nvPr/>
        </p:nvSpPr>
        <p:spPr>
          <a:xfrm>
            <a:off x="4791596" y="3592043"/>
            <a:ext cx="1408386" cy="253916"/>
          </a:xfrm>
          <a:prstGeom prst="rect">
            <a:avLst/>
          </a:prstGeom>
          <a:noFill/>
        </p:spPr>
        <p:txBody>
          <a:bodyPr wrap="square" rtlCol="0">
            <a:spAutoFit/>
          </a:bodyPr>
          <a:lstStyle/>
          <a:p>
            <a:pPr algn="ctr"/>
            <a:r>
              <a:rPr lang="en-US" sz="1050" dirty="0"/>
              <a:t>Side 1</a:t>
            </a:r>
          </a:p>
        </p:txBody>
      </p:sp>
      <p:pic>
        <p:nvPicPr>
          <p:cNvPr id="23" name="Picture 22">
            <a:extLst>
              <a:ext uri="{FF2B5EF4-FFF2-40B4-BE49-F238E27FC236}">
                <a16:creationId xmlns:a16="http://schemas.microsoft.com/office/drawing/2014/main" id="{C28EEB07-17D6-EA98-9BB9-4C2B5AAF8135}"/>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252876" y="764549"/>
            <a:ext cx="2052082" cy="5531248"/>
          </a:xfrm>
          <a:prstGeom prst="rect">
            <a:avLst/>
          </a:prstGeom>
        </p:spPr>
      </p:pic>
      <p:pic>
        <p:nvPicPr>
          <p:cNvPr id="24" name="Picture 23">
            <a:extLst>
              <a:ext uri="{FF2B5EF4-FFF2-40B4-BE49-F238E27FC236}">
                <a16:creationId xmlns:a16="http://schemas.microsoft.com/office/drawing/2014/main" id="{7AEA83A7-618D-127F-2812-C9D1B4DCDFC0}"/>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2304960" y="722017"/>
            <a:ext cx="2059972" cy="5552514"/>
          </a:xfrm>
          <a:prstGeom prst="rect">
            <a:avLst/>
          </a:prstGeom>
        </p:spPr>
      </p:pic>
    </p:spTree>
    <p:extLst>
      <p:ext uri="{BB962C8B-B14F-4D97-AF65-F5344CB8AC3E}">
        <p14:creationId xmlns:p14="http://schemas.microsoft.com/office/powerpoint/2010/main" val="16084636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43CE92-42D6-6AE9-D324-91748543118A}"/>
            </a:ext>
          </a:extLst>
        </p:cNvPr>
        <p:cNvGrpSpPr/>
        <p:nvPr/>
      </p:nvGrpSpPr>
      <p:grpSpPr>
        <a:xfrm>
          <a:off x="0" y="0"/>
          <a:ext cx="0" cy="0"/>
          <a:chOff x="0" y="0"/>
          <a:chExt cx="0" cy="0"/>
        </a:xfrm>
      </p:grpSpPr>
      <p:sp>
        <p:nvSpPr>
          <p:cNvPr id="4" name="Date Placeholder 3">
            <a:extLst>
              <a:ext uri="{FF2B5EF4-FFF2-40B4-BE49-F238E27FC236}">
                <a16:creationId xmlns:a16="http://schemas.microsoft.com/office/drawing/2014/main" id="{16D6EA75-0EFB-3AF8-965B-A69BB717105A}"/>
              </a:ext>
            </a:extLst>
          </p:cNvPr>
          <p:cNvSpPr>
            <a:spLocks noGrp="1"/>
          </p:cNvSpPr>
          <p:nvPr>
            <p:ph type="dt" sz="half" idx="14"/>
          </p:nvPr>
        </p:nvSpPr>
        <p:spPr/>
        <p:txBody>
          <a:bodyPr/>
          <a:lstStyle/>
          <a:p>
            <a:fld id="{9B123C63-2420-E440-80FE-D3F8FD9CEA7C}" type="datetime1">
              <a:rPr lang="en-US" sz="1200" smtClean="0"/>
              <a:t>5/13/2025</a:t>
            </a:fld>
            <a:endParaRPr lang="en-US" sz="1200" dirty="0"/>
          </a:p>
        </p:txBody>
      </p:sp>
      <p:sp>
        <p:nvSpPr>
          <p:cNvPr id="3" name="Footer Placeholder 2">
            <a:extLst>
              <a:ext uri="{FF2B5EF4-FFF2-40B4-BE49-F238E27FC236}">
                <a16:creationId xmlns:a16="http://schemas.microsoft.com/office/drawing/2014/main" id="{F5509615-A5C1-55AA-6CAE-131718DB2DA5}"/>
              </a:ext>
            </a:extLst>
          </p:cNvPr>
          <p:cNvSpPr>
            <a:spLocks noGrp="1"/>
          </p:cNvSpPr>
          <p:nvPr>
            <p:ph type="ftr" sz="quarter" idx="15"/>
          </p:nvPr>
        </p:nvSpPr>
        <p:spPr/>
        <p:txBody>
          <a:bodyPr/>
          <a:lstStyle/>
          <a:p>
            <a:r>
              <a:rPr lang="en-US"/>
              <a:t>13478-DiagAm-F26-TWM-WOW Planning – Overview Deck_5.9.25</a:t>
            </a:r>
            <a:endParaRPr lang="en-US" dirty="0"/>
          </a:p>
        </p:txBody>
      </p:sp>
      <p:sp>
        <p:nvSpPr>
          <p:cNvPr id="20" name="Title 1">
            <a:extLst>
              <a:ext uri="{FF2B5EF4-FFF2-40B4-BE49-F238E27FC236}">
                <a16:creationId xmlns:a16="http://schemas.microsoft.com/office/drawing/2014/main" id="{0D45B423-0240-F983-96A0-6EF19A837FBF}"/>
              </a:ext>
            </a:extLst>
          </p:cNvPr>
          <p:cNvSpPr>
            <a:spLocks noGrp="1"/>
          </p:cNvSpPr>
          <p:nvPr>
            <p:ph type="title"/>
          </p:nvPr>
        </p:nvSpPr>
        <p:spPr>
          <a:xfrm>
            <a:off x="3300248" y="150813"/>
            <a:ext cx="5680826" cy="619650"/>
          </a:xfrm>
        </p:spPr>
        <p:txBody>
          <a:bodyPr/>
          <a:lstStyle/>
          <a:p>
            <a:r>
              <a:rPr lang="en-US" b="1" dirty="0"/>
              <a:t>ENHANCER SIDE 1</a:t>
            </a:r>
            <a:br>
              <a:rPr lang="en-US" b="1" dirty="0"/>
            </a:br>
            <a:r>
              <a:rPr lang="en-US" dirty="0"/>
              <a:t>With Product</a:t>
            </a:r>
            <a:endParaRPr lang="en-US" b="1" dirty="0"/>
          </a:p>
        </p:txBody>
      </p:sp>
      <p:pic>
        <p:nvPicPr>
          <p:cNvPr id="5" name="Picture 4">
            <a:extLst>
              <a:ext uri="{FF2B5EF4-FFF2-40B4-BE49-F238E27FC236}">
                <a16:creationId xmlns:a16="http://schemas.microsoft.com/office/drawing/2014/main" id="{1D2FCD59-CD73-7C67-B7F8-D8A6ECCD5C94}"/>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2906869" y="150813"/>
            <a:ext cx="3330263" cy="6007120"/>
          </a:xfrm>
          <a:prstGeom prst="rect">
            <a:avLst/>
          </a:prstGeom>
        </p:spPr>
      </p:pic>
    </p:spTree>
    <p:extLst>
      <p:ext uri="{BB962C8B-B14F-4D97-AF65-F5344CB8AC3E}">
        <p14:creationId xmlns:p14="http://schemas.microsoft.com/office/powerpoint/2010/main" val="37005965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FA4FA7-C64B-7814-5009-DA73A693B660}"/>
            </a:ext>
          </a:extLst>
        </p:cNvPr>
        <p:cNvGrpSpPr/>
        <p:nvPr/>
      </p:nvGrpSpPr>
      <p:grpSpPr>
        <a:xfrm>
          <a:off x="0" y="0"/>
          <a:ext cx="0" cy="0"/>
          <a:chOff x="0" y="0"/>
          <a:chExt cx="0" cy="0"/>
        </a:xfrm>
      </p:grpSpPr>
      <p:sp>
        <p:nvSpPr>
          <p:cNvPr id="4" name="Date Placeholder 3">
            <a:extLst>
              <a:ext uri="{FF2B5EF4-FFF2-40B4-BE49-F238E27FC236}">
                <a16:creationId xmlns:a16="http://schemas.microsoft.com/office/drawing/2014/main" id="{D9994156-EE63-BE5B-5165-A428D07D84F6}"/>
              </a:ext>
            </a:extLst>
          </p:cNvPr>
          <p:cNvSpPr>
            <a:spLocks noGrp="1"/>
          </p:cNvSpPr>
          <p:nvPr>
            <p:ph type="dt" sz="half" idx="14"/>
          </p:nvPr>
        </p:nvSpPr>
        <p:spPr/>
        <p:txBody>
          <a:bodyPr/>
          <a:lstStyle/>
          <a:p>
            <a:fld id="{559A2FBF-36CD-6A4D-9596-3E1E6933242E}" type="datetime1">
              <a:rPr lang="en-US" sz="1200" smtClean="0"/>
              <a:t>5/13/2025</a:t>
            </a:fld>
            <a:endParaRPr lang="en-US" sz="1200" dirty="0"/>
          </a:p>
        </p:txBody>
      </p:sp>
      <p:sp>
        <p:nvSpPr>
          <p:cNvPr id="3" name="Footer Placeholder 2">
            <a:extLst>
              <a:ext uri="{FF2B5EF4-FFF2-40B4-BE49-F238E27FC236}">
                <a16:creationId xmlns:a16="http://schemas.microsoft.com/office/drawing/2014/main" id="{C09D9BCD-7E2F-5B0A-EE36-D9DC422AC914}"/>
              </a:ext>
            </a:extLst>
          </p:cNvPr>
          <p:cNvSpPr>
            <a:spLocks noGrp="1"/>
          </p:cNvSpPr>
          <p:nvPr>
            <p:ph type="ftr" sz="quarter" idx="15"/>
          </p:nvPr>
        </p:nvSpPr>
        <p:spPr/>
        <p:txBody>
          <a:bodyPr/>
          <a:lstStyle/>
          <a:p>
            <a:r>
              <a:rPr lang="en-US"/>
              <a:t>13478-DiagAm-F26-TWM-WOW Planning – Overview Deck_5.9.25</a:t>
            </a:r>
            <a:endParaRPr lang="en-US" dirty="0"/>
          </a:p>
        </p:txBody>
      </p:sp>
      <p:sp>
        <p:nvSpPr>
          <p:cNvPr id="20" name="Title 1">
            <a:extLst>
              <a:ext uri="{FF2B5EF4-FFF2-40B4-BE49-F238E27FC236}">
                <a16:creationId xmlns:a16="http://schemas.microsoft.com/office/drawing/2014/main" id="{0BF36951-69C0-70BA-506B-01285BF3961E}"/>
              </a:ext>
            </a:extLst>
          </p:cNvPr>
          <p:cNvSpPr>
            <a:spLocks noGrp="1"/>
          </p:cNvSpPr>
          <p:nvPr>
            <p:ph type="title"/>
          </p:nvPr>
        </p:nvSpPr>
        <p:spPr>
          <a:xfrm>
            <a:off x="3300248" y="150813"/>
            <a:ext cx="5680826" cy="619650"/>
          </a:xfrm>
        </p:spPr>
        <p:txBody>
          <a:bodyPr/>
          <a:lstStyle/>
          <a:p>
            <a:r>
              <a:rPr lang="en-US" b="1" dirty="0"/>
              <a:t>ENHANCER SIDE 2</a:t>
            </a:r>
            <a:br>
              <a:rPr lang="en-US" b="1" dirty="0"/>
            </a:br>
            <a:r>
              <a:rPr lang="en-US" dirty="0"/>
              <a:t>With Product</a:t>
            </a:r>
            <a:endParaRPr lang="en-US" b="1" dirty="0"/>
          </a:p>
        </p:txBody>
      </p:sp>
      <p:pic>
        <p:nvPicPr>
          <p:cNvPr id="5" name="Picture 4">
            <a:extLst>
              <a:ext uri="{FF2B5EF4-FFF2-40B4-BE49-F238E27FC236}">
                <a16:creationId xmlns:a16="http://schemas.microsoft.com/office/drawing/2014/main" id="{E2024133-6F1F-08BC-4701-7EA9894DFBB5}"/>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2866419" y="171243"/>
            <a:ext cx="3411162" cy="5984231"/>
          </a:xfrm>
          <a:prstGeom prst="rect">
            <a:avLst/>
          </a:prstGeom>
        </p:spPr>
      </p:pic>
    </p:spTree>
    <p:extLst>
      <p:ext uri="{BB962C8B-B14F-4D97-AF65-F5344CB8AC3E}">
        <p14:creationId xmlns:p14="http://schemas.microsoft.com/office/powerpoint/2010/main" val="37849974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B5B3FD-47B7-4A9A-C80E-9AEA4331EAA9}"/>
            </a:ext>
          </a:extLst>
        </p:cNvPr>
        <p:cNvGrpSpPr/>
        <p:nvPr/>
      </p:nvGrpSpPr>
      <p:grpSpPr>
        <a:xfrm>
          <a:off x="0" y="0"/>
          <a:ext cx="0" cy="0"/>
          <a:chOff x="0" y="0"/>
          <a:chExt cx="0" cy="0"/>
        </a:xfrm>
      </p:grpSpPr>
      <p:pic>
        <p:nvPicPr>
          <p:cNvPr id="6" name="Picture 5" descr="A close-up of a sign&#10;&#10;AI-generated content may be incorrect.">
            <a:extLst>
              <a:ext uri="{FF2B5EF4-FFF2-40B4-BE49-F238E27FC236}">
                <a16:creationId xmlns:a16="http://schemas.microsoft.com/office/drawing/2014/main" id="{6C623C10-5798-EFB7-06D4-482A9F193B8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462244" y="606057"/>
            <a:ext cx="4219513" cy="5530430"/>
          </a:xfrm>
          <a:prstGeom prst="rect">
            <a:avLst/>
          </a:prstGeom>
        </p:spPr>
      </p:pic>
      <p:sp>
        <p:nvSpPr>
          <p:cNvPr id="4" name="Date Placeholder 3">
            <a:extLst>
              <a:ext uri="{FF2B5EF4-FFF2-40B4-BE49-F238E27FC236}">
                <a16:creationId xmlns:a16="http://schemas.microsoft.com/office/drawing/2014/main" id="{FB59DFA4-690A-7BCC-5E69-43F940BA2B8C}"/>
              </a:ext>
            </a:extLst>
          </p:cNvPr>
          <p:cNvSpPr>
            <a:spLocks noGrp="1"/>
          </p:cNvSpPr>
          <p:nvPr>
            <p:ph type="dt" sz="half" idx="14"/>
          </p:nvPr>
        </p:nvSpPr>
        <p:spPr/>
        <p:txBody>
          <a:bodyPr/>
          <a:lstStyle/>
          <a:p>
            <a:fld id="{30389F42-39FE-0744-921A-3DB31255AC13}" type="datetime1">
              <a:rPr lang="en-US" sz="1200" smtClean="0"/>
              <a:t>5/13/2025</a:t>
            </a:fld>
            <a:endParaRPr lang="en-US" sz="1200" dirty="0"/>
          </a:p>
        </p:txBody>
      </p:sp>
      <p:sp>
        <p:nvSpPr>
          <p:cNvPr id="3" name="Footer Placeholder 2">
            <a:extLst>
              <a:ext uri="{FF2B5EF4-FFF2-40B4-BE49-F238E27FC236}">
                <a16:creationId xmlns:a16="http://schemas.microsoft.com/office/drawing/2014/main" id="{4DFDA6E5-1777-B1E6-18BA-8E223FD63ECA}"/>
              </a:ext>
            </a:extLst>
          </p:cNvPr>
          <p:cNvSpPr>
            <a:spLocks noGrp="1"/>
          </p:cNvSpPr>
          <p:nvPr>
            <p:ph type="ftr" sz="quarter" idx="15"/>
          </p:nvPr>
        </p:nvSpPr>
        <p:spPr/>
        <p:txBody>
          <a:bodyPr/>
          <a:lstStyle/>
          <a:p>
            <a:r>
              <a:rPr lang="en-US"/>
              <a:t>13478-DiagAm-F26-TWM-WOW Planning – Overview Deck_5.9.25</a:t>
            </a:r>
            <a:endParaRPr lang="en-US" dirty="0"/>
          </a:p>
        </p:txBody>
      </p:sp>
      <p:sp>
        <p:nvSpPr>
          <p:cNvPr id="2" name="Title 1">
            <a:extLst>
              <a:ext uri="{FF2B5EF4-FFF2-40B4-BE49-F238E27FC236}">
                <a16:creationId xmlns:a16="http://schemas.microsoft.com/office/drawing/2014/main" id="{798A1090-C223-3D7D-7A0A-7D84C57B8B81}"/>
              </a:ext>
            </a:extLst>
          </p:cNvPr>
          <p:cNvSpPr>
            <a:spLocks noGrp="1"/>
          </p:cNvSpPr>
          <p:nvPr>
            <p:ph type="title"/>
          </p:nvPr>
        </p:nvSpPr>
        <p:spPr/>
        <p:txBody>
          <a:bodyPr/>
          <a:lstStyle/>
          <a:p>
            <a:r>
              <a:rPr lang="en-US" b="1" dirty="0"/>
              <a:t>CORE SIDE 1 &amp; ENHANCER SIDE 1</a:t>
            </a:r>
            <a:br>
              <a:rPr lang="en-US" b="1" dirty="0"/>
            </a:br>
            <a:r>
              <a:rPr lang="en-US" dirty="0"/>
              <a:t>Without Product</a:t>
            </a:r>
          </a:p>
        </p:txBody>
      </p:sp>
    </p:spTree>
    <p:extLst>
      <p:ext uri="{BB962C8B-B14F-4D97-AF65-F5344CB8AC3E}">
        <p14:creationId xmlns:p14="http://schemas.microsoft.com/office/powerpoint/2010/main" val="31274859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B5B3FD-47B7-4A9A-C80E-9AEA4331EAA9}"/>
            </a:ext>
          </a:extLst>
        </p:cNvPr>
        <p:cNvGrpSpPr/>
        <p:nvPr/>
      </p:nvGrpSpPr>
      <p:grpSpPr>
        <a:xfrm>
          <a:off x="0" y="0"/>
          <a:ext cx="0" cy="0"/>
          <a:chOff x="0" y="0"/>
          <a:chExt cx="0" cy="0"/>
        </a:xfrm>
      </p:grpSpPr>
      <p:sp>
        <p:nvSpPr>
          <p:cNvPr id="4" name="Date Placeholder 3">
            <a:extLst>
              <a:ext uri="{FF2B5EF4-FFF2-40B4-BE49-F238E27FC236}">
                <a16:creationId xmlns:a16="http://schemas.microsoft.com/office/drawing/2014/main" id="{FB59DFA4-690A-7BCC-5E69-43F940BA2B8C}"/>
              </a:ext>
            </a:extLst>
          </p:cNvPr>
          <p:cNvSpPr>
            <a:spLocks noGrp="1"/>
          </p:cNvSpPr>
          <p:nvPr>
            <p:ph type="dt" sz="half" idx="14"/>
          </p:nvPr>
        </p:nvSpPr>
        <p:spPr/>
        <p:txBody>
          <a:bodyPr/>
          <a:lstStyle/>
          <a:p>
            <a:fld id="{9192933A-9CB5-0B46-AA76-9BD2A2F3F746}" type="datetime1">
              <a:rPr lang="en-US" sz="1200" smtClean="0"/>
              <a:t>5/13/2025</a:t>
            </a:fld>
            <a:endParaRPr lang="en-US" sz="1200" dirty="0"/>
          </a:p>
        </p:txBody>
      </p:sp>
      <p:sp>
        <p:nvSpPr>
          <p:cNvPr id="3" name="Footer Placeholder 2">
            <a:extLst>
              <a:ext uri="{FF2B5EF4-FFF2-40B4-BE49-F238E27FC236}">
                <a16:creationId xmlns:a16="http://schemas.microsoft.com/office/drawing/2014/main" id="{4DFDA6E5-1777-B1E6-18BA-8E223FD63ECA}"/>
              </a:ext>
            </a:extLst>
          </p:cNvPr>
          <p:cNvSpPr>
            <a:spLocks noGrp="1"/>
          </p:cNvSpPr>
          <p:nvPr>
            <p:ph type="ftr" sz="quarter" idx="15"/>
          </p:nvPr>
        </p:nvSpPr>
        <p:spPr/>
        <p:txBody>
          <a:bodyPr/>
          <a:lstStyle/>
          <a:p>
            <a:r>
              <a:rPr lang="en-US"/>
              <a:t>13478-DiagAm-F26-TWM-WOW Planning – Overview Deck_5.9.25</a:t>
            </a:r>
            <a:endParaRPr lang="en-US" dirty="0"/>
          </a:p>
        </p:txBody>
      </p:sp>
      <p:sp>
        <p:nvSpPr>
          <p:cNvPr id="2" name="Title 1">
            <a:extLst>
              <a:ext uri="{FF2B5EF4-FFF2-40B4-BE49-F238E27FC236}">
                <a16:creationId xmlns:a16="http://schemas.microsoft.com/office/drawing/2014/main" id="{798A1090-C223-3D7D-7A0A-7D84C57B8B81}"/>
              </a:ext>
            </a:extLst>
          </p:cNvPr>
          <p:cNvSpPr>
            <a:spLocks noGrp="1"/>
          </p:cNvSpPr>
          <p:nvPr>
            <p:ph type="title"/>
          </p:nvPr>
        </p:nvSpPr>
        <p:spPr/>
        <p:txBody>
          <a:bodyPr/>
          <a:lstStyle/>
          <a:p>
            <a:r>
              <a:rPr lang="en-US" b="1" dirty="0"/>
              <a:t>CORE SIDE 1 &amp; ENHANCER SIDE 1</a:t>
            </a:r>
            <a:br>
              <a:rPr lang="en-US" b="1" dirty="0"/>
            </a:br>
            <a:r>
              <a:rPr lang="en-US" dirty="0"/>
              <a:t>With Product</a:t>
            </a:r>
          </a:p>
        </p:txBody>
      </p:sp>
      <p:pic>
        <p:nvPicPr>
          <p:cNvPr id="9" name="Picture 8">
            <a:extLst>
              <a:ext uri="{FF2B5EF4-FFF2-40B4-BE49-F238E27FC236}">
                <a16:creationId xmlns:a16="http://schemas.microsoft.com/office/drawing/2014/main" id="{FC589410-B04E-9DDE-1334-448106918C5F}"/>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953126" y="606514"/>
            <a:ext cx="5237748" cy="5569250"/>
          </a:xfrm>
          <a:prstGeom prst="rect">
            <a:avLst/>
          </a:prstGeom>
        </p:spPr>
      </p:pic>
    </p:spTree>
    <p:extLst>
      <p:ext uri="{BB962C8B-B14F-4D97-AF65-F5344CB8AC3E}">
        <p14:creationId xmlns:p14="http://schemas.microsoft.com/office/powerpoint/2010/main" val="4342381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8C1A83-6687-A190-B730-D75001DA7C20}"/>
            </a:ext>
          </a:extLst>
        </p:cNvPr>
        <p:cNvGrpSpPr/>
        <p:nvPr/>
      </p:nvGrpSpPr>
      <p:grpSpPr>
        <a:xfrm>
          <a:off x="0" y="0"/>
          <a:ext cx="0" cy="0"/>
          <a:chOff x="0" y="0"/>
          <a:chExt cx="0" cy="0"/>
        </a:xfrm>
      </p:grpSpPr>
      <p:sp>
        <p:nvSpPr>
          <p:cNvPr id="4" name="Date Placeholder 3">
            <a:extLst>
              <a:ext uri="{FF2B5EF4-FFF2-40B4-BE49-F238E27FC236}">
                <a16:creationId xmlns:a16="http://schemas.microsoft.com/office/drawing/2014/main" id="{8432BEFE-20EE-A314-A374-4ED1F062F539}"/>
              </a:ext>
            </a:extLst>
          </p:cNvPr>
          <p:cNvSpPr>
            <a:spLocks noGrp="1"/>
          </p:cNvSpPr>
          <p:nvPr>
            <p:ph type="dt" sz="half" idx="14"/>
          </p:nvPr>
        </p:nvSpPr>
        <p:spPr/>
        <p:txBody>
          <a:bodyPr/>
          <a:lstStyle/>
          <a:p>
            <a:fld id="{A22BA630-1024-AB4C-A46F-1C8C8F223E17}" type="datetime1">
              <a:rPr lang="en-US" sz="1200" smtClean="0"/>
              <a:t>5/13/2025</a:t>
            </a:fld>
            <a:endParaRPr lang="en-US" sz="1200" dirty="0"/>
          </a:p>
        </p:txBody>
      </p:sp>
      <p:sp>
        <p:nvSpPr>
          <p:cNvPr id="3" name="Footer Placeholder 2">
            <a:extLst>
              <a:ext uri="{FF2B5EF4-FFF2-40B4-BE49-F238E27FC236}">
                <a16:creationId xmlns:a16="http://schemas.microsoft.com/office/drawing/2014/main" id="{43FB046C-F001-A54F-74E7-46D2443C3FDF}"/>
              </a:ext>
            </a:extLst>
          </p:cNvPr>
          <p:cNvSpPr>
            <a:spLocks noGrp="1"/>
          </p:cNvSpPr>
          <p:nvPr>
            <p:ph type="ftr" sz="quarter" idx="15"/>
          </p:nvPr>
        </p:nvSpPr>
        <p:spPr/>
        <p:txBody>
          <a:bodyPr/>
          <a:lstStyle/>
          <a:p>
            <a:r>
              <a:rPr lang="en-US"/>
              <a:t>13478-DiagAm-F26-TWM-WOW Planning – Overview Deck_5.9.25</a:t>
            </a:r>
            <a:endParaRPr lang="en-US" dirty="0"/>
          </a:p>
        </p:txBody>
      </p:sp>
      <p:sp>
        <p:nvSpPr>
          <p:cNvPr id="2" name="Title 1">
            <a:extLst>
              <a:ext uri="{FF2B5EF4-FFF2-40B4-BE49-F238E27FC236}">
                <a16:creationId xmlns:a16="http://schemas.microsoft.com/office/drawing/2014/main" id="{4D3D4EC3-2FCF-B1F8-E358-19FCB2A1CDA4}"/>
              </a:ext>
            </a:extLst>
          </p:cNvPr>
          <p:cNvSpPr>
            <a:spLocks noGrp="1"/>
          </p:cNvSpPr>
          <p:nvPr>
            <p:ph type="title"/>
          </p:nvPr>
        </p:nvSpPr>
        <p:spPr/>
        <p:txBody>
          <a:bodyPr/>
          <a:lstStyle/>
          <a:p>
            <a:r>
              <a:rPr lang="en-US" b="1" dirty="0"/>
              <a:t>CORE SIDE 2 &amp; ENHANCER SIDE 2</a:t>
            </a:r>
            <a:br>
              <a:rPr lang="en-US" b="1" dirty="0"/>
            </a:br>
            <a:r>
              <a:rPr lang="en-US" dirty="0"/>
              <a:t>Without Product</a:t>
            </a:r>
          </a:p>
        </p:txBody>
      </p:sp>
      <p:pic>
        <p:nvPicPr>
          <p:cNvPr id="5" name="Picture 4" descr="A close-up of a drink stand&#10;&#10;AI-generated content may be incorrect.">
            <a:extLst>
              <a:ext uri="{FF2B5EF4-FFF2-40B4-BE49-F238E27FC236}">
                <a16:creationId xmlns:a16="http://schemas.microsoft.com/office/drawing/2014/main" id="{13174F01-FF22-D7C6-E6F5-65B28B7DC21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434856" y="515342"/>
            <a:ext cx="4274288" cy="5771156"/>
          </a:xfrm>
          <a:prstGeom prst="rect">
            <a:avLst/>
          </a:prstGeom>
        </p:spPr>
      </p:pic>
    </p:spTree>
    <p:extLst>
      <p:ext uri="{BB962C8B-B14F-4D97-AF65-F5344CB8AC3E}">
        <p14:creationId xmlns:p14="http://schemas.microsoft.com/office/powerpoint/2010/main" val="11099663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8C1A83-6687-A190-B730-D75001DA7C20}"/>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29E70C88-D4A4-4416-52F0-CC758E5BDED0}"/>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930383" y="548637"/>
            <a:ext cx="5283234" cy="5593978"/>
          </a:xfrm>
          <a:prstGeom prst="rect">
            <a:avLst/>
          </a:prstGeom>
        </p:spPr>
      </p:pic>
      <p:sp>
        <p:nvSpPr>
          <p:cNvPr id="4" name="Date Placeholder 3">
            <a:extLst>
              <a:ext uri="{FF2B5EF4-FFF2-40B4-BE49-F238E27FC236}">
                <a16:creationId xmlns:a16="http://schemas.microsoft.com/office/drawing/2014/main" id="{8432BEFE-20EE-A314-A374-4ED1F062F539}"/>
              </a:ext>
            </a:extLst>
          </p:cNvPr>
          <p:cNvSpPr>
            <a:spLocks noGrp="1"/>
          </p:cNvSpPr>
          <p:nvPr>
            <p:ph type="dt" sz="half" idx="14"/>
          </p:nvPr>
        </p:nvSpPr>
        <p:spPr/>
        <p:txBody>
          <a:bodyPr/>
          <a:lstStyle/>
          <a:p>
            <a:fld id="{989C3D18-DD98-B947-8302-458C68DFB02D}" type="datetime1">
              <a:rPr lang="en-US" sz="1200" smtClean="0"/>
              <a:t>5/13/2025</a:t>
            </a:fld>
            <a:endParaRPr lang="en-US" sz="1200" dirty="0"/>
          </a:p>
        </p:txBody>
      </p:sp>
      <p:sp>
        <p:nvSpPr>
          <p:cNvPr id="3" name="Footer Placeholder 2">
            <a:extLst>
              <a:ext uri="{FF2B5EF4-FFF2-40B4-BE49-F238E27FC236}">
                <a16:creationId xmlns:a16="http://schemas.microsoft.com/office/drawing/2014/main" id="{43FB046C-F001-A54F-74E7-46D2443C3FDF}"/>
              </a:ext>
            </a:extLst>
          </p:cNvPr>
          <p:cNvSpPr>
            <a:spLocks noGrp="1"/>
          </p:cNvSpPr>
          <p:nvPr>
            <p:ph type="ftr" sz="quarter" idx="15"/>
          </p:nvPr>
        </p:nvSpPr>
        <p:spPr/>
        <p:txBody>
          <a:bodyPr/>
          <a:lstStyle/>
          <a:p>
            <a:r>
              <a:rPr lang="en-US"/>
              <a:t>13478-DiagAm-F26-TWM-WOW Planning – Overview Deck_5.9.25</a:t>
            </a:r>
            <a:endParaRPr lang="en-US" dirty="0"/>
          </a:p>
        </p:txBody>
      </p:sp>
      <p:sp>
        <p:nvSpPr>
          <p:cNvPr id="2" name="Title 1">
            <a:extLst>
              <a:ext uri="{FF2B5EF4-FFF2-40B4-BE49-F238E27FC236}">
                <a16:creationId xmlns:a16="http://schemas.microsoft.com/office/drawing/2014/main" id="{4D3D4EC3-2FCF-B1F8-E358-19FCB2A1CDA4}"/>
              </a:ext>
            </a:extLst>
          </p:cNvPr>
          <p:cNvSpPr>
            <a:spLocks noGrp="1"/>
          </p:cNvSpPr>
          <p:nvPr>
            <p:ph type="title"/>
          </p:nvPr>
        </p:nvSpPr>
        <p:spPr/>
        <p:txBody>
          <a:bodyPr/>
          <a:lstStyle/>
          <a:p>
            <a:r>
              <a:rPr lang="en-US" b="1" dirty="0"/>
              <a:t>CORE SIDE 2 &amp; ENHANCER SIDE 2</a:t>
            </a:r>
            <a:br>
              <a:rPr lang="en-US" b="1" dirty="0"/>
            </a:br>
            <a:r>
              <a:rPr lang="en-US" dirty="0"/>
              <a:t>With Product</a:t>
            </a:r>
          </a:p>
        </p:txBody>
      </p:sp>
    </p:spTree>
    <p:extLst>
      <p:ext uri="{BB962C8B-B14F-4D97-AF65-F5344CB8AC3E}">
        <p14:creationId xmlns:p14="http://schemas.microsoft.com/office/powerpoint/2010/main" val="32701088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D63BDE-D502-7E99-DFAA-5CAB2EAAEEEF}"/>
            </a:ext>
          </a:extLst>
        </p:cNvPr>
        <p:cNvGrpSpPr/>
        <p:nvPr/>
      </p:nvGrpSpPr>
      <p:grpSpPr>
        <a:xfrm>
          <a:off x="0" y="0"/>
          <a:ext cx="0" cy="0"/>
          <a:chOff x="0" y="0"/>
          <a:chExt cx="0" cy="0"/>
        </a:xfrm>
      </p:grpSpPr>
      <p:sp>
        <p:nvSpPr>
          <p:cNvPr id="4" name="Date Placeholder 3">
            <a:extLst>
              <a:ext uri="{FF2B5EF4-FFF2-40B4-BE49-F238E27FC236}">
                <a16:creationId xmlns:a16="http://schemas.microsoft.com/office/drawing/2014/main" id="{A18DFF00-B33D-E10E-80F4-5F4F43E93475}"/>
              </a:ext>
            </a:extLst>
          </p:cNvPr>
          <p:cNvSpPr>
            <a:spLocks noGrp="1"/>
          </p:cNvSpPr>
          <p:nvPr>
            <p:ph type="dt" sz="half" idx="14"/>
          </p:nvPr>
        </p:nvSpPr>
        <p:spPr/>
        <p:txBody>
          <a:bodyPr/>
          <a:lstStyle/>
          <a:p>
            <a:fld id="{FFC41CB2-06CB-F044-861A-9956F88C17DB}" type="datetime1">
              <a:rPr lang="en-US" sz="1200" smtClean="0"/>
              <a:t>5/13/2025</a:t>
            </a:fld>
            <a:endParaRPr lang="en-US" sz="1200" dirty="0"/>
          </a:p>
        </p:txBody>
      </p:sp>
      <p:sp>
        <p:nvSpPr>
          <p:cNvPr id="3" name="Footer Placeholder 2">
            <a:extLst>
              <a:ext uri="{FF2B5EF4-FFF2-40B4-BE49-F238E27FC236}">
                <a16:creationId xmlns:a16="http://schemas.microsoft.com/office/drawing/2014/main" id="{21460E66-EB59-A0D5-166A-90E682065107}"/>
              </a:ext>
            </a:extLst>
          </p:cNvPr>
          <p:cNvSpPr>
            <a:spLocks noGrp="1"/>
          </p:cNvSpPr>
          <p:nvPr>
            <p:ph type="ftr" sz="quarter" idx="15"/>
          </p:nvPr>
        </p:nvSpPr>
        <p:spPr/>
        <p:txBody>
          <a:bodyPr/>
          <a:lstStyle/>
          <a:p>
            <a:r>
              <a:rPr lang="en-US"/>
              <a:t>13478-DiagAm-F26-TWM-WOW Planning – Overview Deck_5.9.25</a:t>
            </a:r>
            <a:endParaRPr lang="en-US" dirty="0"/>
          </a:p>
        </p:txBody>
      </p:sp>
      <p:sp>
        <p:nvSpPr>
          <p:cNvPr id="2" name="Title 1">
            <a:extLst>
              <a:ext uri="{FF2B5EF4-FFF2-40B4-BE49-F238E27FC236}">
                <a16:creationId xmlns:a16="http://schemas.microsoft.com/office/drawing/2014/main" id="{02E639AB-444A-4BFF-6F4A-3CA1C87A10B8}"/>
              </a:ext>
            </a:extLst>
          </p:cNvPr>
          <p:cNvSpPr>
            <a:spLocks noGrp="1"/>
          </p:cNvSpPr>
          <p:nvPr>
            <p:ph type="title"/>
          </p:nvPr>
        </p:nvSpPr>
        <p:spPr>
          <a:xfrm>
            <a:off x="1953126" y="2637981"/>
            <a:ext cx="5237748" cy="619650"/>
          </a:xfrm>
        </p:spPr>
        <p:txBody>
          <a:bodyPr/>
          <a:lstStyle/>
          <a:p>
            <a:pPr algn="ctr"/>
            <a:r>
              <a:rPr lang="en-US" dirty="0"/>
              <a:t>Mules Around the World (13485)</a:t>
            </a:r>
          </a:p>
        </p:txBody>
      </p:sp>
    </p:spTree>
    <p:extLst>
      <p:ext uri="{BB962C8B-B14F-4D97-AF65-F5344CB8AC3E}">
        <p14:creationId xmlns:p14="http://schemas.microsoft.com/office/powerpoint/2010/main" val="3636527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4"/>
          </p:nvPr>
        </p:nvSpPr>
        <p:spPr/>
        <p:txBody>
          <a:bodyPr/>
          <a:lstStyle/>
          <a:p>
            <a:fld id="{DA834019-BE8C-CA44-880D-AB342693A2D9}" type="datetime1">
              <a:rPr lang="en-US" sz="1200" smtClean="0"/>
              <a:t>5/13/2025</a:t>
            </a:fld>
            <a:endParaRPr lang="en-US" sz="1200" dirty="0"/>
          </a:p>
        </p:txBody>
      </p:sp>
      <p:sp>
        <p:nvSpPr>
          <p:cNvPr id="3" name="Footer Placeholder 2"/>
          <p:cNvSpPr>
            <a:spLocks noGrp="1"/>
          </p:cNvSpPr>
          <p:nvPr>
            <p:ph type="ftr" sz="quarter" idx="15"/>
          </p:nvPr>
        </p:nvSpPr>
        <p:spPr/>
        <p:txBody>
          <a:bodyPr/>
          <a:lstStyle/>
          <a:p>
            <a:r>
              <a:rPr lang="en-US"/>
              <a:t>13478-DiagAm-F26-TWM-WOW Planning – Overview Deck_5.9.25</a:t>
            </a:r>
            <a:endParaRPr lang="en-US" dirty="0"/>
          </a:p>
        </p:txBody>
      </p:sp>
      <p:sp>
        <p:nvSpPr>
          <p:cNvPr id="10" name="TextBox 9">
            <a:extLst>
              <a:ext uri="{FF2B5EF4-FFF2-40B4-BE49-F238E27FC236}">
                <a16:creationId xmlns:a16="http://schemas.microsoft.com/office/drawing/2014/main" id="{37580739-325A-36AA-B654-750BD64C65E2}"/>
              </a:ext>
            </a:extLst>
          </p:cNvPr>
          <p:cNvSpPr txBox="1"/>
          <p:nvPr/>
        </p:nvSpPr>
        <p:spPr>
          <a:xfrm>
            <a:off x="184149" y="779632"/>
            <a:ext cx="4387851" cy="738664"/>
          </a:xfrm>
          <a:prstGeom prst="rect">
            <a:avLst/>
          </a:prstGeom>
          <a:noFill/>
        </p:spPr>
        <p:txBody>
          <a:bodyPr wrap="square" rtlCol="0">
            <a:spAutoFit/>
          </a:bodyPr>
          <a:lstStyle/>
          <a:p>
            <a:r>
              <a:rPr lang="en-US" sz="1050" b="1" dirty="0"/>
              <a:t>NOTES:</a:t>
            </a:r>
          </a:p>
          <a:p>
            <a:pPr marL="228600" indent="-228600">
              <a:buFont typeface="+mj-lt"/>
              <a:buAutoNum type="arabicPeriod"/>
            </a:pPr>
            <a:r>
              <a:rPr lang="en-US" sz="1050" dirty="0"/>
              <a:t>Each side will show the different mule options</a:t>
            </a:r>
          </a:p>
          <a:p>
            <a:pPr marL="228600" indent="-228600">
              <a:buFont typeface="+mj-lt"/>
              <a:buAutoNum type="arabicPeriod"/>
            </a:pPr>
            <a:r>
              <a:rPr lang="en-US" sz="1050" dirty="0"/>
              <a:t>Generic panels can easily be added depending on product availability</a:t>
            </a:r>
          </a:p>
          <a:p>
            <a:endParaRPr lang="en-US" sz="1050" dirty="0"/>
          </a:p>
        </p:txBody>
      </p:sp>
      <p:sp>
        <p:nvSpPr>
          <p:cNvPr id="22" name="Text Placeholder 21">
            <a:extLst>
              <a:ext uri="{FF2B5EF4-FFF2-40B4-BE49-F238E27FC236}">
                <a16:creationId xmlns:a16="http://schemas.microsoft.com/office/drawing/2014/main" id="{779014AA-64ED-C4B7-2695-67B1D756BB6F}"/>
              </a:ext>
            </a:extLst>
          </p:cNvPr>
          <p:cNvSpPr>
            <a:spLocks noGrp="1"/>
          </p:cNvSpPr>
          <p:nvPr>
            <p:ph type="body" sz="quarter" idx="17"/>
          </p:nvPr>
        </p:nvSpPr>
        <p:spPr/>
        <p:txBody>
          <a:bodyPr/>
          <a:lstStyle/>
          <a:p>
            <a:r>
              <a:rPr lang="en-US" b="1" dirty="0"/>
              <a:t>DIMS: </a:t>
            </a:r>
            <a:r>
              <a:rPr lang="en-US" dirty="0"/>
              <a:t>42”w X 93”h X 42”d</a:t>
            </a:r>
          </a:p>
        </p:txBody>
      </p:sp>
      <p:pic>
        <p:nvPicPr>
          <p:cNvPr id="2" name="Picture 1" descr="A close-up of a drink&#10;&#10;Description automatically generated">
            <a:extLst>
              <a:ext uri="{FF2B5EF4-FFF2-40B4-BE49-F238E27FC236}">
                <a16:creationId xmlns:a16="http://schemas.microsoft.com/office/drawing/2014/main" id="{0DC85B93-10A2-F102-7023-186B84EEE5EA}"/>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2659366" y="2348653"/>
            <a:ext cx="3223790" cy="4038075"/>
          </a:xfrm>
          <a:prstGeom prst="rect">
            <a:avLst/>
          </a:prstGeom>
        </p:spPr>
      </p:pic>
      <p:pic>
        <p:nvPicPr>
          <p:cNvPr id="5" name="Picture 4" descr="A close-up of a mug&#10;&#10;Description automatically generated">
            <a:extLst>
              <a:ext uri="{FF2B5EF4-FFF2-40B4-BE49-F238E27FC236}">
                <a16:creationId xmlns:a16="http://schemas.microsoft.com/office/drawing/2014/main" id="{A3AEDD9E-F7E3-2BCB-226E-7AC85082487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76661" y="1319053"/>
            <a:ext cx="2529799" cy="4983716"/>
          </a:xfrm>
          <a:prstGeom prst="rect">
            <a:avLst/>
          </a:prstGeom>
        </p:spPr>
      </p:pic>
      <p:pic>
        <p:nvPicPr>
          <p:cNvPr id="7" name="Picture 6">
            <a:extLst>
              <a:ext uri="{FF2B5EF4-FFF2-40B4-BE49-F238E27FC236}">
                <a16:creationId xmlns:a16="http://schemas.microsoft.com/office/drawing/2014/main" id="{A39B0833-56FB-2B59-561B-A0A26D2CA227}"/>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5861890" y="545783"/>
            <a:ext cx="3292743" cy="4583771"/>
          </a:xfrm>
          <a:prstGeom prst="rect">
            <a:avLst/>
          </a:prstGeom>
        </p:spPr>
      </p:pic>
      <p:cxnSp>
        <p:nvCxnSpPr>
          <p:cNvPr id="8" name="Straight Connector 7">
            <a:extLst>
              <a:ext uri="{FF2B5EF4-FFF2-40B4-BE49-F238E27FC236}">
                <a16:creationId xmlns:a16="http://schemas.microsoft.com/office/drawing/2014/main" id="{DFC1E37B-15D7-3C8E-5681-44A496623D91}"/>
              </a:ext>
            </a:extLst>
          </p:cNvPr>
          <p:cNvCxnSpPr>
            <a:cxnSpLocks/>
          </p:cNvCxnSpPr>
          <p:nvPr/>
        </p:nvCxnSpPr>
        <p:spPr>
          <a:xfrm flipV="1">
            <a:off x="7091916" y="4270375"/>
            <a:ext cx="366159" cy="290992"/>
          </a:xfrm>
          <a:prstGeom prst="line">
            <a:avLst/>
          </a:prstGeom>
          <a:ln>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BFE1322C-D148-E3F2-5CB0-1D73A66178E5}"/>
              </a:ext>
            </a:extLst>
          </p:cNvPr>
          <p:cNvCxnSpPr>
            <a:cxnSpLocks/>
          </p:cNvCxnSpPr>
          <p:nvPr/>
        </p:nvCxnSpPr>
        <p:spPr>
          <a:xfrm flipV="1">
            <a:off x="6943060" y="2631145"/>
            <a:ext cx="470410" cy="143953"/>
          </a:xfrm>
          <a:prstGeom prst="line">
            <a:avLst/>
          </a:prstGeom>
          <a:ln>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F383502A-6F3A-9F0A-39E8-AC1905931BD2}"/>
              </a:ext>
            </a:extLst>
          </p:cNvPr>
          <p:cNvCxnSpPr>
            <a:cxnSpLocks/>
          </p:cNvCxnSpPr>
          <p:nvPr/>
        </p:nvCxnSpPr>
        <p:spPr>
          <a:xfrm flipV="1">
            <a:off x="6201268" y="2391551"/>
            <a:ext cx="363552" cy="93687"/>
          </a:xfrm>
          <a:prstGeom prst="line">
            <a:avLst/>
          </a:prstGeom>
          <a:ln>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grpSp>
        <p:nvGrpSpPr>
          <p:cNvPr id="21" name="Group 20">
            <a:extLst>
              <a:ext uri="{FF2B5EF4-FFF2-40B4-BE49-F238E27FC236}">
                <a16:creationId xmlns:a16="http://schemas.microsoft.com/office/drawing/2014/main" id="{D346C1D9-54F9-605F-B675-C1FEC12279DB}"/>
              </a:ext>
            </a:extLst>
          </p:cNvPr>
          <p:cNvGrpSpPr/>
          <p:nvPr/>
        </p:nvGrpSpPr>
        <p:grpSpPr>
          <a:xfrm>
            <a:off x="6093766" y="2115099"/>
            <a:ext cx="234459" cy="253916"/>
            <a:chOff x="6588404" y="4478311"/>
            <a:chExt cx="234459" cy="253916"/>
          </a:xfrm>
        </p:grpSpPr>
        <p:sp>
          <p:nvSpPr>
            <p:cNvPr id="23" name="Oval 22">
              <a:extLst>
                <a:ext uri="{FF2B5EF4-FFF2-40B4-BE49-F238E27FC236}">
                  <a16:creationId xmlns:a16="http://schemas.microsoft.com/office/drawing/2014/main" id="{C813FC9F-F74F-1473-53BD-1739DADE12B2}"/>
                </a:ext>
              </a:extLst>
            </p:cNvPr>
            <p:cNvSpPr/>
            <p:nvPr/>
          </p:nvSpPr>
          <p:spPr>
            <a:xfrm>
              <a:off x="6588404" y="4488040"/>
              <a:ext cx="234459" cy="234459"/>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E7BF7592-B260-C945-BB58-BCCA01858305}"/>
                </a:ext>
              </a:extLst>
            </p:cNvPr>
            <p:cNvSpPr txBox="1"/>
            <p:nvPr/>
          </p:nvSpPr>
          <p:spPr>
            <a:xfrm>
              <a:off x="6588404" y="4478311"/>
              <a:ext cx="215005" cy="253916"/>
            </a:xfrm>
            <a:prstGeom prst="rect">
              <a:avLst/>
            </a:prstGeom>
            <a:noFill/>
          </p:spPr>
          <p:txBody>
            <a:bodyPr wrap="square" rtlCol="0">
              <a:spAutoFit/>
            </a:bodyPr>
            <a:lstStyle/>
            <a:p>
              <a:r>
                <a:rPr lang="en-US" sz="1050" dirty="0">
                  <a:solidFill>
                    <a:schemeClr val="bg1"/>
                  </a:solidFill>
                </a:rPr>
                <a:t>2</a:t>
              </a:r>
            </a:p>
          </p:txBody>
        </p:sp>
      </p:grpSp>
      <p:sp>
        <p:nvSpPr>
          <p:cNvPr id="11" name="Title 1">
            <a:extLst>
              <a:ext uri="{FF2B5EF4-FFF2-40B4-BE49-F238E27FC236}">
                <a16:creationId xmlns:a16="http://schemas.microsoft.com/office/drawing/2014/main" id="{38B5EFCD-CC38-F066-1DCB-6604E4AADC52}"/>
              </a:ext>
            </a:extLst>
          </p:cNvPr>
          <p:cNvSpPr>
            <a:spLocks noGrp="1"/>
          </p:cNvSpPr>
          <p:nvPr>
            <p:ph type="title"/>
          </p:nvPr>
        </p:nvSpPr>
        <p:spPr>
          <a:xfrm>
            <a:off x="3300248" y="150813"/>
            <a:ext cx="5680826" cy="619650"/>
          </a:xfrm>
        </p:spPr>
        <p:txBody>
          <a:bodyPr/>
          <a:lstStyle/>
          <a:p>
            <a:r>
              <a:rPr lang="en-US" b="1" dirty="0"/>
              <a:t>CORE</a:t>
            </a:r>
            <a:br>
              <a:rPr lang="en-US" b="1" dirty="0"/>
            </a:br>
            <a:r>
              <a:rPr lang="en-US" dirty="0"/>
              <a:t>Without Product</a:t>
            </a:r>
          </a:p>
        </p:txBody>
      </p:sp>
    </p:spTree>
    <p:extLst>
      <p:ext uri="{BB962C8B-B14F-4D97-AF65-F5344CB8AC3E}">
        <p14:creationId xmlns:p14="http://schemas.microsoft.com/office/powerpoint/2010/main" val="24851978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19EDF7B-2FA1-04B3-BF37-DE3085CDD68F}"/>
              </a:ext>
            </a:extLst>
          </p:cNvPr>
          <p:cNvSpPr>
            <a:spLocks noGrp="1"/>
          </p:cNvSpPr>
          <p:nvPr>
            <p:ph type="dt" sz="half" idx="14"/>
          </p:nvPr>
        </p:nvSpPr>
        <p:spPr/>
        <p:txBody>
          <a:bodyPr/>
          <a:lstStyle/>
          <a:p>
            <a:fld id="{307C9543-2EAE-5D49-BF67-1BEEE7730D39}" type="datetime1">
              <a:rPr lang="en-US" smtClean="0"/>
              <a:t>5/13/2025</a:t>
            </a:fld>
            <a:endParaRPr lang="en-US" dirty="0"/>
          </a:p>
        </p:txBody>
      </p:sp>
      <p:sp>
        <p:nvSpPr>
          <p:cNvPr id="3" name="Footer Placeholder 2">
            <a:extLst>
              <a:ext uri="{FF2B5EF4-FFF2-40B4-BE49-F238E27FC236}">
                <a16:creationId xmlns:a16="http://schemas.microsoft.com/office/drawing/2014/main" id="{96F4F06F-3928-8493-2A95-BD2B4C9B6672}"/>
              </a:ext>
            </a:extLst>
          </p:cNvPr>
          <p:cNvSpPr>
            <a:spLocks noGrp="1"/>
          </p:cNvSpPr>
          <p:nvPr>
            <p:ph type="ftr" sz="quarter" idx="15"/>
          </p:nvPr>
        </p:nvSpPr>
        <p:spPr/>
        <p:txBody>
          <a:bodyPr/>
          <a:lstStyle/>
          <a:p>
            <a:r>
              <a:rPr lang="en-US"/>
              <a:t>13478-DiagAm-F26-TWM-WOW Planning – Overview Deck_5.9.25</a:t>
            </a:r>
            <a:endParaRPr lang="en-US" dirty="0"/>
          </a:p>
        </p:txBody>
      </p:sp>
      <p:sp>
        <p:nvSpPr>
          <p:cNvPr id="4" name="Title 3">
            <a:extLst>
              <a:ext uri="{FF2B5EF4-FFF2-40B4-BE49-F238E27FC236}">
                <a16:creationId xmlns:a16="http://schemas.microsoft.com/office/drawing/2014/main" id="{25CECF31-F4C0-C250-55BC-B23BC9F65320}"/>
              </a:ext>
            </a:extLst>
          </p:cNvPr>
          <p:cNvSpPr>
            <a:spLocks noGrp="1"/>
          </p:cNvSpPr>
          <p:nvPr>
            <p:ph type="title"/>
          </p:nvPr>
        </p:nvSpPr>
        <p:spPr/>
        <p:txBody>
          <a:bodyPr/>
          <a:lstStyle/>
          <a:p>
            <a:r>
              <a:rPr lang="en-US" b="1" dirty="0"/>
              <a:t>CORE </a:t>
            </a:r>
            <a:br>
              <a:rPr lang="en-US" b="1" dirty="0"/>
            </a:br>
            <a:r>
              <a:rPr lang="en-US" dirty="0"/>
              <a:t>Graphic Panels</a:t>
            </a:r>
            <a:endParaRPr lang="en-US" b="1" dirty="0"/>
          </a:p>
        </p:txBody>
      </p:sp>
      <p:pic>
        <p:nvPicPr>
          <p:cNvPr id="5" name="Picture 4">
            <a:extLst>
              <a:ext uri="{FF2B5EF4-FFF2-40B4-BE49-F238E27FC236}">
                <a16:creationId xmlns:a16="http://schemas.microsoft.com/office/drawing/2014/main" id="{0A79A846-0D76-9CB8-F3BD-C9D8E64E6DC3}"/>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241541" y="1170619"/>
            <a:ext cx="8660917" cy="2233449"/>
          </a:xfrm>
          <a:prstGeom prst="rect">
            <a:avLst/>
          </a:prstGeom>
        </p:spPr>
      </p:pic>
      <p:pic>
        <p:nvPicPr>
          <p:cNvPr id="6" name="Picture 5" descr="A book cover with brown circles&#10;&#10;AI-generated content may be incorrect.">
            <a:extLst>
              <a:ext uri="{FF2B5EF4-FFF2-40B4-BE49-F238E27FC236}">
                <a16:creationId xmlns:a16="http://schemas.microsoft.com/office/drawing/2014/main" id="{F9708274-A282-BDF8-AE26-C01CB2326EAF}"/>
              </a:ext>
            </a:extLst>
          </p:cNvPr>
          <p:cNvPicPr>
            <a:picLocks noChangeAspect="1"/>
          </p:cNvPicPr>
          <p:nvPr/>
        </p:nvPicPr>
        <p:blipFill>
          <a:blip r:embed="rId3"/>
          <a:stretch>
            <a:fillRect/>
          </a:stretch>
        </p:blipFill>
        <p:spPr>
          <a:xfrm>
            <a:off x="2509477" y="3649647"/>
            <a:ext cx="1464457" cy="2283856"/>
          </a:xfrm>
          <a:prstGeom prst="rect">
            <a:avLst/>
          </a:prstGeom>
        </p:spPr>
      </p:pic>
      <p:pic>
        <p:nvPicPr>
          <p:cNvPr id="8" name="Picture 7" descr="A lime slice with words on it&#10;&#10;AI-generated content may be incorrect.">
            <a:extLst>
              <a:ext uri="{FF2B5EF4-FFF2-40B4-BE49-F238E27FC236}">
                <a16:creationId xmlns:a16="http://schemas.microsoft.com/office/drawing/2014/main" id="{E012B1D1-F0DF-E45B-0B32-A67562B3EA1A}"/>
              </a:ext>
            </a:extLst>
          </p:cNvPr>
          <p:cNvPicPr>
            <a:picLocks noChangeAspect="1"/>
          </p:cNvPicPr>
          <p:nvPr/>
        </p:nvPicPr>
        <p:blipFill>
          <a:blip r:embed="rId4"/>
          <a:stretch>
            <a:fillRect/>
          </a:stretch>
        </p:blipFill>
        <p:spPr>
          <a:xfrm>
            <a:off x="4262728" y="3649646"/>
            <a:ext cx="2276445" cy="2278191"/>
          </a:xfrm>
          <a:prstGeom prst="rect">
            <a:avLst/>
          </a:prstGeom>
        </p:spPr>
      </p:pic>
      <p:sp>
        <p:nvSpPr>
          <p:cNvPr id="10" name="TextBox 9">
            <a:extLst>
              <a:ext uri="{FF2B5EF4-FFF2-40B4-BE49-F238E27FC236}">
                <a16:creationId xmlns:a16="http://schemas.microsoft.com/office/drawing/2014/main" id="{5EF735B9-0EF1-C2FF-7857-C524385389C5}"/>
              </a:ext>
            </a:extLst>
          </p:cNvPr>
          <p:cNvSpPr txBox="1"/>
          <p:nvPr/>
        </p:nvSpPr>
        <p:spPr>
          <a:xfrm>
            <a:off x="2745799" y="5927837"/>
            <a:ext cx="997527" cy="253916"/>
          </a:xfrm>
          <a:prstGeom prst="rect">
            <a:avLst/>
          </a:prstGeom>
          <a:noFill/>
        </p:spPr>
        <p:txBody>
          <a:bodyPr wrap="square">
            <a:spAutoFit/>
          </a:bodyPr>
          <a:lstStyle/>
          <a:p>
            <a:r>
              <a:rPr lang="en-US" sz="1050" dirty="0"/>
              <a:t>Generic panel</a:t>
            </a:r>
          </a:p>
        </p:txBody>
      </p:sp>
    </p:spTree>
    <p:extLst>
      <p:ext uri="{BB962C8B-B14F-4D97-AF65-F5344CB8AC3E}">
        <p14:creationId xmlns:p14="http://schemas.microsoft.com/office/powerpoint/2010/main" val="24437255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A18398-7022-6C12-4C4D-40629F41C782}"/>
            </a:ext>
          </a:extLst>
        </p:cNvPr>
        <p:cNvGrpSpPr/>
        <p:nvPr/>
      </p:nvGrpSpPr>
      <p:grpSpPr>
        <a:xfrm>
          <a:off x="0" y="0"/>
          <a:ext cx="0" cy="0"/>
          <a:chOff x="0" y="0"/>
          <a:chExt cx="0" cy="0"/>
        </a:xfrm>
      </p:grpSpPr>
      <p:pic>
        <p:nvPicPr>
          <p:cNvPr id="6" name="Picture 5" descr="A display of liquor bottles&#10;&#10;AI-generated content may be incorrect.">
            <a:extLst>
              <a:ext uri="{FF2B5EF4-FFF2-40B4-BE49-F238E27FC236}">
                <a16:creationId xmlns:a16="http://schemas.microsoft.com/office/drawing/2014/main" id="{1D444A6B-3D3C-0702-FCE2-6368A35D4E8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301697" y="545800"/>
            <a:ext cx="6540606" cy="5426157"/>
          </a:xfrm>
          <a:prstGeom prst="rect">
            <a:avLst/>
          </a:prstGeom>
        </p:spPr>
      </p:pic>
      <p:sp>
        <p:nvSpPr>
          <p:cNvPr id="4" name="Date Placeholder 3">
            <a:extLst>
              <a:ext uri="{FF2B5EF4-FFF2-40B4-BE49-F238E27FC236}">
                <a16:creationId xmlns:a16="http://schemas.microsoft.com/office/drawing/2014/main" id="{EF55029B-4FD6-3087-6D9D-3D0DE578F0A7}"/>
              </a:ext>
            </a:extLst>
          </p:cNvPr>
          <p:cNvSpPr>
            <a:spLocks noGrp="1"/>
          </p:cNvSpPr>
          <p:nvPr>
            <p:ph type="dt" sz="half" idx="14"/>
          </p:nvPr>
        </p:nvSpPr>
        <p:spPr/>
        <p:txBody>
          <a:bodyPr/>
          <a:lstStyle/>
          <a:p>
            <a:fld id="{15493D3E-6F9C-8E47-8F52-598A20A2D8BC}" type="datetime1">
              <a:rPr lang="en-US" sz="1200" smtClean="0"/>
              <a:t>5/13/2025</a:t>
            </a:fld>
            <a:endParaRPr lang="en-US" sz="1200" dirty="0"/>
          </a:p>
        </p:txBody>
      </p:sp>
      <p:sp>
        <p:nvSpPr>
          <p:cNvPr id="3" name="Footer Placeholder 2">
            <a:extLst>
              <a:ext uri="{FF2B5EF4-FFF2-40B4-BE49-F238E27FC236}">
                <a16:creationId xmlns:a16="http://schemas.microsoft.com/office/drawing/2014/main" id="{44EC145F-030C-A18B-0B29-362A8F841E74}"/>
              </a:ext>
            </a:extLst>
          </p:cNvPr>
          <p:cNvSpPr>
            <a:spLocks noGrp="1"/>
          </p:cNvSpPr>
          <p:nvPr>
            <p:ph type="ftr" sz="quarter" idx="15"/>
          </p:nvPr>
        </p:nvSpPr>
        <p:spPr/>
        <p:txBody>
          <a:bodyPr/>
          <a:lstStyle/>
          <a:p>
            <a:r>
              <a:rPr lang="en-US"/>
              <a:t>13478-DiagAm-F26-TWM-WOW Planning – Overview Deck_5.9.25</a:t>
            </a:r>
            <a:endParaRPr lang="en-US" dirty="0"/>
          </a:p>
        </p:txBody>
      </p:sp>
      <p:sp>
        <p:nvSpPr>
          <p:cNvPr id="2" name="Title 1">
            <a:extLst>
              <a:ext uri="{FF2B5EF4-FFF2-40B4-BE49-F238E27FC236}">
                <a16:creationId xmlns:a16="http://schemas.microsoft.com/office/drawing/2014/main" id="{17507DA1-4FA7-4805-E11A-F9C59A0D9D45}"/>
              </a:ext>
            </a:extLst>
          </p:cNvPr>
          <p:cNvSpPr>
            <a:spLocks noGrp="1"/>
          </p:cNvSpPr>
          <p:nvPr>
            <p:ph type="title"/>
          </p:nvPr>
        </p:nvSpPr>
        <p:spPr>
          <a:xfrm>
            <a:off x="3300248" y="150813"/>
            <a:ext cx="5680826" cy="619650"/>
          </a:xfrm>
        </p:spPr>
        <p:txBody>
          <a:bodyPr/>
          <a:lstStyle/>
          <a:p>
            <a:r>
              <a:rPr lang="en-US" b="1" dirty="0"/>
              <a:t>CORE SIDE 1</a:t>
            </a:r>
            <a:br>
              <a:rPr lang="en-US" b="1" dirty="0"/>
            </a:br>
            <a:r>
              <a:rPr lang="en-US" dirty="0"/>
              <a:t>With Product</a:t>
            </a:r>
          </a:p>
        </p:txBody>
      </p:sp>
    </p:spTree>
    <p:extLst>
      <p:ext uri="{BB962C8B-B14F-4D97-AF65-F5344CB8AC3E}">
        <p14:creationId xmlns:p14="http://schemas.microsoft.com/office/powerpoint/2010/main" val="41268281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26F3B1F-377F-3ED7-0185-FF10E2A9B4B7}"/>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399394" y="254029"/>
            <a:ext cx="7809186" cy="5906189"/>
          </a:xfrm>
          <a:prstGeom prst="rect">
            <a:avLst/>
          </a:prstGeom>
        </p:spPr>
      </p:pic>
      <p:sp>
        <p:nvSpPr>
          <p:cNvPr id="4" name="Date Placeholder 3"/>
          <p:cNvSpPr>
            <a:spLocks noGrp="1"/>
          </p:cNvSpPr>
          <p:nvPr>
            <p:ph type="dt" sz="half" idx="14"/>
          </p:nvPr>
        </p:nvSpPr>
        <p:spPr/>
        <p:txBody>
          <a:bodyPr/>
          <a:lstStyle/>
          <a:p>
            <a:fld id="{62F9987B-388A-764F-821F-0236A5192C48}" type="datetime1">
              <a:rPr lang="en-US" sz="1200" smtClean="0"/>
              <a:t>5/13/2025</a:t>
            </a:fld>
            <a:endParaRPr lang="en-US" sz="1200" dirty="0"/>
          </a:p>
        </p:txBody>
      </p:sp>
      <p:sp>
        <p:nvSpPr>
          <p:cNvPr id="3" name="Footer Placeholder 2"/>
          <p:cNvSpPr>
            <a:spLocks noGrp="1"/>
          </p:cNvSpPr>
          <p:nvPr>
            <p:ph type="ftr" sz="quarter" idx="15"/>
          </p:nvPr>
        </p:nvSpPr>
        <p:spPr/>
        <p:txBody>
          <a:bodyPr/>
          <a:lstStyle/>
          <a:p>
            <a:r>
              <a:rPr lang="en-US"/>
              <a:t>13478-DiagAm-F26-TWM-WOW Planning – Overview Deck_5.9.25</a:t>
            </a:r>
            <a:endParaRPr lang="en-US" dirty="0"/>
          </a:p>
        </p:txBody>
      </p:sp>
      <p:sp>
        <p:nvSpPr>
          <p:cNvPr id="20" name="Title 1">
            <a:extLst>
              <a:ext uri="{FF2B5EF4-FFF2-40B4-BE49-F238E27FC236}">
                <a16:creationId xmlns:a16="http://schemas.microsoft.com/office/drawing/2014/main" id="{11320971-A39B-4C48-F8DE-0DF9AD92E7C4}"/>
              </a:ext>
            </a:extLst>
          </p:cNvPr>
          <p:cNvSpPr>
            <a:spLocks noGrp="1"/>
          </p:cNvSpPr>
          <p:nvPr>
            <p:ph type="title"/>
          </p:nvPr>
        </p:nvSpPr>
        <p:spPr>
          <a:xfrm>
            <a:off x="3300248" y="150813"/>
            <a:ext cx="5680826" cy="619650"/>
          </a:xfrm>
        </p:spPr>
        <p:txBody>
          <a:bodyPr/>
          <a:lstStyle/>
          <a:p>
            <a:r>
              <a:rPr lang="en-US" b="1" dirty="0"/>
              <a:t>CORE</a:t>
            </a:r>
            <a:br>
              <a:rPr lang="en-US" b="1" dirty="0"/>
            </a:br>
            <a:r>
              <a:rPr lang="en-US" dirty="0"/>
              <a:t>With Product</a:t>
            </a:r>
          </a:p>
        </p:txBody>
      </p:sp>
    </p:spTree>
    <p:extLst>
      <p:ext uri="{BB962C8B-B14F-4D97-AF65-F5344CB8AC3E}">
        <p14:creationId xmlns:p14="http://schemas.microsoft.com/office/powerpoint/2010/main" val="25755534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C38DE4-B1A5-4922-A84B-797D77EF4002}"/>
            </a:ext>
          </a:extLst>
        </p:cNvPr>
        <p:cNvGrpSpPr/>
        <p:nvPr/>
      </p:nvGrpSpPr>
      <p:grpSpPr>
        <a:xfrm>
          <a:off x="0" y="0"/>
          <a:ext cx="0" cy="0"/>
          <a:chOff x="0" y="0"/>
          <a:chExt cx="0" cy="0"/>
        </a:xfrm>
      </p:grpSpPr>
      <p:pic>
        <p:nvPicPr>
          <p:cNvPr id="6" name="Picture 5" descr="A display of alcohol bottles and a mug&#10;&#10;AI-generated content may be incorrect.">
            <a:extLst>
              <a:ext uri="{FF2B5EF4-FFF2-40B4-BE49-F238E27FC236}">
                <a16:creationId xmlns:a16="http://schemas.microsoft.com/office/drawing/2014/main" id="{C88EBB84-105C-5379-6E2E-4709933A553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10588" y="150813"/>
            <a:ext cx="5776764" cy="6243145"/>
          </a:xfrm>
          <a:prstGeom prst="rect">
            <a:avLst/>
          </a:prstGeom>
        </p:spPr>
      </p:pic>
      <p:sp>
        <p:nvSpPr>
          <p:cNvPr id="4" name="Date Placeholder 3">
            <a:extLst>
              <a:ext uri="{FF2B5EF4-FFF2-40B4-BE49-F238E27FC236}">
                <a16:creationId xmlns:a16="http://schemas.microsoft.com/office/drawing/2014/main" id="{293A49BA-67BD-781A-FA73-19164E3C94FF}"/>
              </a:ext>
            </a:extLst>
          </p:cNvPr>
          <p:cNvSpPr>
            <a:spLocks noGrp="1"/>
          </p:cNvSpPr>
          <p:nvPr>
            <p:ph type="dt" sz="half" idx="14"/>
          </p:nvPr>
        </p:nvSpPr>
        <p:spPr/>
        <p:txBody>
          <a:bodyPr/>
          <a:lstStyle/>
          <a:p>
            <a:fld id="{2B5808F4-D2F1-954B-BCA4-A3314A342283}" type="datetime1">
              <a:rPr lang="en-US" sz="1200" smtClean="0"/>
              <a:t>5/13/2025</a:t>
            </a:fld>
            <a:endParaRPr lang="en-US" sz="1200" dirty="0"/>
          </a:p>
        </p:txBody>
      </p:sp>
      <p:sp>
        <p:nvSpPr>
          <p:cNvPr id="3" name="Footer Placeholder 2">
            <a:extLst>
              <a:ext uri="{FF2B5EF4-FFF2-40B4-BE49-F238E27FC236}">
                <a16:creationId xmlns:a16="http://schemas.microsoft.com/office/drawing/2014/main" id="{9DEB476D-2A6B-9ED8-1DDD-ADA85B8E618F}"/>
              </a:ext>
            </a:extLst>
          </p:cNvPr>
          <p:cNvSpPr>
            <a:spLocks noGrp="1"/>
          </p:cNvSpPr>
          <p:nvPr>
            <p:ph type="ftr" sz="quarter" idx="15"/>
          </p:nvPr>
        </p:nvSpPr>
        <p:spPr/>
        <p:txBody>
          <a:bodyPr/>
          <a:lstStyle/>
          <a:p>
            <a:r>
              <a:rPr lang="en-US"/>
              <a:t>13478-DiagAm-F26-TWM-WOW Planning – Overview Deck_5.9.25</a:t>
            </a:r>
            <a:endParaRPr lang="en-US" dirty="0"/>
          </a:p>
        </p:txBody>
      </p:sp>
      <p:sp>
        <p:nvSpPr>
          <p:cNvPr id="20" name="Title 1">
            <a:extLst>
              <a:ext uri="{FF2B5EF4-FFF2-40B4-BE49-F238E27FC236}">
                <a16:creationId xmlns:a16="http://schemas.microsoft.com/office/drawing/2014/main" id="{E4012151-2C74-ABDB-8FD6-D6F40D4AD64F}"/>
              </a:ext>
            </a:extLst>
          </p:cNvPr>
          <p:cNvSpPr>
            <a:spLocks noGrp="1"/>
          </p:cNvSpPr>
          <p:nvPr>
            <p:ph type="title"/>
          </p:nvPr>
        </p:nvSpPr>
        <p:spPr>
          <a:xfrm>
            <a:off x="3300248" y="150813"/>
            <a:ext cx="5680826" cy="619650"/>
          </a:xfrm>
        </p:spPr>
        <p:txBody>
          <a:bodyPr/>
          <a:lstStyle/>
          <a:p>
            <a:r>
              <a:rPr lang="en-US" b="1" dirty="0"/>
              <a:t>CORE</a:t>
            </a:r>
            <a:br>
              <a:rPr lang="en-US" b="1" dirty="0"/>
            </a:br>
            <a:r>
              <a:rPr lang="en-US" dirty="0"/>
              <a:t>With Product – </a:t>
            </a:r>
            <a:r>
              <a:rPr lang="en-US" dirty="0" err="1"/>
              <a:t>Smr</a:t>
            </a:r>
            <a:r>
              <a:rPr lang="en-US" dirty="0"/>
              <a:t>/KO</a:t>
            </a:r>
          </a:p>
        </p:txBody>
      </p:sp>
    </p:spTree>
    <p:extLst>
      <p:ext uri="{BB962C8B-B14F-4D97-AF65-F5344CB8AC3E}">
        <p14:creationId xmlns:p14="http://schemas.microsoft.com/office/powerpoint/2010/main" val="36563462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EB6896-DBD4-C781-0A7F-2AB681F7AFD3}"/>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66D9F266-CFB7-75F2-1D29-9986C92A7A99}"/>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472728" y="294307"/>
            <a:ext cx="5979106" cy="6124684"/>
          </a:xfrm>
          <a:prstGeom prst="rect">
            <a:avLst/>
          </a:prstGeom>
        </p:spPr>
      </p:pic>
      <p:sp>
        <p:nvSpPr>
          <p:cNvPr id="4" name="Date Placeholder 3">
            <a:extLst>
              <a:ext uri="{FF2B5EF4-FFF2-40B4-BE49-F238E27FC236}">
                <a16:creationId xmlns:a16="http://schemas.microsoft.com/office/drawing/2014/main" id="{29DF74C1-9000-F910-AD6C-6BCB5285CC26}"/>
              </a:ext>
            </a:extLst>
          </p:cNvPr>
          <p:cNvSpPr>
            <a:spLocks noGrp="1"/>
          </p:cNvSpPr>
          <p:nvPr>
            <p:ph type="dt" sz="half" idx="14"/>
          </p:nvPr>
        </p:nvSpPr>
        <p:spPr/>
        <p:txBody>
          <a:bodyPr/>
          <a:lstStyle/>
          <a:p>
            <a:fld id="{2C13F184-AE40-DD4D-93CF-FA2495F00554}" type="datetime1">
              <a:rPr lang="en-US" sz="1200" smtClean="0"/>
              <a:t>5/13/2025</a:t>
            </a:fld>
            <a:endParaRPr lang="en-US" sz="1200" dirty="0"/>
          </a:p>
        </p:txBody>
      </p:sp>
      <p:sp>
        <p:nvSpPr>
          <p:cNvPr id="3" name="Footer Placeholder 2">
            <a:extLst>
              <a:ext uri="{FF2B5EF4-FFF2-40B4-BE49-F238E27FC236}">
                <a16:creationId xmlns:a16="http://schemas.microsoft.com/office/drawing/2014/main" id="{7103D3A4-9456-2EF7-0969-E1BFA47684F7}"/>
              </a:ext>
            </a:extLst>
          </p:cNvPr>
          <p:cNvSpPr>
            <a:spLocks noGrp="1"/>
          </p:cNvSpPr>
          <p:nvPr>
            <p:ph type="ftr" sz="quarter" idx="15"/>
          </p:nvPr>
        </p:nvSpPr>
        <p:spPr/>
        <p:txBody>
          <a:bodyPr/>
          <a:lstStyle/>
          <a:p>
            <a:r>
              <a:rPr lang="en-US"/>
              <a:t>13478-DiagAm-F26-TWM-WOW Planning – Overview Deck_5.9.25</a:t>
            </a:r>
            <a:endParaRPr lang="en-US" dirty="0"/>
          </a:p>
        </p:txBody>
      </p:sp>
      <p:sp>
        <p:nvSpPr>
          <p:cNvPr id="20" name="Title 1">
            <a:extLst>
              <a:ext uri="{FF2B5EF4-FFF2-40B4-BE49-F238E27FC236}">
                <a16:creationId xmlns:a16="http://schemas.microsoft.com/office/drawing/2014/main" id="{B3CB3C83-750C-8D64-B1CE-E5EC139D4F31}"/>
              </a:ext>
            </a:extLst>
          </p:cNvPr>
          <p:cNvSpPr>
            <a:spLocks noGrp="1"/>
          </p:cNvSpPr>
          <p:nvPr>
            <p:ph type="title"/>
          </p:nvPr>
        </p:nvSpPr>
        <p:spPr>
          <a:xfrm>
            <a:off x="3300248" y="150813"/>
            <a:ext cx="5680826" cy="619650"/>
          </a:xfrm>
        </p:spPr>
        <p:txBody>
          <a:bodyPr/>
          <a:lstStyle/>
          <a:p>
            <a:r>
              <a:rPr lang="en-US" b="1" dirty="0"/>
              <a:t>CORE</a:t>
            </a:r>
            <a:br>
              <a:rPr lang="en-US" b="1" dirty="0"/>
            </a:br>
            <a:r>
              <a:rPr lang="en-US" dirty="0"/>
              <a:t>With Product – CR/BUL</a:t>
            </a:r>
          </a:p>
        </p:txBody>
      </p:sp>
    </p:spTree>
    <p:extLst>
      <p:ext uri="{BB962C8B-B14F-4D97-AF65-F5344CB8AC3E}">
        <p14:creationId xmlns:p14="http://schemas.microsoft.com/office/powerpoint/2010/main" val="19824642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1A66EF-D514-CC26-863A-3ABC03D3CAF4}"/>
            </a:ext>
          </a:extLst>
        </p:cNvPr>
        <p:cNvGrpSpPr/>
        <p:nvPr/>
      </p:nvGrpSpPr>
      <p:grpSpPr>
        <a:xfrm>
          <a:off x="0" y="0"/>
          <a:ext cx="0" cy="0"/>
          <a:chOff x="0" y="0"/>
          <a:chExt cx="0" cy="0"/>
        </a:xfrm>
      </p:grpSpPr>
      <p:sp>
        <p:nvSpPr>
          <p:cNvPr id="4" name="Date Placeholder 3">
            <a:extLst>
              <a:ext uri="{FF2B5EF4-FFF2-40B4-BE49-F238E27FC236}">
                <a16:creationId xmlns:a16="http://schemas.microsoft.com/office/drawing/2014/main" id="{A8E10D87-0FD0-9E84-0848-E3C2CD875C66}"/>
              </a:ext>
            </a:extLst>
          </p:cNvPr>
          <p:cNvSpPr>
            <a:spLocks noGrp="1"/>
          </p:cNvSpPr>
          <p:nvPr>
            <p:ph type="dt" sz="half" idx="14"/>
          </p:nvPr>
        </p:nvSpPr>
        <p:spPr/>
        <p:txBody>
          <a:bodyPr/>
          <a:lstStyle/>
          <a:p>
            <a:fld id="{5A451AA5-5116-8F4A-AA51-85E55C3A59AD}" type="datetime1">
              <a:rPr lang="en-US" sz="1200" smtClean="0"/>
              <a:t>5/13/2025</a:t>
            </a:fld>
            <a:endParaRPr lang="en-US" sz="1200" dirty="0"/>
          </a:p>
        </p:txBody>
      </p:sp>
      <p:sp>
        <p:nvSpPr>
          <p:cNvPr id="3" name="Footer Placeholder 2">
            <a:extLst>
              <a:ext uri="{FF2B5EF4-FFF2-40B4-BE49-F238E27FC236}">
                <a16:creationId xmlns:a16="http://schemas.microsoft.com/office/drawing/2014/main" id="{0624B35A-444B-587C-D628-E9104D965168}"/>
              </a:ext>
            </a:extLst>
          </p:cNvPr>
          <p:cNvSpPr>
            <a:spLocks noGrp="1"/>
          </p:cNvSpPr>
          <p:nvPr>
            <p:ph type="ftr" sz="quarter" idx="15"/>
          </p:nvPr>
        </p:nvSpPr>
        <p:spPr/>
        <p:txBody>
          <a:bodyPr/>
          <a:lstStyle/>
          <a:p>
            <a:r>
              <a:rPr lang="en-US"/>
              <a:t>13478-DiagAm-F26-TWM-WOW Planning – Overview Deck_5.9.25</a:t>
            </a:r>
            <a:endParaRPr lang="en-US" dirty="0"/>
          </a:p>
        </p:txBody>
      </p:sp>
      <p:sp>
        <p:nvSpPr>
          <p:cNvPr id="10" name="TextBox 9">
            <a:extLst>
              <a:ext uri="{FF2B5EF4-FFF2-40B4-BE49-F238E27FC236}">
                <a16:creationId xmlns:a16="http://schemas.microsoft.com/office/drawing/2014/main" id="{338FB6DD-6ECB-4AB0-6D12-8126EF2A171F}"/>
              </a:ext>
            </a:extLst>
          </p:cNvPr>
          <p:cNvSpPr txBox="1"/>
          <p:nvPr/>
        </p:nvSpPr>
        <p:spPr>
          <a:xfrm>
            <a:off x="184150" y="779632"/>
            <a:ext cx="2105228" cy="1061829"/>
          </a:xfrm>
          <a:prstGeom prst="rect">
            <a:avLst/>
          </a:prstGeom>
          <a:noFill/>
        </p:spPr>
        <p:txBody>
          <a:bodyPr wrap="square" rtlCol="0">
            <a:spAutoFit/>
          </a:bodyPr>
          <a:lstStyle/>
          <a:p>
            <a:r>
              <a:rPr lang="en-US" sz="1050" b="1" dirty="0"/>
              <a:t>NOTES:</a:t>
            </a:r>
          </a:p>
          <a:p>
            <a:pPr marL="228600" indent="-228600">
              <a:buFont typeface="+mj-lt"/>
              <a:buAutoNum type="arabicPeriod"/>
            </a:pPr>
            <a:r>
              <a:rPr lang="en-US" sz="1050" dirty="0"/>
              <a:t>Suitcase is fully dimensional</a:t>
            </a:r>
          </a:p>
          <a:p>
            <a:pPr marL="228600" indent="-228600">
              <a:buFont typeface="+mj-lt"/>
              <a:buAutoNum type="arabicPeriod"/>
            </a:pPr>
            <a:r>
              <a:rPr lang="en-US" sz="1050" dirty="0"/>
              <a:t>Postcards are lug ons and easy to add to or take away from</a:t>
            </a:r>
          </a:p>
          <a:p>
            <a:endParaRPr lang="en-US" sz="1050" dirty="0"/>
          </a:p>
          <a:p>
            <a:endParaRPr lang="en-US" sz="1050" dirty="0"/>
          </a:p>
        </p:txBody>
      </p:sp>
      <p:sp>
        <p:nvSpPr>
          <p:cNvPr id="2" name="Title 1">
            <a:extLst>
              <a:ext uri="{FF2B5EF4-FFF2-40B4-BE49-F238E27FC236}">
                <a16:creationId xmlns:a16="http://schemas.microsoft.com/office/drawing/2014/main" id="{FFA7CC91-C3FF-5130-60BB-265D00034C8D}"/>
              </a:ext>
            </a:extLst>
          </p:cNvPr>
          <p:cNvSpPr>
            <a:spLocks noGrp="1"/>
          </p:cNvSpPr>
          <p:nvPr>
            <p:ph type="title"/>
          </p:nvPr>
        </p:nvSpPr>
        <p:spPr/>
        <p:txBody>
          <a:bodyPr/>
          <a:lstStyle/>
          <a:p>
            <a:r>
              <a:rPr lang="en-US" b="1" dirty="0"/>
              <a:t>ENHANCER</a:t>
            </a:r>
            <a:br>
              <a:rPr lang="en-US" b="1" dirty="0"/>
            </a:br>
            <a:r>
              <a:rPr lang="en-US" dirty="0"/>
              <a:t>Without Product</a:t>
            </a:r>
            <a:endParaRPr lang="en-US" b="1" dirty="0"/>
          </a:p>
        </p:txBody>
      </p:sp>
      <p:sp>
        <p:nvSpPr>
          <p:cNvPr id="9" name="Text Placeholder 8">
            <a:extLst>
              <a:ext uri="{FF2B5EF4-FFF2-40B4-BE49-F238E27FC236}">
                <a16:creationId xmlns:a16="http://schemas.microsoft.com/office/drawing/2014/main" id="{2E58DDA7-725F-37D8-A78A-915BAB4D57E1}"/>
              </a:ext>
            </a:extLst>
          </p:cNvPr>
          <p:cNvSpPr>
            <a:spLocks noGrp="1"/>
          </p:cNvSpPr>
          <p:nvPr>
            <p:ph type="body" sz="quarter" idx="17"/>
          </p:nvPr>
        </p:nvSpPr>
        <p:spPr/>
        <p:txBody>
          <a:bodyPr/>
          <a:lstStyle/>
          <a:p>
            <a:r>
              <a:rPr lang="en-US" b="1" dirty="0"/>
              <a:t>DIMS: </a:t>
            </a:r>
            <a:r>
              <a:rPr lang="en-US" dirty="0"/>
              <a:t>32”w X 72”h X 25”d</a:t>
            </a:r>
          </a:p>
        </p:txBody>
      </p:sp>
      <p:pic>
        <p:nvPicPr>
          <p:cNvPr id="5" name="Picture 4">
            <a:extLst>
              <a:ext uri="{FF2B5EF4-FFF2-40B4-BE49-F238E27FC236}">
                <a16:creationId xmlns:a16="http://schemas.microsoft.com/office/drawing/2014/main" id="{EEDB3742-A543-73E9-C056-079ACF9E9BAB}"/>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532002" y="1658679"/>
            <a:ext cx="2392325" cy="4518837"/>
          </a:xfrm>
          <a:prstGeom prst="rect">
            <a:avLst/>
          </a:prstGeom>
        </p:spPr>
      </p:pic>
      <p:pic>
        <p:nvPicPr>
          <p:cNvPr id="6" name="Picture 5">
            <a:extLst>
              <a:ext uri="{FF2B5EF4-FFF2-40B4-BE49-F238E27FC236}">
                <a16:creationId xmlns:a16="http://schemas.microsoft.com/office/drawing/2014/main" id="{F930B5BA-65A4-3284-793C-9E956BB2FE3C}"/>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3126346" y="680484"/>
            <a:ext cx="5382817" cy="5474220"/>
          </a:xfrm>
          <a:prstGeom prst="rect">
            <a:avLst/>
          </a:prstGeom>
        </p:spPr>
      </p:pic>
    </p:spTree>
    <p:extLst>
      <p:ext uri="{BB962C8B-B14F-4D97-AF65-F5344CB8AC3E}">
        <p14:creationId xmlns:p14="http://schemas.microsoft.com/office/powerpoint/2010/main" val="246591757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1A66EF-D514-CC26-863A-3ABC03D3CAF4}"/>
            </a:ext>
          </a:extLst>
        </p:cNvPr>
        <p:cNvGrpSpPr/>
        <p:nvPr/>
      </p:nvGrpSpPr>
      <p:grpSpPr>
        <a:xfrm>
          <a:off x="0" y="0"/>
          <a:ext cx="0" cy="0"/>
          <a:chOff x="0" y="0"/>
          <a:chExt cx="0" cy="0"/>
        </a:xfrm>
      </p:grpSpPr>
      <p:sp>
        <p:nvSpPr>
          <p:cNvPr id="4" name="Date Placeholder 3">
            <a:extLst>
              <a:ext uri="{FF2B5EF4-FFF2-40B4-BE49-F238E27FC236}">
                <a16:creationId xmlns:a16="http://schemas.microsoft.com/office/drawing/2014/main" id="{A8E10D87-0FD0-9E84-0848-E3C2CD875C66}"/>
              </a:ext>
            </a:extLst>
          </p:cNvPr>
          <p:cNvSpPr>
            <a:spLocks noGrp="1"/>
          </p:cNvSpPr>
          <p:nvPr>
            <p:ph type="dt" sz="half" idx="14"/>
          </p:nvPr>
        </p:nvSpPr>
        <p:spPr/>
        <p:txBody>
          <a:bodyPr/>
          <a:lstStyle/>
          <a:p>
            <a:fld id="{AD59AA12-3531-8142-8060-6FDDC4990D8E}" type="datetime1">
              <a:rPr lang="en-US" sz="1200" smtClean="0"/>
              <a:t>5/13/2025</a:t>
            </a:fld>
            <a:endParaRPr lang="en-US" sz="1200" dirty="0"/>
          </a:p>
        </p:txBody>
      </p:sp>
      <p:sp>
        <p:nvSpPr>
          <p:cNvPr id="3" name="Footer Placeholder 2">
            <a:extLst>
              <a:ext uri="{FF2B5EF4-FFF2-40B4-BE49-F238E27FC236}">
                <a16:creationId xmlns:a16="http://schemas.microsoft.com/office/drawing/2014/main" id="{0624B35A-444B-587C-D628-E9104D965168}"/>
              </a:ext>
            </a:extLst>
          </p:cNvPr>
          <p:cNvSpPr>
            <a:spLocks noGrp="1"/>
          </p:cNvSpPr>
          <p:nvPr>
            <p:ph type="ftr" sz="quarter" idx="15"/>
          </p:nvPr>
        </p:nvSpPr>
        <p:spPr/>
        <p:txBody>
          <a:bodyPr/>
          <a:lstStyle/>
          <a:p>
            <a:r>
              <a:rPr lang="en-US"/>
              <a:t>13478-DiagAm-F26-TWM-WOW Planning – Overview Deck_5.9.25</a:t>
            </a:r>
            <a:endParaRPr lang="en-US" dirty="0"/>
          </a:p>
        </p:txBody>
      </p:sp>
      <p:sp>
        <p:nvSpPr>
          <p:cNvPr id="2" name="Title 1">
            <a:extLst>
              <a:ext uri="{FF2B5EF4-FFF2-40B4-BE49-F238E27FC236}">
                <a16:creationId xmlns:a16="http://schemas.microsoft.com/office/drawing/2014/main" id="{FFA7CC91-C3FF-5130-60BB-265D00034C8D}"/>
              </a:ext>
            </a:extLst>
          </p:cNvPr>
          <p:cNvSpPr>
            <a:spLocks noGrp="1"/>
          </p:cNvSpPr>
          <p:nvPr>
            <p:ph type="title"/>
          </p:nvPr>
        </p:nvSpPr>
        <p:spPr/>
        <p:txBody>
          <a:bodyPr/>
          <a:lstStyle/>
          <a:p>
            <a:r>
              <a:rPr lang="en-US" b="1" dirty="0"/>
              <a:t>ENHANCER</a:t>
            </a:r>
            <a:br>
              <a:rPr lang="en-US" b="1" dirty="0"/>
            </a:br>
            <a:r>
              <a:rPr lang="en-US" dirty="0"/>
              <a:t>With Product</a:t>
            </a:r>
            <a:endParaRPr lang="en-US" b="1" dirty="0"/>
          </a:p>
        </p:txBody>
      </p:sp>
      <p:pic>
        <p:nvPicPr>
          <p:cNvPr id="6" name="Picture 5" descr="A display of alcohol and beverages&#10;&#10;AI-generated content may be incorrect.">
            <a:extLst>
              <a:ext uri="{FF2B5EF4-FFF2-40B4-BE49-F238E27FC236}">
                <a16:creationId xmlns:a16="http://schemas.microsoft.com/office/drawing/2014/main" id="{F85DD011-DB6B-6848-F637-2E35556F2549}"/>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2007475" y="73883"/>
            <a:ext cx="5129049" cy="6281227"/>
          </a:xfrm>
          <a:prstGeom prst="rect">
            <a:avLst/>
          </a:prstGeom>
        </p:spPr>
      </p:pic>
    </p:spTree>
    <p:extLst>
      <p:ext uri="{BB962C8B-B14F-4D97-AF65-F5344CB8AC3E}">
        <p14:creationId xmlns:p14="http://schemas.microsoft.com/office/powerpoint/2010/main" val="83167020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51E8E0-AF2D-FF2D-BA6F-C3D33A17A4BC}"/>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0353426C-0128-D865-F359-C6AC2C41FA45}"/>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2133670" y="73883"/>
            <a:ext cx="4876659" cy="6281227"/>
          </a:xfrm>
          <a:prstGeom prst="rect">
            <a:avLst/>
          </a:prstGeom>
        </p:spPr>
      </p:pic>
      <p:sp>
        <p:nvSpPr>
          <p:cNvPr id="4" name="Date Placeholder 3">
            <a:extLst>
              <a:ext uri="{FF2B5EF4-FFF2-40B4-BE49-F238E27FC236}">
                <a16:creationId xmlns:a16="http://schemas.microsoft.com/office/drawing/2014/main" id="{9A8027E6-DB86-3378-D97E-5B194BE84EC1}"/>
              </a:ext>
            </a:extLst>
          </p:cNvPr>
          <p:cNvSpPr>
            <a:spLocks noGrp="1"/>
          </p:cNvSpPr>
          <p:nvPr>
            <p:ph type="dt" sz="half" idx="14"/>
          </p:nvPr>
        </p:nvSpPr>
        <p:spPr/>
        <p:txBody>
          <a:bodyPr/>
          <a:lstStyle/>
          <a:p>
            <a:fld id="{8B498EAA-7A19-B741-9BB0-9C66C4513DF0}" type="datetime1">
              <a:rPr lang="en-US" sz="1200" smtClean="0"/>
              <a:t>5/13/2025</a:t>
            </a:fld>
            <a:endParaRPr lang="en-US" sz="1200" dirty="0"/>
          </a:p>
        </p:txBody>
      </p:sp>
      <p:sp>
        <p:nvSpPr>
          <p:cNvPr id="3" name="Footer Placeholder 2">
            <a:extLst>
              <a:ext uri="{FF2B5EF4-FFF2-40B4-BE49-F238E27FC236}">
                <a16:creationId xmlns:a16="http://schemas.microsoft.com/office/drawing/2014/main" id="{4FDAD966-CFC4-53CF-132D-C4E1153C8588}"/>
              </a:ext>
            </a:extLst>
          </p:cNvPr>
          <p:cNvSpPr>
            <a:spLocks noGrp="1"/>
          </p:cNvSpPr>
          <p:nvPr>
            <p:ph type="ftr" sz="quarter" idx="15"/>
          </p:nvPr>
        </p:nvSpPr>
        <p:spPr/>
        <p:txBody>
          <a:bodyPr/>
          <a:lstStyle/>
          <a:p>
            <a:r>
              <a:rPr lang="en-US"/>
              <a:t>13478-DiagAm-F26-TWM-WOW Planning – Overview Deck_5.9.25</a:t>
            </a:r>
            <a:endParaRPr lang="en-US" dirty="0"/>
          </a:p>
        </p:txBody>
      </p:sp>
      <p:sp>
        <p:nvSpPr>
          <p:cNvPr id="2" name="Title 1">
            <a:extLst>
              <a:ext uri="{FF2B5EF4-FFF2-40B4-BE49-F238E27FC236}">
                <a16:creationId xmlns:a16="http://schemas.microsoft.com/office/drawing/2014/main" id="{046BD3EA-C896-8C4B-C8E7-1DE8F7A69414}"/>
              </a:ext>
            </a:extLst>
          </p:cNvPr>
          <p:cNvSpPr>
            <a:spLocks noGrp="1"/>
          </p:cNvSpPr>
          <p:nvPr>
            <p:ph type="title"/>
          </p:nvPr>
        </p:nvSpPr>
        <p:spPr/>
        <p:txBody>
          <a:bodyPr/>
          <a:lstStyle/>
          <a:p>
            <a:r>
              <a:rPr lang="en-US" b="1" dirty="0"/>
              <a:t>ENHANCER</a:t>
            </a:r>
            <a:br>
              <a:rPr lang="en-US" b="1" dirty="0"/>
            </a:br>
            <a:r>
              <a:rPr lang="en-US" dirty="0"/>
              <a:t>With Product – </a:t>
            </a:r>
            <a:r>
              <a:rPr lang="en-US" dirty="0" err="1"/>
              <a:t>Smr</a:t>
            </a:r>
            <a:r>
              <a:rPr lang="en-US" dirty="0"/>
              <a:t>/KO</a:t>
            </a:r>
            <a:endParaRPr lang="en-US" b="1" dirty="0"/>
          </a:p>
        </p:txBody>
      </p:sp>
    </p:spTree>
    <p:extLst>
      <p:ext uri="{BB962C8B-B14F-4D97-AF65-F5344CB8AC3E}">
        <p14:creationId xmlns:p14="http://schemas.microsoft.com/office/powerpoint/2010/main" val="339150360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376756-6B82-CF48-9497-BD0AAF34653C}"/>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6C3723B6-0362-4073-EB09-7E4E02A8EB0A}"/>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2133670" y="223691"/>
            <a:ext cx="4876659" cy="5981610"/>
          </a:xfrm>
          <a:prstGeom prst="rect">
            <a:avLst/>
          </a:prstGeom>
        </p:spPr>
      </p:pic>
      <p:sp>
        <p:nvSpPr>
          <p:cNvPr id="4" name="Date Placeholder 3">
            <a:extLst>
              <a:ext uri="{FF2B5EF4-FFF2-40B4-BE49-F238E27FC236}">
                <a16:creationId xmlns:a16="http://schemas.microsoft.com/office/drawing/2014/main" id="{18F4BBF3-E6BF-F871-5F07-14B7110BCC0F}"/>
              </a:ext>
            </a:extLst>
          </p:cNvPr>
          <p:cNvSpPr>
            <a:spLocks noGrp="1"/>
          </p:cNvSpPr>
          <p:nvPr>
            <p:ph type="dt" sz="half" idx="14"/>
          </p:nvPr>
        </p:nvSpPr>
        <p:spPr/>
        <p:txBody>
          <a:bodyPr/>
          <a:lstStyle/>
          <a:p>
            <a:fld id="{72632B3F-DE94-114B-B454-9654F10FDB1D}" type="datetime1">
              <a:rPr lang="en-US" sz="1200" smtClean="0"/>
              <a:t>5/13/2025</a:t>
            </a:fld>
            <a:endParaRPr lang="en-US" sz="1200" dirty="0"/>
          </a:p>
        </p:txBody>
      </p:sp>
      <p:sp>
        <p:nvSpPr>
          <p:cNvPr id="3" name="Footer Placeholder 2">
            <a:extLst>
              <a:ext uri="{FF2B5EF4-FFF2-40B4-BE49-F238E27FC236}">
                <a16:creationId xmlns:a16="http://schemas.microsoft.com/office/drawing/2014/main" id="{3A56741C-C4E2-223E-435F-C09979CBA5AD}"/>
              </a:ext>
            </a:extLst>
          </p:cNvPr>
          <p:cNvSpPr>
            <a:spLocks noGrp="1"/>
          </p:cNvSpPr>
          <p:nvPr>
            <p:ph type="ftr" sz="quarter" idx="15"/>
          </p:nvPr>
        </p:nvSpPr>
        <p:spPr/>
        <p:txBody>
          <a:bodyPr/>
          <a:lstStyle/>
          <a:p>
            <a:r>
              <a:rPr lang="en-US"/>
              <a:t>13478-DiagAm-F26-TWM-WOW Planning – Overview Deck_5.9.25</a:t>
            </a:r>
            <a:endParaRPr lang="en-US" dirty="0"/>
          </a:p>
        </p:txBody>
      </p:sp>
      <p:sp>
        <p:nvSpPr>
          <p:cNvPr id="2" name="Title 1">
            <a:extLst>
              <a:ext uri="{FF2B5EF4-FFF2-40B4-BE49-F238E27FC236}">
                <a16:creationId xmlns:a16="http://schemas.microsoft.com/office/drawing/2014/main" id="{F05DBFE8-D885-FA5F-4782-6A31C581CADE}"/>
              </a:ext>
            </a:extLst>
          </p:cNvPr>
          <p:cNvSpPr>
            <a:spLocks noGrp="1"/>
          </p:cNvSpPr>
          <p:nvPr>
            <p:ph type="title"/>
          </p:nvPr>
        </p:nvSpPr>
        <p:spPr/>
        <p:txBody>
          <a:bodyPr/>
          <a:lstStyle/>
          <a:p>
            <a:r>
              <a:rPr lang="en-US" b="1" dirty="0"/>
              <a:t>ENHANCER</a:t>
            </a:r>
            <a:br>
              <a:rPr lang="en-US" b="1" dirty="0"/>
            </a:br>
            <a:r>
              <a:rPr lang="en-US" dirty="0"/>
              <a:t>With Product – CR/BUL</a:t>
            </a:r>
            <a:br>
              <a:rPr lang="en-US" dirty="0"/>
            </a:br>
            <a:endParaRPr lang="en-US" b="1" dirty="0"/>
          </a:p>
        </p:txBody>
      </p:sp>
    </p:spTree>
    <p:extLst>
      <p:ext uri="{BB962C8B-B14F-4D97-AF65-F5344CB8AC3E}">
        <p14:creationId xmlns:p14="http://schemas.microsoft.com/office/powerpoint/2010/main" val="3449085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lose-up of a sign&#10;&#10;AI-generated content may be incorrect.">
            <a:extLst>
              <a:ext uri="{FF2B5EF4-FFF2-40B4-BE49-F238E27FC236}">
                <a16:creationId xmlns:a16="http://schemas.microsoft.com/office/drawing/2014/main" id="{6A3CE681-3ED9-7D3E-D115-DFC742276C0E}"/>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178912" y="366044"/>
            <a:ext cx="8786175" cy="5845569"/>
          </a:xfrm>
          <a:prstGeom prst="rect">
            <a:avLst/>
          </a:prstGeom>
        </p:spPr>
      </p:pic>
      <p:sp>
        <p:nvSpPr>
          <p:cNvPr id="2" name="Date Placeholder 1">
            <a:extLst>
              <a:ext uri="{FF2B5EF4-FFF2-40B4-BE49-F238E27FC236}">
                <a16:creationId xmlns:a16="http://schemas.microsoft.com/office/drawing/2014/main" id="{D13C26F0-5C42-5D5A-91C5-BC35822439F3}"/>
              </a:ext>
            </a:extLst>
          </p:cNvPr>
          <p:cNvSpPr>
            <a:spLocks noGrp="1"/>
          </p:cNvSpPr>
          <p:nvPr>
            <p:ph type="dt" sz="half" idx="14"/>
          </p:nvPr>
        </p:nvSpPr>
        <p:spPr/>
        <p:txBody>
          <a:bodyPr/>
          <a:lstStyle/>
          <a:p>
            <a:fld id="{6C3E1FC3-85FC-F74D-A9B7-B8D52413F204}" type="datetime1">
              <a:rPr lang="en-US" smtClean="0"/>
              <a:t>5/13/2025</a:t>
            </a:fld>
            <a:endParaRPr lang="en-US" dirty="0"/>
          </a:p>
        </p:txBody>
      </p:sp>
      <p:sp>
        <p:nvSpPr>
          <p:cNvPr id="3" name="Footer Placeholder 2">
            <a:extLst>
              <a:ext uri="{FF2B5EF4-FFF2-40B4-BE49-F238E27FC236}">
                <a16:creationId xmlns:a16="http://schemas.microsoft.com/office/drawing/2014/main" id="{9ADB4F1D-3D3D-A2B6-2FE8-9186FF33A0D3}"/>
              </a:ext>
            </a:extLst>
          </p:cNvPr>
          <p:cNvSpPr>
            <a:spLocks noGrp="1"/>
          </p:cNvSpPr>
          <p:nvPr>
            <p:ph type="ftr" sz="quarter" idx="15"/>
          </p:nvPr>
        </p:nvSpPr>
        <p:spPr/>
        <p:txBody>
          <a:bodyPr/>
          <a:lstStyle/>
          <a:p>
            <a:r>
              <a:rPr lang="en-US"/>
              <a:t>13478-DiagAm-F26-TWM-WOW Planning – Overview Deck_5.9.25</a:t>
            </a:r>
            <a:endParaRPr lang="en-US" dirty="0"/>
          </a:p>
        </p:txBody>
      </p:sp>
      <p:sp>
        <p:nvSpPr>
          <p:cNvPr id="4" name="Title 3">
            <a:extLst>
              <a:ext uri="{FF2B5EF4-FFF2-40B4-BE49-F238E27FC236}">
                <a16:creationId xmlns:a16="http://schemas.microsoft.com/office/drawing/2014/main" id="{D0F2572E-974E-4FD7-C3B7-3EC5257588D8}"/>
              </a:ext>
            </a:extLst>
          </p:cNvPr>
          <p:cNvSpPr>
            <a:spLocks noGrp="1"/>
          </p:cNvSpPr>
          <p:nvPr>
            <p:ph type="title"/>
          </p:nvPr>
        </p:nvSpPr>
        <p:spPr/>
        <p:txBody>
          <a:bodyPr/>
          <a:lstStyle/>
          <a:p>
            <a:r>
              <a:rPr lang="en-US" b="1" dirty="0"/>
              <a:t>CORE &amp; ENHANCER</a:t>
            </a:r>
            <a:br>
              <a:rPr lang="en-US" b="1" dirty="0"/>
            </a:br>
            <a:r>
              <a:rPr lang="en-US" dirty="0"/>
              <a:t>Without Product</a:t>
            </a:r>
          </a:p>
        </p:txBody>
      </p:sp>
    </p:spTree>
    <p:extLst>
      <p:ext uri="{BB962C8B-B14F-4D97-AF65-F5344CB8AC3E}">
        <p14:creationId xmlns:p14="http://schemas.microsoft.com/office/powerpoint/2010/main" val="10512716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C8CC5B-2FAE-8588-4549-9C3D078008FE}"/>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29218094-096C-A3D1-0AA5-0D5D4B8652C4}"/>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532002" y="361444"/>
            <a:ext cx="7819698" cy="5914140"/>
          </a:xfrm>
          <a:prstGeom prst="rect">
            <a:avLst/>
          </a:prstGeom>
        </p:spPr>
      </p:pic>
      <p:sp>
        <p:nvSpPr>
          <p:cNvPr id="2" name="Date Placeholder 1">
            <a:extLst>
              <a:ext uri="{FF2B5EF4-FFF2-40B4-BE49-F238E27FC236}">
                <a16:creationId xmlns:a16="http://schemas.microsoft.com/office/drawing/2014/main" id="{DC747523-C9A6-493A-2268-FC7BF434E647}"/>
              </a:ext>
            </a:extLst>
          </p:cNvPr>
          <p:cNvSpPr>
            <a:spLocks noGrp="1"/>
          </p:cNvSpPr>
          <p:nvPr>
            <p:ph type="dt" sz="half" idx="14"/>
          </p:nvPr>
        </p:nvSpPr>
        <p:spPr/>
        <p:txBody>
          <a:bodyPr/>
          <a:lstStyle/>
          <a:p>
            <a:fld id="{692849F8-899E-FD42-BD54-B22ABCE60C3A}" type="datetime1">
              <a:rPr lang="en-US" smtClean="0"/>
              <a:t>5/13/2025</a:t>
            </a:fld>
            <a:endParaRPr lang="en-US" dirty="0"/>
          </a:p>
        </p:txBody>
      </p:sp>
      <p:sp>
        <p:nvSpPr>
          <p:cNvPr id="3" name="Footer Placeholder 2">
            <a:extLst>
              <a:ext uri="{FF2B5EF4-FFF2-40B4-BE49-F238E27FC236}">
                <a16:creationId xmlns:a16="http://schemas.microsoft.com/office/drawing/2014/main" id="{7701A63C-7BA2-FCC4-1794-B7134EEC5002}"/>
              </a:ext>
            </a:extLst>
          </p:cNvPr>
          <p:cNvSpPr>
            <a:spLocks noGrp="1"/>
          </p:cNvSpPr>
          <p:nvPr>
            <p:ph type="ftr" sz="quarter" idx="15"/>
          </p:nvPr>
        </p:nvSpPr>
        <p:spPr/>
        <p:txBody>
          <a:bodyPr/>
          <a:lstStyle/>
          <a:p>
            <a:r>
              <a:rPr lang="en-US"/>
              <a:t>13478-DiagAm-F26-TWM-WOW Planning – Overview Deck_5.9.25</a:t>
            </a:r>
            <a:endParaRPr lang="en-US" dirty="0"/>
          </a:p>
        </p:txBody>
      </p:sp>
      <p:sp>
        <p:nvSpPr>
          <p:cNvPr id="4" name="Title 3">
            <a:extLst>
              <a:ext uri="{FF2B5EF4-FFF2-40B4-BE49-F238E27FC236}">
                <a16:creationId xmlns:a16="http://schemas.microsoft.com/office/drawing/2014/main" id="{39965E97-7895-1579-5CE0-70CCCFFEF362}"/>
              </a:ext>
            </a:extLst>
          </p:cNvPr>
          <p:cNvSpPr>
            <a:spLocks noGrp="1"/>
          </p:cNvSpPr>
          <p:nvPr>
            <p:ph type="title"/>
          </p:nvPr>
        </p:nvSpPr>
        <p:spPr/>
        <p:txBody>
          <a:bodyPr/>
          <a:lstStyle/>
          <a:p>
            <a:r>
              <a:rPr lang="en-US" b="1" dirty="0"/>
              <a:t>CORE &amp; ENHANCER</a:t>
            </a:r>
            <a:br>
              <a:rPr lang="en-US" b="1" dirty="0"/>
            </a:br>
            <a:r>
              <a:rPr lang="en-US" dirty="0"/>
              <a:t>With Product</a:t>
            </a:r>
          </a:p>
        </p:txBody>
      </p:sp>
    </p:spTree>
    <p:extLst>
      <p:ext uri="{BB962C8B-B14F-4D97-AF65-F5344CB8AC3E}">
        <p14:creationId xmlns:p14="http://schemas.microsoft.com/office/powerpoint/2010/main" val="126022985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579663-50C1-27D4-E829-7625A8B34353}"/>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25A3C3AE-D112-4632-1194-AF699F62C13C}"/>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1615759" y="361444"/>
            <a:ext cx="5652184" cy="5914140"/>
          </a:xfrm>
          <a:prstGeom prst="rect">
            <a:avLst/>
          </a:prstGeom>
        </p:spPr>
      </p:pic>
      <p:sp>
        <p:nvSpPr>
          <p:cNvPr id="2" name="Date Placeholder 1">
            <a:extLst>
              <a:ext uri="{FF2B5EF4-FFF2-40B4-BE49-F238E27FC236}">
                <a16:creationId xmlns:a16="http://schemas.microsoft.com/office/drawing/2014/main" id="{64EDAED3-0C4A-0FCB-B8CD-65E17B54EE36}"/>
              </a:ext>
            </a:extLst>
          </p:cNvPr>
          <p:cNvSpPr>
            <a:spLocks noGrp="1"/>
          </p:cNvSpPr>
          <p:nvPr>
            <p:ph type="dt" sz="half" idx="14"/>
          </p:nvPr>
        </p:nvSpPr>
        <p:spPr/>
        <p:txBody>
          <a:bodyPr/>
          <a:lstStyle/>
          <a:p>
            <a:fld id="{4BA92B12-1D75-8449-A954-0EE0ABAEEECB}" type="datetime1">
              <a:rPr lang="en-US" smtClean="0"/>
              <a:t>5/13/2025</a:t>
            </a:fld>
            <a:endParaRPr lang="en-US" dirty="0"/>
          </a:p>
        </p:txBody>
      </p:sp>
      <p:sp>
        <p:nvSpPr>
          <p:cNvPr id="3" name="Footer Placeholder 2">
            <a:extLst>
              <a:ext uri="{FF2B5EF4-FFF2-40B4-BE49-F238E27FC236}">
                <a16:creationId xmlns:a16="http://schemas.microsoft.com/office/drawing/2014/main" id="{E50CF767-6B68-C8A3-588B-EC44D777D3B5}"/>
              </a:ext>
            </a:extLst>
          </p:cNvPr>
          <p:cNvSpPr>
            <a:spLocks noGrp="1"/>
          </p:cNvSpPr>
          <p:nvPr>
            <p:ph type="ftr" sz="quarter" idx="15"/>
          </p:nvPr>
        </p:nvSpPr>
        <p:spPr/>
        <p:txBody>
          <a:bodyPr/>
          <a:lstStyle/>
          <a:p>
            <a:r>
              <a:rPr lang="en-US"/>
              <a:t>13478-DiagAm-F26-TWM-WOW Planning – Overview Deck_5.9.25</a:t>
            </a:r>
            <a:endParaRPr lang="en-US" dirty="0"/>
          </a:p>
        </p:txBody>
      </p:sp>
      <p:sp>
        <p:nvSpPr>
          <p:cNvPr id="4" name="Title 3">
            <a:extLst>
              <a:ext uri="{FF2B5EF4-FFF2-40B4-BE49-F238E27FC236}">
                <a16:creationId xmlns:a16="http://schemas.microsoft.com/office/drawing/2014/main" id="{D508C1F6-42C2-148F-6A55-6B35D2B607B8}"/>
              </a:ext>
            </a:extLst>
          </p:cNvPr>
          <p:cNvSpPr>
            <a:spLocks noGrp="1"/>
          </p:cNvSpPr>
          <p:nvPr>
            <p:ph type="title"/>
          </p:nvPr>
        </p:nvSpPr>
        <p:spPr/>
        <p:txBody>
          <a:bodyPr/>
          <a:lstStyle/>
          <a:p>
            <a:r>
              <a:rPr lang="en-US" b="1" dirty="0"/>
              <a:t>CORE &amp; ENHANCER</a:t>
            </a:r>
            <a:br>
              <a:rPr lang="en-US" b="1" dirty="0"/>
            </a:br>
            <a:r>
              <a:rPr lang="en-US" dirty="0"/>
              <a:t>With Product – </a:t>
            </a:r>
            <a:r>
              <a:rPr lang="en-US" dirty="0" err="1"/>
              <a:t>Smr</a:t>
            </a:r>
            <a:r>
              <a:rPr lang="en-US" dirty="0"/>
              <a:t>/KO</a:t>
            </a:r>
          </a:p>
        </p:txBody>
      </p:sp>
    </p:spTree>
    <p:extLst>
      <p:ext uri="{BB962C8B-B14F-4D97-AF65-F5344CB8AC3E}">
        <p14:creationId xmlns:p14="http://schemas.microsoft.com/office/powerpoint/2010/main" val="13665105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D76891-403C-DE52-B47E-EAE141CA73D9}"/>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0733F73E-256E-F477-FBEC-A2F70394A418}"/>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301697" y="545800"/>
            <a:ext cx="6540606" cy="5426157"/>
          </a:xfrm>
          <a:prstGeom prst="rect">
            <a:avLst/>
          </a:prstGeom>
        </p:spPr>
      </p:pic>
      <p:sp>
        <p:nvSpPr>
          <p:cNvPr id="4" name="Date Placeholder 3">
            <a:extLst>
              <a:ext uri="{FF2B5EF4-FFF2-40B4-BE49-F238E27FC236}">
                <a16:creationId xmlns:a16="http://schemas.microsoft.com/office/drawing/2014/main" id="{7CA1E999-3EB1-54EE-0856-E65595913C74}"/>
              </a:ext>
            </a:extLst>
          </p:cNvPr>
          <p:cNvSpPr>
            <a:spLocks noGrp="1"/>
          </p:cNvSpPr>
          <p:nvPr>
            <p:ph type="dt" sz="half" idx="14"/>
          </p:nvPr>
        </p:nvSpPr>
        <p:spPr/>
        <p:txBody>
          <a:bodyPr/>
          <a:lstStyle/>
          <a:p>
            <a:fld id="{A8BA0BE3-8FEC-7B4C-BA71-B20A8A03B9C3}" type="datetime1">
              <a:rPr lang="en-US" sz="1200" smtClean="0"/>
              <a:t>5/13/2025</a:t>
            </a:fld>
            <a:endParaRPr lang="en-US" sz="1200" dirty="0"/>
          </a:p>
        </p:txBody>
      </p:sp>
      <p:sp>
        <p:nvSpPr>
          <p:cNvPr id="3" name="Footer Placeholder 2">
            <a:extLst>
              <a:ext uri="{FF2B5EF4-FFF2-40B4-BE49-F238E27FC236}">
                <a16:creationId xmlns:a16="http://schemas.microsoft.com/office/drawing/2014/main" id="{2DDF8907-9E2E-2711-39DC-72D01459CD0D}"/>
              </a:ext>
            </a:extLst>
          </p:cNvPr>
          <p:cNvSpPr>
            <a:spLocks noGrp="1"/>
          </p:cNvSpPr>
          <p:nvPr>
            <p:ph type="ftr" sz="quarter" idx="15"/>
          </p:nvPr>
        </p:nvSpPr>
        <p:spPr/>
        <p:txBody>
          <a:bodyPr/>
          <a:lstStyle/>
          <a:p>
            <a:r>
              <a:rPr lang="en-US"/>
              <a:t>13478-DiagAm-F26-TWM-WOW Planning – Overview Deck_5.9.25</a:t>
            </a:r>
            <a:endParaRPr lang="en-US" dirty="0"/>
          </a:p>
        </p:txBody>
      </p:sp>
      <p:sp>
        <p:nvSpPr>
          <p:cNvPr id="2" name="Title 1">
            <a:extLst>
              <a:ext uri="{FF2B5EF4-FFF2-40B4-BE49-F238E27FC236}">
                <a16:creationId xmlns:a16="http://schemas.microsoft.com/office/drawing/2014/main" id="{EFFB9D8F-D84A-556F-0981-755FC46DE1ED}"/>
              </a:ext>
            </a:extLst>
          </p:cNvPr>
          <p:cNvSpPr>
            <a:spLocks noGrp="1"/>
          </p:cNvSpPr>
          <p:nvPr>
            <p:ph type="title"/>
          </p:nvPr>
        </p:nvSpPr>
        <p:spPr>
          <a:xfrm>
            <a:off x="3300248" y="150813"/>
            <a:ext cx="5680826" cy="619650"/>
          </a:xfrm>
        </p:spPr>
        <p:txBody>
          <a:bodyPr/>
          <a:lstStyle/>
          <a:p>
            <a:r>
              <a:rPr lang="en-US" b="1" dirty="0"/>
              <a:t>CORE SIDE 2</a:t>
            </a:r>
            <a:br>
              <a:rPr lang="en-US" b="1" dirty="0"/>
            </a:br>
            <a:r>
              <a:rPr lang="en-US" dirty="0"/>
              <a:t>With Product</a:t>
            </a:r>
          </a:p>
        </p:txBody>
      </p:sp>
    </p:spTree>
    <p:extLst>
      <p:ext uri="{BB962C8B-B14F-4D97-AF65-F5344CB8AC3E}">
        <p14:creationId xmlns:p14="http://schemas.microsoft.com/office/powerpoint/2010/main" val="18366616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CD1751-9A0E-8D4F-2F66-E4881C345D99}"/>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D1293C60-7463-254B-83D5-F56F0CAC4A09}"/>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1759366" y="361444"/>
            <a:ext cx="5364969" cy="5914140"/>
          </a:xfrm>
          <a:prstGeom prst="rect">
            <a:avLst/>
          </a:prstGeom>
        </p:spPr>
      </p:pic>
      <p:sp>
        <p:nvSpPr>
          <p:cNvPr id="2" name="Date Placeholder 1">
            <a:extLst>
              <a:ext uri="{FF2B5EF4-FFF2-40B4-BE49-F238E27FC236}">
                <a16:creationId xmlns:a16="http://schemas.microsoft.com/office/drawing/2014/main" id="{C0E88CAD-9C78-8D40-C92F-91E85CE5A571}"/>
              </a:ext>
            </a:extLst>
          </p:cNvPr>
          <p:cNvSpPr>
            <a:spLocks noGrp="1"/>
          </p:cNvSpPr>
          <p:nvPr>
            <p:ph type="dt" sz="half" idx="14"/>
          </p:nvPr>
        </p:nvSpPr>
        <p:spPr/>
        <p:txBody>
          <a:bodyPr/>
          <a:lstStyle/>
          <a:p>
            <a:fld id="{B241361D-89F7-464C-9FCE-17FD8AA2A20B}" type="datetime1">
              <a:rPr lang="en-US" smtClean="0"/>
              <a:t>5/13/2025</a:t>
            </a:fld>
            <a:endParaRPr lang="en-US" dirty="0"/>
          </a:p>
        </p:txBody>
      </p:sp>
      <p:sp>
        <p:nvSpPr>
          <p:cNvPr id="3" name="Footer Placeholder 2">
            <a:extLst>
              <a:ext uri="{FF2B5EF4-FFF2-40B4-BE49-F238E27FC236}">
                <a16:creationId xmlns:a16="http://schemas.microsoft.com/office/drawing/2014/main" id="{BC856820-6DBF-FC71-E669-2B16AB913956}"/>
              </a:ext>
            </a:extLst>
          </p:cNvPr>
          <p:cNvSpPr>
            <a:spLocks noGrp="1"/>
          </p:cNvSpPr>
          <p:nvPr>
            <p:ph type="ftr" sz="quarter" idx="15"/>
          </p:nvPr>
        </p:nvSpPr>
        <p:spPr/>
        <p:txBody>
          <a:bodyPr/>
          <a:lstStyle/>
          <a:p>
            <a:r>
              <a:rPr lang="en-US"/>
              <a:t>13478-DiagAm-F26-TWM-WOW Planning – Overview Deck_5.9.25</a:t>
            </a:r>
            <a:endParaRPr lang="en-US" dirty="0"/>
          </a:p>
        </p:txBody>
      </p:sp>
      <p:sp>
        <p:nvSpPr>
          <p:cNvPr id="4" name="Title 3">
            <a:extLst>
              <a:ext uri="{FF2B5EF4-FFF2-40B4-BE49-F238E27FC236}">
                <a16:creationId xmlns:a16="http://schemas.microsoft.com/office/drawing/2014/main" id="{0B43A48A-32C1-3D0D-320B-CCA97AF655B0}"/>
              </a:ext>
            </a:extLst>
          </p:cNvPr>
          <p:cNvSpPr>
            <a:spLocks noGrp="1"/>
          </p:cNvSpPr>
          <p:nvPr>
            <p:ph type="title"/>
          </p:nvPr>
        </p:nvSpPr>
        <p:spPr/>
        <p:txBody>
          <a:bodyPr/>
          <a:lstStyle/>
          <a:p>
            <a:r>
              <a:rPr lang="en-US" b="1" dirty="0"/>
              <a:t>CORE &amp; ENHANCER</a:t>
            </a:r>
            <a:br>
              <a:rPr lang="en-US" b="1" dirty="0"/>
            </a:br>
            <a:r>
              <a:rPr lang="en-US" dirty="0"/>
              <a:t>With Product – CR/BUL</a:t>
            </a:r>
          </a:p>
        </p:txBody>
      </p:sp>
    </p:spTree>
    <p:extLst>
      <p:ext uri="{BB962C8B-B14F-4D97-AF65-F5344CB8AC3E}">
        <p14:creationId xmlns:p14="http://schemas.microsoft.com/office/powerpoint/2010/main" val="305496118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7A6DFD-8D4D-E560-EBB3-10D7CCAFBB9A}"/>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2F91B44C-97FE-C560-7E35-379A919375A6}"/>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23746" y="770463"/>
            <a:ext cx="4970378" cy="5334636"/>
          </a:xfrm>
          <a:prstGeom prst="rect">
            <a:avLst/>
          </a:prstGeom>
        </p:spPr>
      </p:pic>
      <p:pic>
        <p:nvPicPr>
          <p:cNvPr id="15" name="Picture 14">
            <a:extLst>
              <a:ext uri="{FF2B5EF4-FFF2-40B4-BE49-F238E27FC236}">
                <a16:creationId xmlns:a16="http://schemas.microsoft.com/office/drawing/2014/main" id="{DC0EA775-4644-A03F-CA95-7F21FCA5F4D7}"/>
              </a:ext>
            </a:extLst>
          </p:cNvPr>
          <p:cNvPicPr>
            <a:picLocks noChangeAspect="1"/>
          </p:cNvPicPr>
          <p:nvPr/>
        </p:nvPicPr>
        <p:blipFill>
          <a:blip r:embed="rId3"/>
          <a:stretch>
            <a:fillRect/>
          </a:stretch>
        </p:blipFill>
        <p:spPr>
          <a:xfrm rot="2047667">
            <a:off x="4267835" y="4543542"/>
            <a:ext cx="2668878" cy="1601327"/>
          </a:xfrm>
          <a:prstGeom prst="rect">
            <a:avLst/>
          </a:prstGeom>
        </p:spPr>
      </p:pic>
      <p:pic>
        <p:nvPicPr>
          <p:cNvPr id="21" name="Picture 20">
            <a:extLst>
              <a:ext uri="{FF2B5EF4-FFF2-40B4-BE49-F238E27FC236}">
                <a16:creationId xmlns:a16="http://schemas.microsoft.com/office/drawing/2014/main" id="{985B7E19-1EAB-51BA-367A-35EBD3DB8AA0}"/>
              </a:ext>
            </a:extLst>
          </p:cNvPr>
          <p:cNvPicPr>
            <a:picLocks noChangeAspect="1"/>
          </p:cNvPicPr>
          <p:nvPr/>
        </p:nvPicPr>
        <p:blipFill>
          <a:blip r:embed="rId4"/>
          <a:stretch>
            <a:fillRect/>
          </a:stretch>
        </p:blipFill>
        <p:spPr>
          <a:xfrm rot="1770312">
            <a:off x="5727243" y="3966985"/>
            <a:ext cx="2553140" cy="1531884"/>
          </a:xfrm>
          <a:prstGeom prst="rect">
            <a:avLst/>
          </a:prstGeom>
        </p:spPr>
      </p:pic>
      <p:pic>
        <p:nvPicPr>
          <p:cNvPr id="19" name="Picture 18">
            <a:extLst>
              <a:ext uri="{FF2B5EF4-FFF2-40B4-BE49-F238E27FC236}">
                <a16:creationId xmlns:a16="http://schemas.microsoft.com/office/drawing/2014/main" id="{BB476A7A-2826-50DA-D697-92956D9CC018}"/>
              </a:ext>
            </a:extLst>
          </p:cNvPr>
          <p:cNvPicPr>
            <a:picLocks noChangeAspect="1"/>
          </p:cNvPicPr>
          <p:nvPr/>
        </p:nvPicPr>
        <p:blipFill>
          <a:blip r:embed="rId5"/>
          <a:stretch>
            <a:fillRect/>
          </a:stretch>
        </p:blipFill>
        <p:spPr>
          <a:xfrm rot="670115">
            <a:off x="5818793" y="2916761"/>
            <a:ext cx="2668877" cy="1601326"/>
          </a:xfrm>
          <a:prstGeom prst="rect">
            <a:avLst/>
          </a:prstGeom>
        </p:spPr>
      </p:pic>
      <p:pic>
        <p:nvPicPr>
          <p:cNvPr id="23" name="Picture 22" descr="A poster of a drink on a beach&#10;&#10;AI-generated content may be incorrect.">
            <a:extLst>
              <a:ext uri="{FF2B5EF4-FFF2-40B4-BE49-F238E27FC236}">
                <a16:creationId xmlns:a16="http://schemas.microsoft.com/office/drawing/2014/main" id="{635ADF17-8033-946C-CE03-31997ABFC150}"/>
              </a:ext>
            </a:extLst>
          </p:cNvPr>
          <p:cNvPicPr>
            <a:picLocks noChangeAspect="1"/>
          </p:cNvPicPr>
          <p:nvPr/>
        </p:nvPicPr>
        <p:blipFill>
          <a:blip r:embed="rId6"/>
          <a:stretch>
            <a:fillRect/>
          </a:stretch>
        </p:blipFill>
        <p:spPr>
          <a:xfrm>
            <a:off x="5456824" y="1854120"/>
            <a:ext cx="2553138" cy="1531883"/>
          </a:xfrm>
          <a:prstGeom prst="rect">
            <a:avLst/>
          </a:prstGeom>
        </p:spPr>
      </p:pic>
      <p:sp>
        <p:nvSpPr>
          <p:cNvPr id="2" name="Date Placeholder 1">
            <a:extLst>
              <a:ext uri="{FF2B5EF4-FFF2-40B4-BE49-F238E27FC236}">
                <a16:creationId xmlns:a16="http://schemas.microsoft.com/office/drawing/2014/main" id="{E6840235-71EB-81B5-B424-8A1B6DD21923}"/>
              </a:ext>
            </a:extLst>
          </p:cNvPr>
          <p:cNvSpPr>
            <a:spLocks noGrp="1"/>
          </p:cNvSpPr>
          <p:nvPr>
            <p:ph type="dt" sz="half" idx="14"/>
          </p:nvPr>
        </p:nvSpPr>
        <p:spPr/>
        <p:txBody>
          <a:bodyPr/>
          <a:lstStyle/>
          <a:p>
            <a:fld id="{AAFDBC1B-656F-8D43-B695-14FF6D42AEC1}" type="datetime1">
              <a:rPr lang="en-US" smtClean="0"/>
              <a:t>5/13/2025</a:t>
            </a:fld>
            <a:endParaRPr lang="en-US" dirty="0"/>
          </a:p>
        </p:txBody>
      </p:sp>
      <p:sp>
        <p:nvSpPr>
          <p:cNvPr id="3" name="Footer Placeholder 2">
            <a:extLst>
              <a:ext uri="{FF2B5EF4-FFF2-40B4-BE49-F238E27FC236}">
                <a16:creationId xmlns:a16="http://schemas.microsoft.com/office/drawing/2014/main" id="{302A1B91-01EA-8268-5763-88630F1B9DA9}"/>
              </a:ext>
            </a:extLst>
          </p:cNvPr>
          <p:cNvSpPr>
            <a:spLocks noGrp="1"/>
          </p:cNvSpPr>
          <p:nvPr>
            <p:ph type="ftr" sz="quarter" idx="15"/>
          </p:nvPr>
        </p:nvSpPr>
        <p:spPr/>
        <p:txBody>
          <a:bodyPr/>
          <a:lstStyle/>
          <a:p>
            <a:r>
              <a:rPr lang="en-US"/>
              <a:t>13478-DiagAm-F26-TWM-WOW Planning – Overview Deck_5.9.25</a:t>
            </a:r>
            <a:endParaRPr lang="en-US" dirty="0"/>
          </a:p>
        </p:txBody>
      </p:sp>
      <p:sp>
        <p:nvSpPr>
          <p:cNvPr id="4" name="Title 3">
            <a:extLst>
              <a:ext uri="{FF2B5EF4-FFF2-40B4-BE49-F238E27FC236}">
                <a16:creationId xmlns:a16="http://schemas.microsoft.com/office/drawing/2014/main" id="{89C561E9-5427-B0C9-1BD6-C1FBF85DE96F}"/>
              </a:ext>
            </a:extLst>
          </p:cNvPr>
          <p:cNvSpPr>
            <a:spLocks noGrp="1"/>
          </p:cNvSpPr>
          <p:nvPr>
            <p:ph type="title"/>
          </p:nvPr>
        </p:nvSpPr>
        <p:spPr>
          <a:xfrm>
            <a:off x="3743325" y="155732"/>
            <a:ext cx="5237748" cy="619650"/>
          </a:xfrm>
        </p:spPr>
        <p:txBody>
          <a:bodyPr/>
          <a:lstStyle/>
          <a:p>
            <a:r>
              <a:rPr lang="en-US" b="1" dirty="0"/>
              <a:t>RECIPE TEAR PAD</a:t>
            </a:r>
            <a:br>
              <a:rPr lang="en-US" b="1" dirty="0"/>
            </a:br>
            <a:r>
              <a:rPr lang="en-US" dirty="0"/>
              <a:t>Option 3</a:t>
            </a:r>
          </a:p>
        </p:txBody>
      </p:sp>
      <p:sp>
        <p:nvSpPr>
          <p:cNvPr id="5" name="Text Placeholder 4">
            <a:extLst>
              <a:ext uri="{FF2B5EF4-FFF2-40B4-BE49-F238E27FC236}">
                <a16:creationId xmlns:a16="http://schemas.microsoft.com/office/drawing/2014/main" id="{3CFD47A6-92D5-9938-0F53-4F07BC2E4674}"/>
              </a:ext>
            </a:extLst>
          </p:cNvPr>
          <p:cNvSpPr>
            <a:spLocks noGrp="1"/>
          </p:cNvSpPr>
          <p:nvPr>
            <p:ph type="body" sz="quarter" idx="17"/>
          </p:nvPr>
        </p:nvSpPr>
        <p:spPr>
          <a:xfrm>
            <a:off x="184150" y="460638"/>
            <a:ext cx="3559175" cy="309825"/>
          </a:xfrm>
        </p:spPr>
        <p:txBody>
          <a:bodyPr/>
          <a:lstStyle/>
          <a:p>
            <a:r>
              <a:rPr lang="en-US" b="1" dirty="0"/>
              <a:t>DIMS: </a:t>
            </a:r>
            <a:r>
              <a:rPr lang="en-US" dirty="0"/>
              <a:t>3” x 5”</a:t>
            </a:r>
          </a:p>
          <a:p>
            <a:endParaRPr lang="en-US" dirty="0"/>
          </a:p>
        </p:txBody>
      </p:sp>
      <p:pic>
        <p:nvPicPr>
          <p:cNvPr id="17" name="Picture 16" descr="A close up of a label&#10;&#10;AI-generated content may be incorrect.">
            <a:extLst>
              <a:ext uri="{FF2B5EF4-FFF2-40B4-BE49-F238E27FC236}">
                <a16:creationId xmlns:a16="http://schemas.microsoft.com/office/drawing/2014/main" id="{227BF469-DEBB-E3BF-82A1-29E892F36610}"/>
              </a:ext>
            </a:extLst>
          </p:cNvPr>
          <p:cNvPicPr>
            <a:picLocks noChangeAspect="1"/>
          </p:cNvPicPr>
          <p:nvPr/>
        </p:nvPicPr>
        <p:blipFill>
          <a:blip r:embed="rId7"/>
          <a:stretch>
            <a:fillRect/>
          </a:stretch>
        </p:blipFill>
        <p:spPr>
          <a:xfrm rot="21153693">
            <a:off x="4516963" y="850931"/>
            <a:ext cx="2668877" cy="1601326"/>
          </a:xfrm>
          <a:prstGeom prst="rect">
            <a:avLst/>
          </a:prstGeom>
        </p:spPr>
      </p:pic>
      <p:pic>
        <p:nvPicPr>
          <p:cNvPr id="25" name="Picture 24">
            <a:extLst>
              <a:ext uri="{FF2B5EF4-FFF2-40B4-BE49-F238E27FC236}">
                <a16:creationId xmlns:a16="http://schemas.microsoft.com/office/drawing/2014/main" id="{45AAC4BE-CEC8-7500-FEF9-5F33C2C8108D}"/>
              </a:ext>
            </a:extLst>
          </p:cNvPr>
          <p:cNvPicPr>
            <a:picLocks noChangeAspect="1"/>
          </p:cNvPicPr>
          <p:nvPr/>
        </p:nvPicPr>
        <p:blipFill>
          <a:blip r:embed="rId8"/>
          <a:srcRect/>
          <a:stretch/>
        </p:blipFill>
        <p:spPr>
          <a:xfrm rot="20521987">
            <a:off x="3571488" y="319804"/>
            <a:ext cx="2668876" cy="1601326"/>
          </a:xfrm>
          <a:prstGeom prst="rect">
            <a:avLst/>
          </a:prstGeom>
        </p:spPr>
      </p:pic>
    </p:spTree>
    <p:extLst>
      <p:ext uri="{BB962C8B-B14F-4D97-AF65-F5344CB8AC3E}">
        <p14:creationId xmlns:p14="http://schemas.microsoft.com/office/powerpoint/2010/main" val="68070356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813B79-4D05-0B3F-5453-7FEF8ED67799}"/>
            </a:ext>
          </a:extLst>
        </p:cNvPr>
        <p:cNvGrpSpPr/>
        <p:nvPr/>
      </p:nvGrpSpPr>
      <p:grpSpPr>
        <a:xfrm>
          <a:off x="0" y="0"/>
          <a:ext cx="0" cy="0"/>
          <a:chOff x="0" y="0"/>
          <a:chExt cx="0" cy="0"/>
        </a:xfrm>
      </p:grpSpPr>
      <p:sp>
        <p:nvSpPr>
          <p:cNvPr id="4" name="Date Placeholder 3">
            <a:extLst>
              <a:ext uri="{FF2B5EF4-FFF2-40B4-BE49-F238E27FC236}">
                <a16:creationId xmlns:a16="http://schemas.microsoft.com/office/drawing/2014/main" id="{DF872AA8-4272-5EAC-A3E1-429FA692AD03}"/>
              </a:ext>
            </a:extLst>
          </p:cNvPr>
          <p:cNvSpPr>
            <a:spLocks noGrp="1"/>
          </p:cNvSpPr>
          <p:nvPr>
            <p:ph type="dt" sz="half" idx="14"/>
          </p:nvPr>
        </p:nvSpPr>
        <p:spPr/>
        <p:txBody>
          <a:bodyPr/>
          <a:lstStyle/>
          <a:p>
            <a:fld id="{4A1BC820-AAFB-9A4A-855D-48EFD79BAF14}" type="datetime1">
              <a:rPr lang="en-US" sz="1200" smtClean="0"/>
              <a:t>5/13/2025</a:t>
            </a:fld>
            <a:endParaRPr lang="en-US" sz="1200" dirty="0"/>
          </a:p>
        </p:txBody>
      </p:sp>
      <p:sp>
        <p:nvSpPr>
          <p:cNvPr id="3" name="Footer Placeholder 2">
            <a:extLst>
              <a:ext uri="{FF2B5EF4-FFF2-40B4-BE49-F238E27FC236}">
                <a16:creationId xmlns:a16="http://schemas.microsoft.com/office/drawing/2014/main" id="{F94A526A-B2C5-5CD3-A205-5099A6EB6354}"/>
              </a:ext>
            </a:extLst>
          </p:cNvPr>
          <p:cNvSpPr>
            <a:spLocks noGrp="1"/>
          </p:cNvSpPr>
          <p:nvPr>
            <p:ph type="ftr" sz="quarter" idx="15"/>
          </p:nvPr>
        </p:nvSpPr>
        <p:spPr/>
        <p:txBody>
          <a:bodyPr/>
          <a:lstStyle/>
          <a:p>
            <a:r>
              <a:rPr lang="en-US"/>
              <a:t>13478-DiagAm-F26-TWM-WOW Planning – Overview Deck_5.9.25</a:t>
            </a:r>
            <a:endParaRPr lang="en-US" dirty="0"/>
          </a:p>
        </p:txBody>
      </p:sp>
      <p:sp>
        <p:nvSpPr>
          <p:cNvPr id="2" name="Title 1">
            <a:extLst>
              <a:ext uri="{FF2B5EF4-FFF2-40B4-BE49-F238E27FC236}">
                <a16:creationId xmlns:a16="http://schemas.microsoft.com/office/drawing/2014/main" id="{EB5B7CAA-E3D5-6D13-D56D-4417537BDE86}"/>
              </a:ext>
            </a:extLst>
          </p:cNvPr>
          <p:cNvSpPr>
            <a:spLocks noGrp="1"/>
          </p:cNvSpPr>
          <p:nvPr>
            <p:ph type="title"/>
          </p:nvPr>
        </p:nvSpPr>
        <p:spPr>
          <a:xfrm>
            <a:off x="1953126" y="2637981"/>
            <a:ext cx="5237748" cy="619650"/>
          </a:xfrm>
        </p:spPr>
        <p:txBody>
          <a:bodyPr/>
          <a:lstStyle/>
          <a:p>
            <a:pPr algn="ctr"/>
            <a:r>
              <a:rPr lang="en-US" dirty="0"/>
              <a:t>Halloween (13486)</a:t>
            </a:r>
          </a:p>
        </p:txBody>
      </p:sp>
    </p:spTree>
    <p:extLst>
      <p:ext uri="{BB962C8B-B14F-4D97-AF65-F5344CB8AC3E}">
        <p14:creationId xmlns:p14="http://schemas.microsoft.com/office/powerpoint/2010/main" val="210300151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121F6D-6515-FBFE-C0A9-F66634FE875F}"/>
            </a:ext>
          </a:extLst>
        </p:cNvPr>
        <p:cNvGrpSpPr/>
        <p:nvPr/>
      </p:nvGrpSpPr>
      <p:grpSpPr>
        <a:xfrm>
          <a:off x="0" y="0"/>
          <a:ext cx="0" cy="0"/>
          <a:chOff x="0" y="0"/>
          <a:chExt cx="0" cy="0"/>
        </a:xfrm>
      </p:grpSpPr>
      <p:sp>
        <p:nvSpPr>
          <p:cNvPr id="4" name="Date Placeholder 3">
            <a:extLst>
              <a:ext uri="{FF2B5EF4-FFF2-40B4-BE49-F238E27FC236}">
                <a16:creationId xmlns:a16="http://schemas.microsoft.com/office/drawing/2014/main" id="{A22F5519-791F-64E1-162D-72685132ACAF}"/>
              </a:ext>
            </a:extLst>
          </p:cNvPr>
          <p:cNvSpPr>
            <a:spLocks noGrp="1"/>
          </p:cNvSpPr>
          <p:nvPr>
            <p:ph type="dt" sz="half" idx="14"/>
          </p:nvPr>
        </p:nvSpPr>
        <p:spPr/>
        <p:txBody>
          <a:bodyPr/>
          <a:lstStyle/>
          <a:p>
            <a:fld id="{8B4A64E7-B58C-F846-AD46-830BD1738F08}" type="datetime1">
              <a:rPr lang="en-US" sz="1200" smtClean="0"/>
              <a:t>5/13/2025</a:t>
            </a:fld>
            <a:endParaRPr lang="en-US" sz="1200" dirty="0"/>
          </a:p>
        </p:txBody>
      </p:sp>
      <p:sp>
        <p:nvSpPr>
          <p:cNvPr id="3" name="Footer Placeholder 2">
            <a:extLst>
              <a:ext uri="{FF2B5EF4-FFF2-40B4-BE49-F238E27FC236}">
                <a16:creationId xmlns:a16="http://schemas.microsoft.com/office/drawing/2014/main" id="{301B2664-05F0-DD1F-CB99-76CF41CBA002}"/>
              </a:ext>
            </a:extLst>
          </p:cNvPr>
          <p:cNvSpPr>
            <a:spLocks noGrp="1"/>
          </p:cNvSpPr>
          <p:nvPr>
            <p:ph type="ftr" sz="quarter" idx="15"/>
          </p:nvPr>
        </p:nvSpPr>
        <p:spPr/>
        <p:txBody>
          <a:bodyPr/>
          <a:lstStyle/>
          <a:p>
            <a:r>
              <a:rPr lang="en-US"/>
              <a:t>13478-DiagAm-F26-TWM-WOW Planning – Overview Deck_5.9.25</a:t>
            </a:r>
            <a:endParaRPr lang="en-US" dirty="0"/>
          </a:p>
        </p:txBody>
      </p:sp>
      <p:pic>
        <p:nvPicPr>
          <p:cNvPr id="9" name="Picture 8">
            <a:extLst>
              <a:ext uri="{FF2B5EF4-FFF2-40B4-BE49-F238E27FC236}">
                <a16:creationId xmlns:a16="http://schemas.microsoft.com/office/drawing/2014/main" id="{D2FBF535-605B-922E-5B63-4F42683766EC}"/>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144313" y="2438982"/>
            <a:ext cx="2769298" cy="3717521"/>
          </a:xfrm>
          <a:prstGeom prst="rect">
            <a:avLst/>
          </a:prstGeom>
        </p:spPr>
      </p:pic>
      <p:pic>
        <p:nvPicPr>
          <p:cNvPr id="11" name="Picture 10">
            <a:extLst>
              <a:ext uri="{FF2B5EF4-FFF2-40B4-BE49-F238E27FC236}">
                <a16:creationId xmlns:a16="http://schemas.microsoft.com/office/drawing/2014/main" id="{C95ABCB9-9D49-CCE6-EF49-B6A3C3181951}"/>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6893318" y="815573"/>
            <a:ext cx="2143894" cy="3020784"/>
          </a:xfrm>
          <a:prstGeom prst="rect">
            <a:avLst/>
          </a:prstGeom>
        </p:spPr>
      </p:pic>
      <p:sp>
        <p:nvSpPr>
          <p:cNvPr id="14" name="TextBox 13">
            <a:extLst>
              <a:ext uri="{FF2B5EF4-FFF2-40B4-BE49-F238E27FC236}">
                <a16:creationId xmlns:a16="http://schemas.microsoft.com/office/drawing/2014/main" id="{08AA79B2-115D-E1E6-FF09-D5D5BAEAC5EA}"/>
              </a:ext>
            </a:extLst>
          </p:cNvPr>
          <p:cNvSpPr txBox="1"/>
          <p:nvPr/>
        </p:nvSpPr>
        <p:spPr>
          <a:xfrm>
            <a:off x="184150" y="779632"/>
            <a:ext cx="2105228" cy="1061829"/>
          </a:xfrm>
          <a:prstGeom prst="rect">
            <a:avLst/>
          </a:prstGeom>
          <a:noFill/>
        </p:spPr>
        <p:txBody>
          <a:bodyPr wrap="square" rtlCol="0">
            <a:spAutoFit/>
          </a:bodyPr>
          <a:lstStyle/>
          <a:p>
            <a:r>
              <a:rPr lang="en-US" sz="1050" b="1" dirty="0"/>
              <a:t>NOTES:</a:t>
            </a:r>
          </a:p>
          <a:p>
            <a:pPr marL="228600" indent="-228600">
              <a:buFont typeface="+mj-lt"/>
              <a:buAutoNum type="arabicPeriod"/>
            </a:pPr>
            <a:r>
              <a:rPr lang="en-US" sz="1050" dirty="0"/>
              <a:t>Witch, moon and front sign are flat lug ons</a:t>
            </a:r>
          </a:p>
          <a:p>
            <a:pPr marL="228600" indent="-228600">
              <a:buFont typeface="+mj-lt"/>
              <a:buAutoNum type="arabicPeriod"/>
            </a:pPr>
            <a:r>
              <a:rPr lang="en-US" sz="1050" dirty="0"/>
              <a:t>House is fully dimensional</a:t>
            </a:r>
          </a:p>
          <a:p>
            <a:pPr marL="228600" indent="-228600">
              <a:buFont typeface="+mj-lt"/>
              <a:buAutoNum type="arabicPeriod"/>
            </a:pPr>
            <a:r>
              <a:rPr lang="en-US" sz="1050" dirty="0"/>
              <a:t>Product can nest underneath</a:t>
            </a:r>
          </a:p>
          <a:p>
            <a:endParaRPr lang="en-US" sz="1050" dirty="0"/>
          </a:p>
        </p:txBody>
      </p:sp>
      <p:pic>
        <p:nvPicPr>
          <p:cNvPr id="7" name="Picture 6">
            <a:extLst>
              <a:ext uri="{FF2B5EF4-FFF2-40B4-BE49-F238E27FC236}">
                <a16:creationId xmlns:a16="http://schemas.microsoft.com/office/drawing/2014/main" id="{A16B8868-C97F-F81F-C510-F3FB5B7D0BBE}"/>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2985415" y="788249"/>
            <a:ext cx="3877382" cy="5372160"/>
          </a:xfrm>
          <a:prstGeom prst="rect">
            <a:avLst/>
          </a:prstGeom>
        </p:spPr>
      </p:pic>
      <p:sp>
        <p:nvSpPr>
          <p:cNvPr id="10" name="Title 3">
            <a:extLst>
              <a:ext uri="{FF2B5EF4-FFF2-40B4-BE49-F238E27FC236}">
                <a16:creationId xmlns:a16="http://schemas.microsoft.com/office/drawing/2014/main" id="{CA4BD350-C0B4-6D38-4FF3-5DC1C50D7766}"/>
              </a:ext>
            </a:extLst>
          </p:cNvPr>
          <p:cNvSpPr>
            <a:spLocks noGrp="1"/>
          </p:cNvSpPr>
          <p:nvPr>
            <p:ph type="title"/>
          </p:nvPr>
        </p:nvSpPr>
        <p:spPr>
          <a:xfrm>
            <a:off x="3743326" y="150813"/>
            <a:ext cx="5237748" cy="619650"/>
          </a:xfrm>
        </p:spPr>
        <p:txBody>
          <a:bodyPr/>
          <a:lstStyle/>
          <a:p>
            <a:r>
              <a:rPr lang="en-US" b="1" dirty="0"/>
              <a:t>CORE</a:t>
            </a:r>
            <a:br>
              <a:rPr lang="en-US" b="1" dirty="0"/>
            </a:br>
            <a:r>
              <a:rPr lang="en-US" dirty="0"/>
              <a:t>Without Product</a:t>
            </a:r>
          </a:p>
        </p:txBody>
      </p:sp>
      <p:sp>
        <p:nvSpPr>
          <p:cNvPr id="15" name="Text Placeholder 14">
            <a:extLst>
              <a:ext uri="{FF2B5EF4-FFF2-40B4-BE49-F238E27FC236}">
                <a16:creationId xmlns:a16="http://schemas.microsoft.com/office/drawing/2014/main" id="{0106CA9D-BB7F-D38D-594D-E1FEF826C629}"/>
              </a:ext>
            </a:extLst>
          </p:cNvPr>
          <p:cNvSpPr>
            <a:spLocks noGrp="1"/>
          </p:cNvSpPr>
          <p:nvPr>
            <p:ph type="body" sz="quarter" idx="17"/>
          </p:nvPr>
        </p:nvSpPr>
        <p:spPr/>
        <p:txBody>
          <a:bodyPr/>
          <a:lstStyle/>
          <a:p>
            <a:r>
              <a:rPr lang="en-US" b="1" dirty="0"/>
              <a:t>DIMS: </a:t>
            </a:r>
            <a:r>
              <a:rPr lang="en-US" dirty="0"/>
              <a:t>48”w X 80”h X 25”d</a:t>
            </a:r>
          </a:p>
        </p:txBody>
      </p:sp>
    </p:spTree>
    <p:extLst>
      <p:ext uri="{BB962C8B-B14F-4D97-AF65-F5344CB8AC3E}">
        <p14:creationId xmlns:p14="http://schemas.microsoft.com/office/powerpoint/2010/main" val="37986254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121F6D-6515-FBFE-C0A9-F66634FE875F}"/>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B5AE9626-D484-9BE9-9E9E-9942CE9828E7}"/>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656549" y="73883"/>
            <a:ext cx="8268195" cy="6253345"/>
          </a:xfrm>
          <a:prstGeom prst="rect">
            <a:avLst/>
          </a:prstGeom>
        </p:spPr>
      </p:pic>
      <p:sp>
        <p:nvSpPr>
          <p:cNvPr id="4" name="Date Placeholder 3">
            <a:extLst>
              <a:ext uri="{FF2B5EF4-FFF2-40B4-BE49-F238E27FC236}">
                <a16:creationId xmlns:a16="http://schemas.microsoft.com/office/drawing/2014/main" id="{A22F5519-791F-64E1-162D-72685132ACAF}"/>
              </a:ext>
            </a:extLst>
          </p:cNvPr>
          <p:cNvSpPr>
            <a:spLocks noGrp="1"/>
          </p:cNvSpPr>
          <p:nvPr>
            <p:ph type="dt" sz="half" idx="14"/>
          </p:nvPr>
        </p:nvSpPr>
        <p:spPr/>
        <p:txBody>
          <a:bodyPr/>
          <a:lstStyle/>
          <a:p>
            <a:fld id="{EED94252-1C01-C44A-88CD-401F158D1D78}" type="datetime1">
              <a:rPr lang="en-US" sz="1200" smtClean="0"/>
              <a:t>5/13/2025</a:t>
            </a:fld>
            <a:endParaRPr lang="en-US" sz="1200" dirty="0"/>
          </a:p>
        </p:txBody>
      </p:sp>
      <p:sp>
        <p:nvSpPr>
          <p:cNvPr id="3" name="Footer Placeholder 2">
            <a:extLst>
              <a:ext uri="{FF2B5EF4-FFF2-40B4-BE49-F238E27FC236}">
                <a16:creationId xmlns:a16="http://schemas.microsoft.com/office/drawing/2014/main" id="{301B2664-05F0-DD1F-CB99-76CF41CBA002}"/>
              </a:ext>
            </a:extLst>
          </p:cNvPr>
          <p:cNvSpPr>
            <a:spLocks noGrp="1"/>
          </p:cNvSpPr>
          <p:nvPr>
            <p:ph type="ftr" sz="quarter" idx="15"/>
          </p:nvPr>
        </p:nvSpPr>
        <p:spPr/>
        <p:txBody>
          <a:bodyPr/>
          <a:lstStyle/>
          <a:p>
            <a:r>
              <a:rPr lang="en-US"/>
              <a:t>13478-DiagAm-F26-TWM-WOW Planning – Overview Deck_5.9.25</a:t>
            </a:r>
            <a:endParaRPr lang="en-US" dirty="0"/>
          </a:p>
        </p:txBody>
      </p:sp>
      <p:sp>
        <p:nvSpPr>
          <p:cNvPr id="16" name="Title 1">
            <a:extLst>
              <a:ext uri="{FF2B5EF4-FFF2-40B4-BE49-F238E27FC236}">
                <a16:creationId xmlns:a16="http://schemas.microsoft.com/office/drawing/2014/main" id="{82AF9172-A096-B134-91FB-303F162D536C}"/>
              </a:ext>
            </a:extLst>
          </p:cNvPr>
          <p:cNvSpPr txBox="1">
            <a:spLocks/>
          </p:cNvSpPr>
          <p:nvPr/>
        </p:nvSpPr>
        <p:spPr>
          <a:xfrm>
            <a:off x="3300248" y="150813"/>
            <a:ext cx="5680826" cy="619650"/>
          </a:xfrm>
          <a:prstGeom prst="rect">
            <a:avLst/>
          </a:prstGeom>
        </p:spPr>
        <p:txBody>
          <a:bodyPr anchor="t" anchorCtr="0"/>
          <a:lstStyle>
            <a:lvl1pPr algn="r" defTabSz="457200" rtl="0" eaLnBrk="1" latinLnBrk="0" hangingPunct="1">
              <a:spcBef>
                <a:spcPct val="0"/>
              </a:spcBef>
              <a:buNone/>
              <a:defRPr sz="1800" kern="1200">
                <a:solidFill>
                  <a:schemeClr val="tx1"/>
                </a:solidFill>
                <a:latin typeface="+mj-lt"/>
                <a:ea typeface="+mj-ea"/>
                <a:cs typeface="+mj-cs"/>
              </a:defRPr>
            </a:lvl1pPr>
          </a:lstStyle>
          <a:p>
            <a:r>
              <a:rPr lang="en-US" b="1" dirty="0"/>
              <a:t>CORE</a:t>
            </a:r>
            <a:br>
              <a:rPr lang="en-US" b="1" dirty="0"/>
            </a:br>
            <a:r>
              <a:rPr lang="en-US" dirty="0"/>
              <a:t>With Product</a:t>
            </a:r>
          </a:p>
        </p:txBody>
      </p:sp>
      <p:pic>
        <p:nvPicPr>
          <p:cNvPr id="9" name="Picture 8" descr="A black background with orange text&#10;&#10;AI-generated content may be incorrect.">
            <a:extLst>
              <a:ext uri="{FF2B5EF4-FFF2-40B4-BE49-F238E27FC236}">
                <a16:creationId xmlns:a16="http://schemas.microsoft.com/office/drawing/2014/main" id="{B5A1C84E-00CE-6F67-D335-435D5F68A03F}"/>
              </a:ext>
            </a:extLst>
          </p:cNvPr>
          <p:cNvPicPr>
            <a:picLocks noChangeAspect="1"/>
          </p:cNvPicPr>
          <p:nvPr/>
        </p:nvPicPr>
        <p:blipFill>
          <a:blip r:embed="rId3"/>
          <a:stretch>
            <a:fillRect/>
          </a:stretch>
        </p:blipFill>
        <p:spPr>
          <a:xfrm>
            <a:off x="94708" y="970159"/>
            <a:ext cx="2930162" cy="1735432"/>
          </a:xfrm>
          <a:prstGeom prst="rect">
            <a:avLst/>
          </a:prstGeom>
        </p:spPr>
      </p:pic>
      <p:cxnSp>
        <p:nvCxnSpPr>
          <p:cNvPr id="10" name="Straight Connector 9">
            <a:extLst>
              <a:ext uri="{FF2B5EF4-FFF2-40B4-BE49-F238E27FC236}">
                <a16:creationId xmlns:a16="http://schemas.microsoft.com/office/drawing/2014/main" id="{1F01C7AF-7428-2AFB-911E-7A4902AD6B40}"/>
              </a:ext>
            </a:extLst>
          </p:cNvPr>
          <p:cNvCxnSpPr>
            <a:cxnSpLocks/>
          </p:cNvCxnSpPr>
          <p:nvPr/>
        </p:nvCxnSpPr>
        <p:spPr>
          <a:xfrm>
            <a:off x="836186" y="2705591"/>
            <a:ext cx="2337938" cy="1708754"/>
          </a:xfrm>
          <a:prstGeom prst="line">
            <a:avLst/>
          </a:prstGeom>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DA58346E-C893-7FE3-512F-4487DC7E03D6}"/>
              </a:ext>
            </a:extLst>
          </p:cNvPr>
          <p:cNvSpPr txBox="1"/>
          <p:nvPr/>
        </p:nvSpPr>
        <p:spPr>
          <a:xfrm>
            <a:off x="154499" y="3487903"/>
            <a:ext cx="1405290" cy="415498"/>
          </a:xfrm>
          <a:prstGeom prst="rect">
            <a:avLst/>
          </a:prstGeom>
          <a:noFill/>
        </p:spPr>
        <p:txBody>
          <a:bodyPr wrap="square" rtlCol="0">
            <a:spAutoFit/>
          </a:bodyPr>
          <a:lstStyle/>
          <a:p>
            <a:pPr algn="ctr"/>
            <a:r>
              <a:rPr lang="en-US" sz="1050" dirty="0"/>
              <a:t>Bat lug-</a:t>
            </a:r>
            <a:r>
              <a:rPr lang="en-US" sz="1050" dirty="0" err="1"/>
              <a:t>ons</a:t>
            </a:r>
            <a:r>
              <a:rPr lang="en-US" sz="1050" dirty="0"/>
              <a:t> with branded logos</a:t>
            </a:r>
          </a:p>
        </p:txBody>
      </p:sp>
    </p:spTree>
    <p:extLst>
      <p:ext uri="{BB962C8B-B14F-4D97-AF65-F5344CB8AC3E}">
        <p14:creationId xmlns:p14="http://schemas.microsoft.com/office/powerpoint/2010/main" val="382310573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4A8F88-DCBC-075E-0806-384FF2EA254A}"/>
            </a:ext>
          </a:extLst>
        </p:cNvPr>
        <p:cNvGrpSpPr/>
        <p:nvPr/>
      </p:nvGrpSpPr>
      <p:grpSpPr>
        <a:xfrm>
          <a:off x="0" y="0"/>
          <a:ext cx="0" cy="0"/>
          <a:chOff x="0" y="0"/>
          <a:chExt cx="0" cy="0"/>
        </a:xfrm>
      </p:grpSpPr>
      <p:sp>
        <p:nvSpPr>
          <p:cNvPr id="4" name="Date Placeholder 3">
            <a:extLst>
              <a:ext uri="{FF2B5EF4-FFF2-40B4-BE49-F238E27FC236}">
                <a16:creationId xmlns:a16="http://schemas.microsoft.com/office/drawing/2014/main" id="{014A76D2-BF07-BBA1-A02E-F0D831AD082C}"/>
              </a:ext>
            </a:extLst>
          </p:cNvPr>
          <p:cNvSpPr>
            <a:spLocks noGrp="1"/>
          </p:cNvSpPr>
          <p:nvPr>
            <p:ph type="dt" sz="half" idx="14"/>
          </p:nvPr>
        </p:nvSpPr>
        <p:spPr/>
        <p:txBody>
          <a:bodyPr/>
          <a:lstStyle/>
          <a:p>
            <a:fld id="{44922AA2-09D4-7B4E-81E2-3DED880CA3C6}" type="datetime1">
              <a:rPr lang="en-US" sz="1200" smtClean="0"/>
              <a:t>5/13/2025</a:t>
            </a:fld>
            <a:endParaRPr lang="en-US" sz="1200" dirty="0"/>
          </a:p>
        </p:txBody>
      </p:sp>
      <p:sp>
        <p:nvSpPr>
          <p:cNvPr id="3" name="Footer Placeholder 2">
            <a:extLst>
              <a:ext uri="{FF2B5EF4-FFF2-40B4-BE49-F238E27FC236}">
                <a16:creationId xmlns:a16="http://schemas.microsoft.com/office/drawing/2014/main" id="{9BABD99F-23EC-B002-8D03-8499DEE2BFEA}"/>
              </a:ext>
            </a:extLst>
          </p:cNvPr>
          <p:cNvSpPr>
            <a:spLocks noGrp="1"/>
          </p:cNvSpPr>
          <p:nvPr>
            <p:ph type="ftr" sz="quarter" idx="15"/>
          </p:nvPr>
        </p:nvSpPr>
        <p:spPr/>
        <p:txBody>
          <a:bodyPr/>
          <a:lstStyle/>
          <a:p>
            <a:r>
              <a:rPr lang="en-US"/>
              <a:t>13478-DiagAm-F26-TWM-WOW Planning – Overview Deck_5.9.25</a:t>
            </a:r>
            <a:endParaRPr lang="en-US" dirty="0"/>
          </a:p>
        </p:txBody>
      </p:sp>
      <p:sp>
        <p:nvSpPr>
          <p:cNvPr id="2" name="Title 1">
            <a:extLst>
              <a:ext uri="{FF2B5EF4-FFF2-40B4-BE49-F238E27FC236}">
                <a16:creationId xmlns:a16="http://schemas.microsoft.com/office/drawing/2014/main" id="{B364ADC6-76CD-24E8-5C88-0FF32D6BDC49}"/>
              </a:ext>
            </a:extLst>
          </p:cNvPr>
          <p:cNvSpPr>
            <a:spLocks noGrp="1"/>
          </p:cNvSpPr>
          <p:nvPr>
            <p:ph type="title"/>
          </p:nvPr>
        </p:nvSpPr>
        <p:spPr/>
        <p:txBody>
          <a:bodyPr/>
          <a:lstStyle/>
          <a:p>
            <a:r>
              <a:rPr lang="en-US" b="1" dirty="0"/>
              <a:t>ENHANCER</a:t>
            </a:r>
            <a:br>
              <a:rPr lang="en-US" b="1" dirty="0"/>
            </a:br>
            <a:r>
              <a:rPr lang="en-US" dirty="0"/>
              <a:t>Without Product</a:t>
            </a:r>
          </a:p>
        </p:txBody>
      </p:sp>
      <p:sp>
        <p:nvSpPr>
          <p:cNvPr id="8" name="Text Placeholder 7">
            <a:extLst>
              <a:ext uri="{FF2B5EF4-FFF2-40B4-BE49-F238E27FC236}">
                <a16:creationId xmlns:a16="http://schemas.microsoft.com/office/drawing/2014/main" id="{48D9776B-53D1-65DB-DA54-2B4EE45FAE4B}"/>
              </a:ext>
            </a:extLst>
          </p:cNvPr>
          <p:cNvSpPr>
            <a:spLocks noGrp="1"/>
          </p:cNvSpPr>
          <p:nvPr>
            <p:ph type="body" sz="quarter" idx="17"/>
          </p:nvPr>
        </p:nvSpPr>
        <p:spPr/>
        <p:txBody>
          <a:bodyPr/>
          <a:lstStyle/>
          <a:p>
            <a:r>
              <a:rPr lang="en-US" b="1" dirty="0"/>
              <a:t>DIMS: </a:t>
            </a:r>
            <a:r>
              <a:rPr lang="en-US" dirty="0"/>
              <a:t>29”w X 75”h X 19”d</a:t>
            </a:r>
          </a:p>
        </p:txBody>
      </p:sp>
      <p:pic>
        <p:nvPicPr>
          <p:cNvPr id="5" name="Picture 4">
            <a:extLst>
              <a:ext uri="{FF2B5EF4-FFF2-40B4-BE49-F238E27FC236}">
                <a16:creationId xmlns:a16="http://schemas.microsoft.com/office/drawing/2014/main" id="{500AEF28-BD59-E0A0-6AEE-24C9D8D15D9D}"/>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2417061" y="408925"/>
            <a:ext cx="2403623" cy="5793513"/>
          </a:xfrm>
          <a:prstGeom prst="rect">
            <a:avLst/>
          </a:prstGeom>
        </p:spPr>
      </p:pic>
      <p:pic>
        <p:nvPicPr>
          <p:cNvPr id="6" name="Picture 5">
            <a:extLst>
              <a:ext uri="{FF2B5EF4-FFF2-40B4-BE49-F238E27FC236}">
                <a16:creationId xmlns:a16="http://schemas.microsoft.com/office/drawing/2014/main" id="{70764184-0EDE-7239-B8C7-47367ABD2DCA}"/>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5078977" y="713047"/>
            <a:ext cx="3204176" cy="5489391"/>
          </a:xfrm>
          <a:prstGeom prst="rect">
            <a:avLst/>
          </a:prstGeom>
        </p:spPr>
      </p:pic>
      <p:pic>
        <p:nvPicPr>
          <p:cNvPr id="7" name="Picture 6">
            <a:extLst>
              <a:ext uri="{FF2B5EF4-FFF2-40B4-BE49-F238E27FC236}">
                <a16:creationId xmlns:a16="http://schemas.microsoft.com/office/drawing/2014/main" id="{88B63930-1728-30C3-F346-428939528859}"/>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532002" y="1526088"/>
            <a:ext cx="1626766" cy="4162647"/>
          </a:xfrm>
          <a:prstGeom prst="rect">
            <a:avLst/>
          </a:prstGeom>
        </p:spPr>
      </p:pic>
    </p:spTree>
    <p:extLst>
      <p:ext uri="{BB962C8B-B14F-4D97-AF65-F5344CB8AC3E}">
        <p14:creationId xmlns:p14="http://schemas.microsoft.com/office/powerpoint/2010/main" val="384595318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4A8F88-DCBC-075E-0806-384FF2EA254A}"/>
            </a:ext>
          </a:extLst>
        </p:cNvPr>
        <p:cNvGrpSpPr/>
        <p:nvPr/>
      </p:nvGrpSpPr>
      <p:grpSpPr>
        <a:xfrm>
          <a:off x="0" y="0"/>
          <a:ext cx="0" cy="0"/>
          <a:chOff x="0" y="0"/>
          <a:chExt cx="0" cy="0"/>
        </a:xfrm>
      </p:grpSpPr>
      <p:sp>
        <p:nvSpPr>
          <p:cNvPr id="4" name="Date Placeholder 3">
            <a:extLst>
              <a:ext uri="{FF2B5EF4-FFF2-40B4-BE49-F238E27FC236}">
                <a16:creationId xmlns:a16="http://schemas.microsoft.com/office/drawing/2014/main" id="{014A76D2-BF07-BBA1-A02E-F0D831AD082C}"/>
              </a:ext>
            </a:extLst>
          </p:cNvPr>
          <p:cNvSpPr>
            <a:spLocks noGrp="1"/>
          </p:cNvSpPr>
          <p:nvPr>
            <p:ph type="dt" sz="half" idx="14"/>
          </p:nvPr>
        </p:nvSpPr>
        <p:spPr/>
        <p:txBody>
          <a:bodyPr/>
          <a:lstStyle/>
          <a:p>
            <a:fld id="{C1F48077-9105-DB4A-9DFD-5E02547F7EEC}" type="datetime1">
              <a:rPr lang="en-US" sz="1200" smtClean="0"/>
              <a:t>5/13/2025</a:t>
            </a:fld>
            <a:endParaRPr lang="en-US" sz="1200" dirty="0"/>
          </a:p>
        </p:txBody>
      </p:sp>
      <p:sp>
        <p:nvSpPr>
          <p:cNvPr id="3" name="Footer Placeholder 2">
            <a:extLst>
              <a:ext uri="{FF2B5EF4-FFF2-40B4-BE49-F238E27FC236}">
                <a16:creationId xmlns:a16="http://schemas.microsoft.com/office/drawing/2014/main" id="{9BABD99F-23EC-B002-8D03-8499DEE2BFEA}"/>
              </a:ext>
            </a:extLst>
          </p:cNvPr>
          <p:cNvSpPr>
            <a:spLocks noGrp="1"/>
          </p:cNvSpPr>
          <p:nvPr>
            <p:ph type="ftr" sz="quarter" idx="15"/>
          </p:nvPr>
        </p:nvSpPr>
        <p:spPr/>
        <p:txBody>
          <a:bodyPr/>
          <a:lstStyle/>
          <a:p>
            <a:r>
              <a:rPr lang="en-US"/>
              <a:t>13478-DiagAm-F26-TWM-WOW Planning – Overview Deck_5.9.25</a:t>
            </a:r>
            <a:endParaRPr lang="en-US" dirty="0"/>
          </a:p>
        </p:txBody>
      </p:sp>
      <p:sp>
        <p:nvSpPr>
          <p:cNvPr id="13" name="Title 1">
            <a:extLst>
              <a:ext uri="{FF2B5EF4-FFF2-40B4-BE49-F238E27FC236}">
                <a16:creationId xmlns:a16="http://schemas.microsoft.com/office/drawing/2014/main" id="{CFD650E4-FA21-E20F-21B8-86070D66A00D}"/>
              </a:ext>
            </a:extLst>
          </p:cNvPr>
          <p:cNvSpPr txBox="1">
            <a:spLocks/>
          </p:cNvSpPr>
          <p:nvPr/>
        </p:nvSpPr>
        <p:spPr>
          <a:xfrm>
            <a:off x="3300248" y="150813"/>
            <a:ext cx="5680826" cy="619650"/>
          </a:xfrm>
          <a:prstGeom prst="rect">
            <a:avLst/>
          </a:prstGeom>
        </p:spPr>
        <p:txBody>
          <a:bodyPr anchor="t" anchorCtr="0"/>
          <a:lstStyle>
            <a:lvl1pPr algn="r" defTabSz="457200" rtl="0" eaLnBrk="1" latinLnBrk="0" hangingPunct="1">
              <a:spcBef>
                <a:spcPct val="0"/>
              </a:spcBef>
              <a:buNone/>
              <a:defRPr sz="1800" kern="1200">
                <a:solidFill>
                  <a:schemeClr val="tx1"/>
                </a:solidFill>
                <a:latin typeface="+mj-lt"/>
                <a:ea typeface="+mj-ea"/>
                <a:cs typeface="+mj-cs"/>
              </a:defRPr>
            </a:lvl1pPr>
          </a:lstStyle>
          <a:p>
            <a:r>
              <a:rPr lang="en-US" b="1" dirty="0"/>
              <a:t>ENHANCER</a:t>
            </a:r>
            <a:br>
              <a:rPr lang="en-US" b="1" dirty="0"/>
            </a:br>
            <a:r>
              <a:rPr lang="en-US" dirty="0"/>
              <a:t>With Product</a:t>
            </a:r>
          </a:p>
        </p:txBody>
      </p:sp>
      <p:pic>
        <p:nvPicPr>
          <p:cNvPr id="5" name="Picture 4">
            <a:extLst>
              <a:ext uri="{FF2B5EF4-FFF2-40B4-BE49-F238E27FC236}">
                <a16:creationId xmlns:a16="http://schemas.microsoft.com/office/drawing/2014/main" id="{1D04BAD5-C175-E40D-2600-12BF82D697C9}"/>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2266369" y="115411"/>
            <a:ext cx="4695546" cy="6264238"/>
          </a:xfrm>
          <a:prstGeom prst="rect">
            <a:avLst/>
          </a:prstGeom>
        </p:spPr>
      </p:pic>
    </p:spTree>
    <p:extLst>
      <p:ext uri="{BB962C8B-B14F-4D97-AF65-F5344CB8AC3E}">
        <p14:creationId xmlns:p14="http://schemas.microsoft.com/office/powerpoint/2010/main" val="88281430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516F88-740E-5C47-6B61-84AD01CDA7A3}"/>
            </a:ext>
          </a:extLst>
        </p:cNvPr>
        <p:cNvGrpSpPr/>
        <p:nvPr/>
      </p:nvGrpSpPr>
      <p:grpSpPr>
        <a:xfrm>
          <a:off x="0" y="0"/>
          <a:ext cx="0" cy="0"/>
          <a:chOff x="0" y="0"/>
          <a:chExt cx="0" cy="0"/>
        </a:xfrm>
      </p:grpSpPr>
      <p:sp>
        <p:nvSpPr>
          <p:cNvPr id="4" name="Date Placeholder 3">
            <a:extLst>
              <a:ext uri="{FF2B5EF4-FFF2-40B4-BE49-F238E27FC236}">
                <a16:creationId xmlns:a16="http://schemas.microsoft.com/office/drawing/2014/main" id="{C039EE39-2636-70B1-F3AE-8D5863F6DF52}"/>
              </a:ext>
            </a:extLst>
          </p:cNvPr>
          <p:cNvSpPr>
            <a:spLocks noGrp="1"/>
          </p:cNvSpPr>
          <p:nvPr>
            <p:ph type="dt" sz="half" idx="14"/>
          </p:nvPr>
        </p:nvSpPr>
        <p:spPr/>
        <p:txBody>
          <a:bodyPr/>
          <a:lstStyle/>
          <a:p>
            <a:fld id="{954E6F5C-2A18-744D-AB71-0BC30489E010}" type="datetime1">
              <a:rPr lang="en-US" sz="1200" smtClean="0"/>
              <a:t>5/13/2025</a:t>
            </a:fld>
            <a:endParaRPr lang="en-US" sz="1200" dirty="0"/>
          </a:p>
        </p:txBody>
      </p:sp>
      <p:sp>
        <p:nvSpPr>
          <p:cNvPr id="3" name="Footer Placeholder 2">
            <a:extLst>
              <a:ext uri="{FF2B5EF4-FFF2-40B4-BE49-F238E27FC236}">
                <a16:creationId xmlns:a16="http://schemas.microsoft.com/office/drawing/2014/main" id="{7E8C0D0D-B200-CC01-3FA6-3489C1CFEFF1}"/>
              </a:ext>
            </a:extLst>
          </p:cNvPr>
          <p:cNvSpPr>
            <a:spLocks noGrp="1"/>
          </p:cNvSpPr>
          <p:nvPr>
            <p:ph type="ftr" sz="quarter" idx="15"/>
          </p:nvPr>
        </p:nvSpPr>
        <p:spPr/>
        <p:txBody>
          <a:bodyPr/>
          <a:lstStyle/>
          <a:p>
            <a:r>
              <a:rPr lang="en-US"/>
              <a:t>13478-DiagAm-F26-TWM-WOW Planning – Overview Deck_5.9.25</a:t>
            </a:r>
            <a:endParaRPr lang="en-US" dirty="0"/>
          </a:p>
        </p:txBody>
      </p:sp>
      <p:sp>
        <p:nvSpPr>
          <p:cNvPr id="13" name="Title 1">
            <a:extLst>
              <a:ext uri="{FF2B5EF4-FFF2-40B4-BE49-F238E27FC236}">
                <a16:creationId xmlns:a16="http://schemas.microsoft.com/office/drawing/2014/main" id="{CEDA7032-7BD0-B967-0C0D-B36F449C9553}"/>
              </a:ext>
            </a:extLst>
          </p:cNvPr>
          <p:cNvSpPr txBox="1">
            <a:spLocks/>
          </p:cNvSpPr>
          <p:nvPr/>
        </p:nvSpPr>
        <p:spPr>
          <a:xfrm>
            <a:off x="3300248" y="150813"/>
            <a:ext cx="5680826" cy="619650"/>
          </a:xfrm>
          <a:prstGeom prst="rect">
            <a:avLst/>
          </a:prstGeom>
        </p:spPr>
        <p:txBody>
          <a:bodyPr anchor="t" anchorCtr="0"/>
          <a:lstStyle>
            <a:lvl1pPr algn="r" defTabSz="457200" rtl="0" eaLnBrk="1" latinLnBrk="0" hangingPunct="1">
              <a:spcBef>
                <a:spcPct val="0"/>
              </a:spcBef>
              <a:buNone/>
              <a:defRPr sz="1800" kern="1200">
                <a:solidFill>
                  <a:schemeClr val="tx1"/>
                </a:solidFill>
                <a:latin typeface="+mj-lt"/>
                <a:ea typeface="+mj-ea"/>
                <a:cs typeface="+mj-cs"/>
              </a:defRPr>
            </a:lvl1pPr>
          </a:lstStyle>
          <a:p>
            <a:r>
              <a:rPr lang="en-US" b="1" dirty="0"/>
              <a:t>ENHANCER</a:t>
            </a:r>
            <a:br>
              <a:rPr lang="en-US" b="1" dirty="0"/>
            </a:br>
            <a:r>
              <a:rPr lang="en-US" dirty="0"/>
              <a:t>With Product – </a:t>
            </a:r>
            <a:r>
              <a:rPr lang="en-US" dirty="0" err="1"/>
              <a:t>Smr</a:t>
            </a:r>
            <a:r>
              <a:rPr lang="en-US" dirty="0"/>
              <a:t>/KO</a:t>
            </a:r>
          </a:p>
        </p:txBody>
      </p:sp>
      <p:pic>
        <p:nvPicPr>
          <p:cNvPr id="5" name="Picture 4">
            <a:extLst>
              <a:ext uri="{FF2B5EF4-FFF2-40B4-BE49-F238E27FC236}">
                <a16:creationId xmlns:a16="http://schemas.microsoft.com/office/drawing/2014/main" id="{289150A8-B319-DC1C-4D35-59C3D37B3FFB}"/>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2539698" y="115411"/>
            <a:ext cx="4148888" cy="6264238"/>
          </a:xfrm>
          <a:prstGeom prst="rect">
            <a:avLst/>
          </a:prstGeom>
        </p:spPr>
      </p:pic>
    </p:spTree>
    <p:extLst>
      <p:ext uri="{BB962C8B-B14F-4D97-AF65-F5344CB8AC3E}">
        <p14:creationId xmlns:p14="http://schemas.microsoft.com/office/powerpoint/2010/main" val="39553042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A83962-3855-144D-8E77-98D319084C06}"/>
            </a:ext>
          </a:extLst>
        </p:cNvPr>
        <p:cNvGrpSpPr/>
        <p:nvPr/>
      </p:nvGrpSpPr>
      <p:grpSpPr>
        <a:xfrm>
          <a:off x="0" y="0"/>
          <a:ext cx="0" cy="0"/>
          <a:chOff x="0" y="0"/>
          <a:chExt cx="0" cy="0"/>
        </a:xfrm>
      </p:grpSpPr>
      <p:sp>
        <p:nvSpPr>
          <p:cNvPr id="4" name="Date Placeholder 3">
            <a:extLst>
              <a:ext uri="{FF2B5EF4-FFF2-40B4-BE49-F238E27FC236}">
                <a16:creationId xmlns:a16="http://schemas.microsoft.com/office/drawing/2014/main" id="{0DE05076-051D-EA17-ACBF-0EC7675079A6}"/>
              </a:ext>
            </a:extLst>
          </p:cNvPr>
          <p:cNvSpPr>
            <a:spLocks noGrp="1"/>
          </p:cNvSpPr>
          <p:nvPr>
            <p:ph type="dt" sz="half" idx="14"/>
          </p:nvPr>
        </p:nvSpPr>
        <p:spPr/>
        <p:txBody>
          <a:bodyPr/>
          <a:lstStyle/>
          <a:p>
            <a:fld id="{B8E9E939-46A8-874E-8660-29ECF5ABBF53}" type="datetime1">
              <a:rPr lang="en-US" sz="1200" smtClean="0"/>
              <a:t>5/13/2025</a:t>
            </a:fld>
            <a:endParaRPr lang="en-US" sz="1200" dirty="0"/>
          </a:p>
        </p:txBody>
      </p:sp>
      <p:sp>
        <p:nvSpPr>
          <p:cNvPr id="3" name="Footer Placeholder 2">
            <a:extLst>
              <a:ext uri="{FF2B5EF4-FFF2-40B4-BE49-F238E27FC236}">
                <a16:creationId xmlns:a16="http://schemas.microsoft.com/office/drawing/2014/main" id="{D7EFE02A-5CCA-7D1C-6FC1-B3AFB925A167}"/>
              </a:ext>
            </a:extLst>
          </p:cNvPr>
          <p:cNvSpPr>
            <a:spLocks noGrp="1"/>
          </p:cNvSpPr>
          <p:nvPr>
            <p:ph type="ftr" sz="quarter" idx="15"/>
          </p:nvPr>
        </p:nvSpPr>
        <p:spPr/>
        <p:txBody>
          <a:bodyPr/>
          <a:lstStyle/>
          <a:p>
            <a:r>
              <a:rPr lang="en-US"/>
              <a:t>13478-DiagAm-F26-TWM-WOW Planning – Overview Deck_5.9.25</a:t>
            </a:r>
            <a:endParaRPr lang="en-US" dirty="0"/>
          </a:p>
        </p:txBody>
      </p:sp>
      <p:sp>
        <p:nvSpPr>
          <p:cNvPr id="13" name="Title 1">
            <a:extLst>
              <a:ext uri="{FF2B5EF4-FFF2-40B4-BE49-F238E27FC236}">
                <a16:creationId xmlns:a16="http://schemas.microsoft.com/office/drawing/2014/main" id="{91350353-0841-CE6D-FFB5-30A502B4E848}"/>
              </a:ext>
            </a:extLst>
          </p:cNvPr>
          <p:cNvSpPr txBox="1">
            <a:spLocks/>
          </p:cNvSpPr>
          <p:nvPr/>
        </p:nvSpPr>
        <p:spPr>
          <a:xfrm>
            <a:off x="3300248" y="150813"/>
            <a:ext cx="5680826" cy="619650"/>
          </a:xfrm>
          <a:prstGeom prst="rect">
            <a:avLst/>
          </a:prstGeom>
        </p:spPr>
        <p:txBody>
          <a:bodyPr anchor="t" anchorCtr="0"/>
          <a:lstStyle>
            <a:lvl1pPr algn="r" defTabSz="457200" rtl="0" eaLnBrk="1" latinLnBrk="0" hangingPunct="1">
              <a:spcBef>
                <a:spcPct val="0"/>
              </a:spcBef>
              <a:buNone/>
              <a:defRPr sz="1800" kern="1200">
                <a:solidFill>
                  <a:schemeClr val="tx1"/>
                </a:solidFill>
                <a:latin typeface="+mj-lt"/>
                <a:ea typeface="+mj-ea"/>
                <a:cs typeface="+mj-cs"/>
              </a:defRPr>
            </a:lvl1pPr>
          </a:lstStyle>
          <a:p>
            <a:r>
              <a:rPr lang="en-US" b="1" dirty="0"/>
              <a:t>ENHANCER</a:t>
            </a:r>
            <a:br>
              <a:rPr lang="en-US" b="1" dirty="0"/>
            </a:br>
            <a:r>
              <a:rPr lang="en-US" dirty="0"/>
              <a:t>With Product – CR/BUL</a:t>
            </a:r>
          </a:p>
        </p:txBody>
      </p:sp>
      <p:pic>
        <p:nvPicPr>
          <p:cNvPr id="5" name="Picture 4">
            <a:extLst>
              <a:ext uri="{FF2B5EF4-FFF2-40B4-BE49-F238E27FC236}">
                <a16:creationId xmlns:a16="http://schemas.microsoft.com/office/drawing/2014/main" id="{0FAB8B72-63CC-FE63-A249-E1BC1DE296E9}"/>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2497556" y="150813"/>
            <a:ext cx="4148888" cy="6186002"/>
          </a:xfrm>
          <a:prstGeom prst="rect">
            <a:avLst/>
          </a:prstGeom>
        </p:spPr>
      </p:pic>
    </p:spTree>
    <p:extLst>
      <p:ext uri="{BB962C8B-B14F-4D97-AF65-F5344CB8AC3E}">
        <p14:creationId xmlns:p14="http://schemas.microsoft.com/office/powerpoint/2010/main" val="128819606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A5317D-A435-8900-4184-5C7359571F0F}"/>
            </a:ext>
          </a:extLst>
        </p:cNvPr>
        <p:cNvGrpSpPr/>
        <p:nvPr/>
      </p:nvGrpSpPr>
      <p:grpSpPr>
        <a:xfrm>
          <a:off x="0" y="0"/>
          <a:ext cx="0" cy="0"/>
          <a:chOff x="0" y="0"/>
          <a:chExt cx="0" cy="0"/>
        </a:xfrm>
      </p:grpSpPr>
      <p:sp>
        <p:nvSpPr>
          <p:cNvPr id="4" name="Date Placeholder 3">
            <a:extLst>
              <a:ext uri="{FF2B5EF4-FFF2-40B4-BE49-F238E27FC236}">
                <a16:creationId xmlns:a16="http://schemas.microsoft.com/office/drawing/2014/main" id="{C4C666A1-D466-BF1B-1AB5-F36516BCFE3D}"/>
              </a:ext>
            </a:extLst>
          </p:cNvPr>
          <p:cNvSpPr>
            <a:spLocks noGrp="1"/>
          </p:cNvSpPr>
          <p:nvPr>
            <p:ph type="dt" sz="half" idx="14"/>
          </p:nvPr>
        </p:nvSpPr>
        <p:spPr/>
        <p:txBody>
          <a:bodyPr/>
          <a:lstStyle/>
          <a:p>
            <a:fld id="{6CA71B22-131A-4144-8AB5-6475706862C3}" type="datetime1">
              <a:rPr lang="en-US" sz="1200" smtClean="0"/>
              <a:t>5/13/2025</a:t>
            </a:fld>
            <a:endParaRPr lang="en-US" sz="1200" dirty="0"/>
          </a:p>
        </p:txBody>
      </p:sp>
      <p:sp>
        <p:nvSpPr>
          <p:cNvPr id="3" name="Footer Placeholder 2">
            <a:extLst>
              <a:ext uri="{FF2B5EF4-FFF2-40B4-BE49-F238E27FC236}">
                <a16:creationId xmlns:a16="http://schemas.microsoft.com/office/drawing/2014/main" id="{A8B85D09-0484-B322-38B6-C65C9C13B63A}"/>
              </a:ext>
            </a:extLst>
          </p:cNvPr>
          <p:cNvSpPr>
            <a:spLocks noGrp="1"/>
          </p:cNvSpPr>
          <p:nvPr>
            <p:ph type="ftr" sz="quarter" idx="15"/>
          </p:nvPr>
        </p:nvSpPr>
        <p:spPr/>
        <p:txBody>
          <a:bodyPr/>
          <a:lstStyle/>
          <a:p>
            <a:r>
              <a:rPr lang="en-US"/>
              <a:t>13478-DiagAm-F26-TWM-WOW Planning – Overview Deck_5.9.25</a:t>
            </a:r>
            <a:endParaRPr lang="en-US" dirty="0"/>
          </a:p>
        </p:txBody>
      </p:sp>
      <p:sp>
        <p:nvSpPr>
          <p:cNvPr id="2" name="Title 1">
            <a:extLst>
              <a:ext uri="{FF2B5EF4-FFF2-40B4-BE49-F238E27FC236}">
                <a16:creationId xmlns:a16="http://schemas.microsoft.com/office/drawing/2014/main" id="{A6CFC41A-67D8-DA4B-19C4-E5D53CF393C6}"/>
              </a:ext>
            </a:extLst>
          </p:cNvPr>
          <p:cNvSpPr>
            <a:spLocks noGrp="1"/>
          </p:cNvSpPr>
          <p:nvPr>
            <p:ph type="title"/>
          </p:nvPr>
        </p:nvSpPr>
        <p:spPr/>
        <p:txBody>
          <a:bodyPr/>
          <a:lstStyle/>
          <a:p>
            <a:r>
              <a:rPr lang="en-US" b="1" dirty="0"/>
              <a:t>CORE &amp; ENHANCER</a:t>
            </a:r>
            <a:br>
              <a:rPr lang="en-US" b="1" dirty="0"/>
            </a:br>
            <a:r>
              <a:rPr lang="en-US" dirty="0"/>
              <a:t>Without Product</a:t>
            </a:r>
            <a:endParaRPr lang="en-US" b="1" dirty="0"/>
          </a:p>
        </p:txBody>
      </p:sp>
      <p:pic>
        <p:nvPicPr>
          <p:cNvPr id="5" name="Picture 4">
            <a:extLst>
              <a:ext uri="{FF2B5EF4-FFF2-40B4-BE49-F238E27FC236}">
                <a16:creationId xmlns:a16="http://schemas.microsoft.com/office/drawing/2014/main" id="{90203BF1-355A-60FA-FD23-1504C416832A}"/>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78167" y="492747"/>
            <a:ext cx="4398136" cy="5613414"/>
          </a:xfrm>
          <a:prstGeom prst="rect">
            <a:avLst/>
          </a:prstGeom>
        </p:spPr>
      </p:pic>
      <p:sp>
        <p:nvSpPr>
          <p:cNvPr id="8" name="Title 1">
            <a:extLst>
              <a:ext uri="{FF2B5EF4-FFF2-40B4-BE49-F238E27FC236}">
                <a16:creationId xmlns:a16="http://schemas.microsoft.com/office/drawing/2014/main" id="{4D51B122-C407-64B8-E75C-6509A5FDC3C7}"/>
              </a:ext>
            </a:extLst>
          </p:cNvPr>
          <p:cNvSpPr txBox="1">
            <a:spLocks/>
          </p:cNvSpPr>
          <p:nvPr/>
        </p:nvSpPr>
        <p:spPr>
          <a:xfrm>
            <a:off x="6683475" y="4200676"/>
            <a:ext cx="1926396" cy="339426"/>
          </a:xfrm>
          <a:prstGeom prst="rect">
            <a:avLst/>
          </a:prstGeom>
        </p:spPr>
        <p:txBody>
          <a:bodyPr anchor="t" anchorCtr="0"/>
          <a:lstStyle>
            <a:lvl1pPr algn="r" defTabSz="457200" rtl="0" eaLnBrk="1" latinLnBrk="0" hangingPunct="1">
              <a:spcBef>
                <a:spcPct val="0"/>
              </a:spcBef>
              <a:buNone/>
              <a:defRPr sz="1800" kern="1200">
                <a:solidFill>
                  <a:schemeClr val="tx1"/>
                </a:solidFill>
                <a:latin typeface="+mj-lt"/>
                <a:ea typeface="+mj-ea"/>
                <a:cs typeface="+mj-cs"/>
              </a:defRPr>
            </a:lvl1pPr>
          </a:lstStyle>
          <a:p>
            <a:pPr algn="ctr"/>
            <a:r>
              <a:rPr lang="en-US" sz="1050" dirty="0"/>
              <a:t>die-cut bats in assorted sizes</a:t>
            </a:r>
          </a:p>
        </p:txBody>
      </p:sp>
      <p:pic>
        <p:nvPicPr>
          <p:cNvPr id="9" name="Picture 8" descr="A black background with orange text&#10;&#10;AI-generated content may be incorrect.">
            <a:extLst>
              <a:ext uri="{FF2B5EF4-FFF2-40B4-BE49-F238E27FC236}">
                <a16:creationId xmlns:a16="http://schemas.microsoft.com/office/drawing/2014/main" id="{0216B510-B077-F7F6-E3F1-294576E4AD6E}"/>
              </a:ext>
            </a:extLst>
          </p:cNvPr>
          <p:cNvPicPr>
            <a:picLocks noChangeAspect="1"/>
          </p:cNvPicPr>
          <p:nvPr/>
        </p:nvPicPr>
        <p:blipFill>
          <a:blip r:embed="rId3"/>
          <a:stretch>
            <a:fillRect/>
          </a:stretch>
        </p:blipFill>
        <p:spPr>
          <a:xfrm>
            <a:off x="6304978" y="2657511"/>
            <a:ext cx="2676096" cy="1584958"/>
          </a:xfrm>
          <a:prstGeom prst="rect">
            <a:avLst/>
          </a:prstGeom>
        </p:spPr>
      </p:pic>
      <p:pic>
        <p:nvPicPr>
          <p:cNvPr id="10" name="Picture 9">
            <a:extLst>
              <a:ext uri="{FF2B5EF4-FFF2-40B4-BE49-F238E27FC236}">
                <a16:creationId xmlns:a16="http://schemas.microsoft.com/office/drawing/2014/main" id="{5FD4C742-A85E-863B-C55C-1E96578A7D4D}"/>
              </a:ext>
            </a:extLst>
          </p:cNvPr>
          <p:cNvPicPr>
            <a:picLocks noChangeAspect="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4315539" y="854816"/>
            <a:ext cx="2178687" cy="5251345"/>
          </a:xfrm>
          <a:prstGeom prst="rect">
            <a:avLst/>
          </a:prstGeom>
        </p:spPr>
      </p:pic>
    </p:spTree>
    <p:extLst>
      <p:ext uri="{BB962C8B-B14F-4D97-AF65-F5344CB8AC3E}">
        <p14:creationId xmlns:p14="http://schemas.microsoft.com/office/powerpoint/2010/main" val="16372455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287222-E22E-D034-7058-CB0C3CBCCD8A}"/>
            </a:ext>
          </a:extLst>
        </p:cNvPr>
        <p:cNvGrpSpPr/>
        <p:nvPr/>
      </p:nvGrpSpPr>
      <p:grpSpPr>
        <a:xfrm>
          <a:off x="0" y="0"/>
          <a:ext cx="0" cy="0"/>
          <a:chOff x="0" y="0"/>
          <a:chExt cx="0" cy="0"/>
        </a:xfrm>
      </p:grpSpPr>
      <p:sp>
        <p:nvSpPr>
          <p:cNvPr id="4" name="Date Placeholder 3">
            <a:extLst>
              <a:ext uri="{FF2B5EF4-FFF2-40B4-BE49-F238E27FC236}">
                <a16:creationId xmlns:a16="http://schemas.microsoft.com/office/drawing/2014/main" id="{FFD769AA-A506-A945-84A2-22C0BDCBCF80}"/>
              </a:ext>
            </a:extLst>
          </p:cNvPr>
          <p:cNvSpPr>
            <a:spLocks noGrp="1"/>
          </p:cNvSpPr>
          <p:nvPr>
            <p:ph type="dt" sz="half" idx="14"/>
          </p:nvPr>
        </p:nvSpPr>
        <p:spPr/>
        <p:txBody>
          <a:bodyPr/>
          <a:lstStyle/>
          <a:p>
            <a:fld id="{5FD8116C-EBBD-5C44-9B97-7B229E0F5038}" type="datetime1">
              <a:rPr lang="en-US" sz="1200" smtClean="0"/>
              <a:t>5/13/2025</a:t>
            </a:fld>
            <a:endParaRPr lang="en-US" sz="1200" dirty="0"/>
          </a:p>
        </p:txBody>
      </p:sp>
      <p:sp>
        <p:nvSpPr>
          <p:cNvPr id="3" name="Footer Placeholder 2">
            <a:extLst>
              <a:ext uri="{FF2B5EF4-FFF2-40B4-BE49-F238E27FC236}">
                <a16:creationId xmlns:a16="http://schemas.microsoft.com/office/drawing/2014/main" id="{2916BA73-CAF8-9D1A-F9C4-5DE0CFE3AC84}"/>
              </a:ext>
            </a:extLst>
          </p:cNvPr>
          <p:cNvSpPr>
            <a:spLocks noGrp="1"/>
          </p:cNvSpPr>
          <p:nvPr>
            <p:ph type="ftr" sz="quarter" idx="15"/>
          </p:nvPr>
        </p:nvSpPr>
        <p:spPr/>
        <p:txBody>
          <a:bodyPr/>
          <a:lstStyle/>
          <a:p>
            <a:r>
              <a:rPr lang="en-US"/>
              <a:t>13478-DiagAm-F26-TWM-WOW Planning – Overview Deck_5.9.25</a:t>
            </a:r>
            <a:endParaRPr lang="en-US" dirty="0"/>
          </a:p>
        </p:txBody>
      </p:sp>
      <p:sp>
        <p:nvSpPr>
          <p:cNvPr id="2" name="Title 1">
            <a:extLst>
              <a:ext uri="{FF2B5EF4-FFF2-40B4-BE49-F238E27FC236}">
                <a16:creationId xmlns:a16="http://schemas.microsoft.com/office/drawing/2014/main" id="{3B75EA6E-15B5-B129-B623-9A936373C8B7}"/>
              </a:ext>
            </a:extLst>
          </p:cNvPr>
          <p:cNvSpPr>
            <a:spLocks noGrp="1"/>
          </p:cNvSpPr>
          <p:nvPr>
            <p:ph type="title"/>
          </p:nvPr>
        </p:nvSpPr>
        <p:spPr>
          <a:xfrm>
            <a:off x="3300248" y="150813"/>
            <a:ext cx="5680826" cy="619650"/>
          </a:xfrm>
        </p:spPr>
        <p:txBody>
          <a:bodyPr/>
          <a:lstStyle/>
          <a:p>
            <a:r>
              <a:rPr lang="en-US" b="1" dirty="0"/>
              <a:t>ENHANCER SIDE 1 &amp; SIDE 2</a:t>
            </a:r>
            <a:br>
              <a:rPr lang="en-US" b="1" dirty="0"/>
            </a:br>
            <a:r>
              <a:rPr lang="en-US" dirty="0"/>
              <a:t>Without Product</a:t>
            </a:r>
            <a:endParaRPr lang="en-US" b="1" dirty="0"/>
          </a:p>
        </p:txBody>
      </p:sp>
      <p:sp>
        <p:nvSpPr>
          <p:cNvPr id="7" name="Text Placeholder 5">
            <a:extLst>
              <a:ext uri="{FF2B5EF4-FFF2-40B4-BE49-F238E27FC236}">
                <a16:creationId xmlns:a16="http://schemas.microsoft.com/office/drawing/2014/main" id="{442E1D71-E7AD-EF54-1F27-D56015FE9A46}"/>
              </a:ext>
            </a:extLst>
          </p:cNvPr>
          <p:cNvSpPr txBox="1">
            <a:spLocks noGrp="1"/>
          </p:cNvSpPr>
          <p:nvPr>
            <p:ph type="body" sz="quarter" idx="17"/>
          </p:nvPr>
        </p:nvSpPr>
        <p:spPr>
          <a:xfrm>
            <a:off x="184150" y="305725"/>
            <a:ext cx="3559175" cy="276999"/>
          </a:xfrm>
          <a:prstGeom prst="rect">
            <a:avLst/>
          </a:prstGeom>
          <a:noFill/>
        </p:spPr>
        <p:txBody>
          <a:bodyPr wrap="square" rtlCol="0">
            <a:spAutoFit/>
          </a:bodyPr>
          <a:lstStyle/>
          <a:p>
            <a:r>
              <a:rPr lang="en-US" b="1" dirty="0"/>
              <a:t>DIMS: </a:t>
            </a:r>
            <a:r>
              <a:rPr lang="en-US" dirty="0"/>
              <a:t>33”w X 77”h X 16”d</a:t>
            </a:r>
          </a:p>
        </p:txBody>
      </p:sp>
      <p:pic>
        <p:nvPicPr>
          <p:cNvPr id="10" name="Picture 9">
            <a:extLst>
              <a:ext uri="{FF2B5EF4-FFF2-40B4-BE49-F238E27FC236}">
                <a16:creationId xmlns:a16="http://schemas.microsoft.com/office/drawing/2014/main" id="{D3BD6200-C6CC-2EE9-E8CB-21FCC592CB44}"/>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3093094" y="588404"/>
            <a:ext cx="3550175" cy="2625391"/>
          </a:xfrm>
          <a:prstGeom prst="rect">
            <a:avLst/>
          </a:prstGeom>
        </p:spPr>
      </p:pic>
      <p:pic>
        <p:nvPicPr>
          <p:cNvPr id="15" name="Picture 14">
            <a:extLst>
              <a:ext uri="{FF2B5EF4-FFF2-40B4-BE49-F238E27FC236}">
                <a16:creationId xmlns:a16="http://schemas.microsoft.com/office/drawing/2014/main" id="{94131C59-954B-809D-C3F5-52480CB9BB0C}"/>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2981613" y="3318282"/>
            <a:ext cx="3546451" cy="2772656"/>
          </a:xfrm>
          <a:prstGeom prst="rect">
            <a:avLst/>
          </a:prstGeom>
        </p:spPr>
      </p:pic>
      <p:pic>
        <p:nvPicPr>
          <p:cNvPr id="16" name="Picture 15">
            <a:extLst>
              <a:ext uri="{FF2B5EF4-FFF2-40B4-BE49-F238E27FC236}">
                <a16:creationId xmlns:a16="http://schemas.microsoft.com/office/drawing/2014/main" id="{A0928119-93A8-5A51-1E4E-83B2570D2489}"/>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292307" y="866216"/>
            <a:ext cx="2544839" cy="5215607"/>
          </a:xfrm>
          <a:prstGeom prst="rect">
            <a:avLst/>
          </a:prstGeom>
        </p:spPr>
      </p:pic>
      <p:pic>
        <p:nvPicPr>
          <p:cNvPr id="17" name="Picture 16">
            <a:extLst>
              <a:ext uri="{FF2B5EF4-FFF2-40B4-BE49-F238E27FC236}">
                <a16:creationId xmlns:a16="http://schemas.microsoft.com/office/drawing/2014/main" id="{A5747F68-49AA-DDAF-7D2C-B50EF3AA5584}"/>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6800193" y="1722978"/>
            <a:ext cx="2054773" cy="3514710"/>
          </a:xfrm>
          <a:prstGeom prst="rect">
            <a:avLst/>
          </a:prstGeom>
        </p:spPr>
      </p:pic>
      <p:sp>
        <p:nvSpPr>
          <p:cNvPr id="18" name="TextBox 17">
            <a:extLst>
              <a:ext uri="{FF2B5EF4-FFF2-40B4-BE49-F238E27FC236}">
                <a16:creationId xmlns:a16="http://schemas.microsoft.com/office/drawing/2014/main" id="{85CCAF58-EC1D-361A-CF77-4D05715EE584}"/>
              </a:ext>
            </a:extLst>
          </p:cNvPr>
          <p:cNvSpPr txBox="1"/>
          <p:nvPr/>
        </p:nvSpPr>
        <p:spPr>
          <a:xfrm>
            <a:off x="3836552" y="450813"/>
            <a:ext cx="2054773" cy="253916"/>
          </a:xfrm>
          <a:prstGeom prst="rect">
            <a:avLst/>
          </a:prstGeom>
          <a:noFill/>
        </p:spPr>
        <p:txBody>
          <a:bodyPr wrap="square" rtlCol="0">
            <a:spAutoFit/>
          </a:bodyPr>
          <a:lstStyle/>
          <a:p>
            <a:pPr algn="ctr"/>
            <a:r>
              <a:rPr lang="en-US" sz="1050" dirty="0"/>
              <a:t>SIDE 1</a:t>
            </a:r>
          </a:p>
        </p:txBody>
      </p:sp>
      <p:sp>
        <p:nvSpPr>
          <p:cNvPr id="19" name="TextBox 18">
            <a:extLst>
              <a:ext uri="{FF2B5EF4-FFF2-40B4-BE49-F238E27FC236}">
                <a16:creationId xmlns:a16="http://schemas.microsoft.com/office/drawing/2014/main" id="{6DEB6FFF-E410-166A-AAD6-4D293147499E}"/>
              </a:ext>
            </a:extLst>
          </p:cNvPr>
          <p:cNvSpPr txBox="1"/>
          <p:nvPr/>
        </p:nvSpPr>
        <p:spPr>
          <a:xfrm>
            <a:off x="3740593" y="3387106"/>
            <a:ext cx="2054773" cy="253916"/>
          </a:xfrm>
          <a:prstGeom prst="rect">
            <a:avLst/>
          </a:prstGeom>
          <a:noFill/>
        </p:spPr>
        <p:txBody>
          <a:bodyPr wrap="square" rtlCol="0">
            <a:spAutoFit/>
          </a:bodyPr>
          <a:lstStyle/>
          <a:p>
            <a:pPr algn="ctr"/>
            <a:r>
              <a:rPr lang="en-US" sz="1050" dirty="0"/>
              <a:t>SIDE 2</a:t>
            </a:r>
          </a:p>
        </p:txBody>
      </p:sp>
      <p:sp>
        <p:nvSpPr>
          <p:cNvPr id="20" name="TextBox 19">
            <a:extLst>
              <a:ext uri="{FF2B5EF4-FFF2-40B4-BE49-F238E27FC236}">
                <a16:creationId xmlns:a16="http://schemas.microsoft.com/office/drawing/2014/main" id="{E4C84A24-FEDD-9610-7EC7-BF60315169E4}"/>
              </a:ext>
            </a:extLst>
          </p:cNvPr>
          <p:cNvSpPr txBox="1"/>
          <p:nvPr/>
        </p:nvSpPr>
        <p:spPr>
          <a:xfrm>
            <a:off x="6800193" y="5289585"/>
            <a:ext cx="2054773" cy="415498"/>
          </a:xfrm>
          <a:prstGeom prst="rect">
            <a:avLst/>
          </a:prstGeom>
          <a:noFill/>
        </p:spPr>
        <p:txBody>
          <a:bodyPr wrap="square" rtlCol="0">
            <a:spAutoFit/>
          </a:bodyPr>
          <a:lstStyle/>
          <a:p>
            <a:pPr algn="ctr"/>
            <a:r>
              <a:rPr lang="en-US" sz="1050" dirty="0"/>
              <a:t>BOOKS WOULD BE BACK-TO-BACK (COVER WOULD NOT BE SEEN)</a:t>
            </a:r>
          </a:p>
        </p:txBody>
      </p:sp>
      <p:sp>
        <p:nvSpPr>
          <p:cNvPr id="21" name="TextBox 20">
            <a:extLst>
              <a:ext uri="{FF2B5EF4-FFF2-40B4-BE49-F238E27FC236}">
                <a16:creationId xmlns:a16="http://schemas.microsoft.com/office/drawing/2014/main" id="{B704D07C-C801-4DA7-6AC6-927CD4BFD03F}"/>
              </a:ext>
            </a:extLst>
          </p:cNvPr>
          <p:cNvSpPr txBox="1"/>
          <p:nvPr/>
        </p:nvSpPr>
        <p:spPr>
          <a:xfrm>
            <a:off x="1038321" y="2734200"/>
            <a:ext cx="2054773" cy="415498"/>
          </a:xfrm>
          <a:prstGeom prst="rect">
            <a:avLst/>
          </a:prstGeom>
          <a:noFill/>
        </p:spPr>
        <p:txBody>
          <a:bodyPr wrap="square" rtlCol="0">
            <a:spAutoFit/>
          </a:bodyPr>
          <a:lstStyle/>
          <a:p>
            <a:pPr algn="ctr"/>
            <a:r>
              <a:rPr lang="en-US" sz="1050" dirty="0"/>
              <a:t>POLE WILL</a:t>
            </a:r>
          </a:p>
          <a:p>
            <a:pPr algn="ctr"/>
            <a:r>
              <a:rPr lang="en-US" sz="1050" dirty="0"/>
              <a:t>BE BLACK</a:t>
            </a:r>
          </a:p>
        </p:txBody>
      </p:sp>
    </p:spTree>
    <p:extLst>
      <p:ext uri="{BB962C8B-B14F-4D97-AF65-F5344CB8AC3E}">
        <p14:creationId xmlns:p14="http://schemas.microsoft.com/office/powerpoint/2010/main" val="326746809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A5317D-A435-8900-4184-5C7359571F0F}"/>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FB95B8C1-3844-0FD1-AD90-ADE9BD0BE5FA}"/>
              </a:ext>
            </a:extLst>
          </p:cNvPr>
          <p:cNvPicPr>
            <a:picLocks noChangeAspect="1"/>
          </p:cNvPicPr>
          <p:nvPr/>
        </p:nvPicPr>
        <p:blipFill>
          <a:blip r:embed="rId2" cstate="email">
            <a:extLst>
              <a:ext uri="{28A0092B-C50C-407E-A947-70E740481C1C}">
                <a14:useLocalDpi xmlns:a14="http://schemas.microsoft.com/office/drawing/2010/main"/>
              </a:ext>
            </a:extLst>
          </a:blip>
          <a:srcRect l="-515" b="-286"/>
          <a:stretch/>
        </p:blipFill>
        <p:spPr>
          <a:xfrm>
            <a:off x="893379" y="150813"/>
            <a:ext cx="6495393" cy="6155394"/>
          </a:xfrm>
          <a:prstGeom prst="rect">
            <a:avLst/>
          </a:prstGeom>
        </p:spPr>
      </p:pic>
      <p:sp>
        <p:nvSpPr>
          <p:cNvPr id="4" name="Date Placeholder 3">
            <a:extLst>
              <a:ext uri="{FF2B5EF4-FFF2-40B4-BE49-F238E27FC236}">
                <a16:creationId xmlns:a16="http://schemas.microsoft.com/office/drawing/2014/main" id="{C4C666A1-D466-BF1B-1AB5-F36516BCFE3D}"/>
              </a:ext>
            </a:extLst>
          </p:cNvPr>
          <p:cNvSpPr>
            <a:spLocks noGrp="1"/>
          </p:cNvSpPr>
          <p:nvPr>
            <p:ph type="dt" sz="half" idx="14"/>
          </p:nvPr>
        </p:nvSpPr>
        <p:spPr/>
        <p:txBody>
          <a:bodyPr/>
          <a:lstStyle/>
          <a:p>
            <a:fld id="{0FEC169B-BBBA-5A46-A300-66698C47FD07}" type="datetime1">
              <a:rPr lang="en-US" sz="1200" smtClean="0"/>
              <a:t>5/13/2025</a:t>
            </a:fld>
            <a:endParaRPr lang="en-US" sz="1200" dirty="0"/>
          </a:p>
        </p:txBody>
      </p:sp>
      <p:sp>
        <p:nvSpPr>
          <p:cNvPr id="3" name="Footer Placeholder 2">
            <a:extLst>
              <a:ext uri="{FF2B5EF4-FFF2-40B4-BE49-F238E27FC236}">
                <a16:creationId xmlns:a16="http://schemas.microsoft.com/office/drawing/2014/main" id="{A8B85D09-0484-B322-38B6-C65C9C13B63A}"/>
              </a:ext>
            </a:extLst>
          </p:cNvPr>
          <p:cNvSpPr>
            <a:spLocks noGrp="1"/>
          </p:cNvSpPr>
          <p:nvPr>
            <p:ph type="ftr" sz="quarter" idx="15"/>
          </p:nvPr>
        </p:nvSpPr>
        <p:spPr/>
        <p:txBody>
          <a:bodyPr/>
          <a:lstStyle/>
          <a:p>
            <a:r>
              <a:rPr lang="en-US"/>
              <a:t>13478-DiagAm-F26-TWM-WOW Planning – Overview Deck_5.9.25</a:t>
            </a:r>
            <a:endParaRPr lang="en-US" dirty="0"/>
          </a:p>
        </p:txBody>
      </p:sp>
      <p:sp>
        <p:nvSpPr>
          <p:cNvPr id="2" name="Title 1">
            <a:extLst>
              <a:ext uri="{FF2B5EF4-FFF2-40B4-BE49-F238E27FC236}">
                <a16:creationId xmlns:a16="http://schemas.microsoft.com/office/drawing/2014/main" id="{A6CFC41A-67D8-DA4B-19C4-E5D53CF393C6}"/>
              </a:ext>
            </a:extLst>
          </p:cNvPr>
          <p:cNvSpPr>
            <a:spLocks noGrp="1"/>
          </p:cNvSpPr>
          <p:nvPr>
            <p:ph type="title"/>
          </p:nvPr>
        </p:nvSpPr>
        <p:spPr/>
        <p:txBody>
          <a:bodyPr/>
          <a:lstStyle/>
          <a:p>
            <a:r>
              <a:rPr lang="en-US" b="1" dirty="0"/>
              <a:t>CORE &amp; ENHANCER</a:t>
            </a:r>
            <a:br>
              <a:rPr lang="en-US" b="1" dirty="0"/>
            </a:br>
            <a:r>
              <a:rPr lang="en-US" dirty="0"/>
              <a:t>With Product</a:t>
            </a:r>
            <a:endParaRPr lang="en-US" b="1" dirty="0"/>
          </a:p>
        </p:txBody>
      </p:sp>
    </p:spTree>
    <p:extLst>
      <p:ext uri="{BB962C8B-B14F-4D97-AF65-F5344CB8AC3E}">
        <p14:creationId xmlns:p14="http://schemas.microsoft.com/office/powerpoint/2010/main" val="372376650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98849E-E4BB-1379-DADE-F51CFDB42280}"/>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C56156EE-4DEE-36D3-A9BE-D23CB3DD4D14}"/>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725214" y="347758"/>
            <a:ext cx="6495393" cy="5997661"/>
          </a:xfrm>
          <a:prstGeom prst="rect">
            <a:avLst/>
          </a:prstGeom>
        </p:spPr>
      </p:pic>
      <p:sp>
        <p:nvSpPr>
          <p:cNvPr id="4" name="Date Placeholder 3">
            <a:extLst>
              <a:ext uri="{FF2B5EF4-FFF2-40B4-BE49-F238E27FC236}">
                <a16:creationId xmlns:a16="http://schemas.microsoft.com/office/drawing/2014/main" id="{02431F0F-3020-0264-B2E9-AABC9B502BEF}"/>
              </a:ext>
            </a:extLst>
          </p:cNvPr>
          <p:cNvSpPr>
            <a:spLocks noGrp="1"/>
          </p:cNvSpPr>
          <p:nvPr>
            <p:ph type="dt" sz="half" idx="14"/>
          </p:nvPr>
        </p:nvSpPr>
        <p:spPr/>
        <p:txBody>
          <a:bodyPr/>
          <a:lstStyle/>
          <a:p>
            <a:fld id="{CA3093B2-CB2B-EA42-9D40-318605D2EE3F}" type="datetime1">
              <a:rPr lang="en-US" sz="1200" smtClean="0"/>
              <a:t>5/13/2025</a:t>
            </a:fld>
            <a:endParaRPr lang="en-US" sz="1200" dirty="0"/>
          </a:p>
        </p:txBody>
      </p:sp>
      <p:sp>
        <p:nvSpPr>
          <p:cNvPr id="3" name="Footer Placeholder 2">
            <a:extLst>
              <a:ext uri="{FF2B5EF4-FFF2-40B4-BE49-F238E27FC236}">
                <a16:creationId xmlns:a16="http://schemas.microsoft.com/office/drawing/2014/main" id="{5683B6FA-36EE-8AD6-0D30-735873462219}"/>
              </a:ext>
            </a:extLst>
          </p:cNvPr>
          <p:cNvSpPr>
            <a:spLocks noGrp="1"/>
          </p:cNvSpPr>
          <p:nvPr>
            <p:ph type="ftr" sz="quarter" idx="15"/>
          </p:nvPr>
        </p:nvSpPr>
        <p:spPr/>
        <p:txBody>
          <a:bodyPr/>
          <a:lstStyle/>
          <a:p>
            <a:r>
              <a:rPr lang="en-US"/>
              <a:t>13478-DiagAm-F26-TWM-WOW Planning – Overview Deck_5.9.25</a:t>
            </a:r>
            <a:endParaRPr lang="en-US" dirty="0"/>
          </a:p>
        </p:txBody>
      </p:sp>
      <p:sp>
        <p:nvSpPr>
          <p:cNvPr id="2" name="Title 1">
            <a:extLst>
              <a:ext uri="{FF2B5EF4-FFF2-40B4-BE49-F238E27FC236}">
                <a16:creationId xmlns:a16="http://schemas.microsoft.com/office/drawing/2014/main" id="{152DD1FB-8139-48BD-8023-BED44C83192E}"/>
              </a:ext>
            </a:extLst>
          </p:cNvPr>
          <p:cNvSpPr>
            <a:spLocks noGrp="1"/>
          </p:cNvSpPr>
          <p:nvPr>
            <p:ph type="title"/>
          </p:nvPr>
        </p:nvSpPr>
        <p:spPr/>
        <p:txBody>
          <a:bodyPr/>
          <a:lstStyle/>
          <a:p>
            <a:r>
              <a:rPr lang="en-US" b="1" dirty="0"/>
              <a:t>CORE &amp; ENHANCER</a:t>
            </a:r>
            <a:br>
              <a:rPr lang="en-US" b="1" dirty="0"/>
            </a:br>
            <a:r>
              <a:rPr lang="en-US" dirty="0"/>
              <a:t>With Product – </a:t>
            </a:r>
            <a:r>
              <a:rPr lang="en-US" dirty="0" err="1"/>
              <a:t>Smr</a:t>
            </a:r>
            <a:r>
              <a:rPr lang="en-US" dirty="0"/>
              <a:t>/KO</a:t>
            </a:r>
            <a:endParaRPr lang="en-US" b="1" dirty="0"/>
          </a:p>
        </p:txBody>
      </p:sp>
    </p:spTree>
    <p:extLst>
      <p:ext uri="{BB962C8B-B14F-4D97-AF65-F5344CB8AC3E}">
        <p14:creationId xmlns:p14="http://schemas.microsoft.com/office/powerpoint/2010/main" val="358519452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BA9CD6-2ECD-6494-1DBD-BE4EB44E9281}"/>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B9CBA83E-A2DD-7458-C1A1-DC0A7994FCAD}"/>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725214" y="347758"/>
            <a:ext cx="6495393" cy="5997661"/>
          </a:xfrm>
          <a:prstGeom prst="rect">
            <a:avLst/>
          </a:prstGeom>
        </p:spPr>
      </p:pic>
      <p:sp>
        <p:nvSpPr>
          <p:cNvPr id="4" name="Date Placeholder 3">
            <a:extLst>
              <a:ext uri="{FF2B5EF4-FFF2-40B4-BE49-F238E27FC236}">
                <a16:creationId xmlns:a16="http://schemas.microsoft.com/office/drawing/2014/main" id="{850B0E29-AB37-BF1C-2AB6-885261126548}"/>
              </a:ext>
            </a:extLst>
          </p:cNvPr>
          <p:cNvSpPr>
            <a:spLocks noGrp="1"/>
          </p:cNvSpPr>
          <p:nvPr>
            <p:ph type="dt" sz="half" idx="14"/>
          </p:nvPr>
        </p:nvSpPr>
        <p:spPr/>
        <p:txBody>
          <a:bodyPr/>
          <a:lstStyle/>
          <a:p>
            <a:fld id="{68A5AB9F-CF8D-C641-900C-FAFA5EC086D1}" type="datetime1">
              <a:rPr lang="en-US" sz="1200" smtClean="0"/>
              <a:t>5/13/2025</a:t>
            </a:fld>
            <a:endParaRPr lang="en-US" sz="1200" dirty="0"/>
          </a:p>
        </p:txBody>
      </p:sp>
      <p:sp>
        <p:nvSpPr>
          <p:cNvPr id="3" name="Footer Placeholder 2">
            <a:extLst>
              <a:ext uri="{FF2B5EF4-FFF2-40B4-BE49-F238E27FC236}">
                <a16:creationId xmlns:a16="http://schemas.microsoft.com/office/drawing/2014/main" id="{B1DBDF33-5734-76DE-9238-41D3EE2EC580}"/>
              </a:ext>
            </a:extLst>
          </p:cNvPr>
          <p:cNvSpPr>
            <a:spLocks noGrp="1"/>
          </p:cNvSpPr>
          <p:nvPr>
            <p:ph type="ftr" sz="quarter" idx="15"/>
          </p:nvPr>
        </p:nvSpPr>
        <p:spPr/>
        <p:txBody>
          <a:bodyPr/>
          <a:lstStyle/>
          <a:p>
            <a:r>
              <a:rPr lang="en-US"/>
              <a:t>13478-DiagAm-F26-TWM-WOW Planning – Overview Deck_5.9.25</a:t>
            </a:r>
            <a:endParaRPr lang="en-US" dirty="0"/>
          </a:p>
        </p:txBody>
      </p:sp>
      <p:sp>
        <p:nvSpPr>
          <p:cNvPr id="2" name="Title 1">
            <a:extLst>
              <a:ext uri="{FF2B5EF4-FFF2-40B4-BE49-F238E27FC236}">
                <a16:creationId xmlns:a16="http://schemas.microsoft.com/office/drawing/2014/main" id="{7E7B9874-330A-93C3-523E-927B05A87779}"/>
              </a:ext>
            </a:extLst>
          </p:cNvPr>
          <p:cNvSpPr>
            <a:spLocks noGrp="1"/>
          </p:cNvSpPr>
          <p:nvPr>
            <p:ph type="title"/>
          </p:nvPr>
        </p:nvSpPr>
        <p:spPr/>
        <p:txBody>
          <a:bodyPr/>
          <a:lstStyle/>
          <a:p>
            <a:r>
              <a:rPr lang="en-US" b="1" dirty="0"/>
              <a:t>CORE &amp; ENHANCER</a:t>
            </a:r>
            <a:br>
              <a:rPr lang="en-US" b="1" dirty="0"/>
            </a:br>
            <a:r>
              <a:rPr lang="en-US" dirty="0"/>
              <a:t>With Product – CR/KO</a:t>
            </a:r>
            <a:endParaRPr lang="en-US" b="1" dirty="0"/>
          </a:p>
        </p:txBody>
      </p:sp>
    </p:spTree>
    <p:extLst>
      <p:ext uri="{BB962C8B-B14F-4D97-AF65-F5344CB8AC3E}">
        <p14:creationId xmlns:p14="http://schemas.microsoft.com/office/powerpoint/2010/main" val="49150361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C35189-FAC9-1C25-1931-D1C84E45EFA9}"/>
            </a:ext>
          </a:extLst>
        </p:cNvPr>
        <p:cNvGrpSpPr/>
        <p:nvPr/>
      </p:nvGrpSpPr>
      <p:grpSpPr>
        <a:xfrm>
          <a:off x="0" y="0"/>
          <a:ext cx="0" cy="0"/>
          <a:chOff x="0" y="0"/>
          <a:chExt cx="0" cy="0"/>
        </a:xfrm>
      </p:grpSpPr>
      <p:sp>
        <p:nvSpPr>
          <p:cNvPr id="4" name="Date Placeholder 3">
            <a:extLst>
              <a:ext uri="{FF2B5EF4-FFF2-40B4-BE49-F238E27FC236}">
                <a16:creationId xmlns:a16="http://schemas.microsoft.com/office/drawing/2014/main" id="{ACB54E0F-DC78-1384-E57E-09FD4062C734}"/>
              </a:ext>
            </a:extLst>
          </p:cNvPr>
          <p:cNvSpPr>
            <a:spLocks noGrp="1"/>
          </p:cNvSpPr>
          <p:nvPr>
            <p:ph type="dt" sz="half" idx="14"/>
          </p:nvPr>
        </p:nvSpPr>
        <p:spPr/>
        <p:txBody>
          <a:bodyPr/>
          <a:lstStyle/>
          <a:p>
            <a:fld id="{5DA24CC9-972B-6747-A909-BC6DFD10D27B}" type="datetime1">
              <a:rPr lang="en-US" sz="1200" smtClean="0"/>
              <a:t>5/13/2025</a:t>
            </a:fld>
            <a:endParaRPr lang="en-US" sz="1200" dirty="0"/>
          </a:p>
        </p:txBody>
      </p:sp>
      <p:sp>
        <p:nvSpPr>
          <p:cNvPr id="3" name="Footer Placeholder 2">
            <a:extLst>
              <a:ext uri="{FF2B5EF4-FFF2-40B4-BE49-F238E27FC236}">
                <a16:creationId xmlns:a16="http://schemas.microsoft.com/office/drawing/2014/main" id="{97788F3F-E50E-3922-8DE5-2B7E959BEF7B}"/>
              </a:ext>
            </a:extLst>
          </p:cNvPr>
          <p:cNvSpPr>
            <a:spLocks noGrp="1"/>
          </p:cNvSpPr>
          <p:nvPr>
            <p:ph type="ftr" sz="quarter" idx="15"/>
          </p:nvPr>
        </p:nvSpPr>
        <p:spPr/>
        <p:txBody>
          <a:bodyPr/>
          <a:lstStyle/>
          <a:p>
            <a:r>
              <a:rPr lang="en-US"/>
              <a:t>13478-DiagAm-F26-TWM-WOW Planning – Overview Deck_5.9.25</a:t>
            </a:r>
            <a:endParaRPr lang="en-US" dirty="0"/>
          </a:p>
        </p:txBody>
      </p:sp>
      <p:sp>
        <p:nvSpPr>
          <p:cNvPr id="2" name="Title 1">
            <a:extLst>
              <a:ext uri="{FF2B5EF4-FFF2-40B4-BE49-F238E27FC236}">
                <a16:creationId xmlns:a16="http://schemas.microsoft.com/office/drawing/2014/main" id="{34ABDF5E-50C7-F0A0-3CC0-FAD0C0BE3D87}"/>
              </a:ext>
            </a:extLst>
          </p:cNvPr>
          <p:cNvSpPr>
            <a:spLocks noGrp="1"/>
          </p:cNvSpPr>
          <p:nvPr>
            <p:ph type="title"/>
          </p:nvPr>
        </p:nvSpPr>
        <p:spPr>
          <a:xfrm>
            <a:off x="1953126" y="2637981"/>
            <a:ext cx="5237748" cy="619650"/>
          </a:xfrm>
        </p:spPr>
        <p:txBody>
          <a:bodyPr/>
          <a:lstStyle/>
          <a:p>
            <a:pPr algn="ctr"/>
            <a:r>
              <a:rPr lang="en-US" dirty="0"/>
              <a:t>No-Product Tequila Displays (13582)</a:t>
            </a:r>
          </a:p>
        </p:txBody>
      </p:sp>
    </p:spTree>
    <p:extLst>
      <p:ext uri="{BB962C8B-B14F-4D97-AF65-F5344CB8AC3E}">
        <p14:creationId xmlns:p14="http://schemas.microsoft.com/office/powerpoint/2010/main" val="359550905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2ED642-EAC4-E61A-4485-036C00E549F6}"/>
            </a:ext>
          </a:extLst>
        </p:cNvPr>
        <p:cNvGrpSpPr/>
        <p:nvPr/>
      </p:nvGrpSpPr>
      <p:grpSpPr>
        <a:xfrm>
          <a:off x="0" y="0"/>
          <a:ext cx="0" cy="0"/>
          <a:chOff x="0" y="0"/>
          <a:chExt cx="0" cy="0"/>
        </a:xfrm>
      </p:grpSpPr>
      <p:sp>
        <p:nvSpPr>
          <p:cNvPr id="4" name="Date Placeholder 3">
            <a:extLst>
              <a:ext uri="{FF2B5EF4-FFF2-40B4-BE49-F238E27FC236}">
                <a16:creationId xmlns:a16="http://schemas.microsoft.com/office/drawing/2014/main" id="{E58DA5E8-C9E3-EEE4-7388-C371DF77F809}"/>
              </a:ext>
            </a:extLst>
          </p:cNvPr>
          <p:cNvSpPr>
            <a:spLocks noGrp="1"/>
          </p:cNvSpPr>
          <p:nvPr>
            <p:ph type="dt" sz="half" idx="14"/>
          </p:nvPr>
        </p:nvSpPr>
        <p:spPr/>
        <p:txBody>
          <a:bodyPr/>
          <a:lstStyle/>
          <a:p>
            <a:fld id="{9329C634-0C9E-4A42-BABF-49C124EB75DF}" type="datetime1">
              <a:rPr lang="en-US" sz="1200" smtClean="0"/>
              <a:t>5/13/2025</a:t>
            </a:fld>
            <a:endParaRPr lang="en-US" sz="1200" dirty="0"/>
          </a:p>
        </p:txBody>
      </p:sp>
      <p:sp>
        <p:nvSpPr>
          <p:cNvPr id="3" name="Footer Placeholder 2">
            <a:extLst>
              <a:ext uri="{FF2B5EF4-FFF2-40B4-BE49-F238E27FC236}">
                <a16:creationId xmlns:a16="http://schemas.microsoft.com/office/drawing/2014/main" id="{FCB500D2-37C5-EB95-9E8C-E7F434C02DD6}"/>
              </a:ext>
            </a:extLst>
          </p:cNvPr>
          <p:cNvSpPr>
            <a:spLocks noGrp="1"/>
          </p:cNvSpPr>
          <p:nvPr>
            <p:ph type="ftr" sz="quarter" idx="15"/>
          </p:nvPr>
        </p:nvSpPr>
        <p:spPr/>
        <p:txBody>
          <a:bodyPr/>
          <a:lstStyle/>
          <a:p>
            <a:r>
              <a:rPr lang="en-US"/>
              <a:t>13478-DiagAm-F26-TWM-WOW Planning – Overview Deck_5.9.25</a:t>
            </a:r>
            <a:endParaRPr lang="en-US" dirty="0"/>
          </a:p>
        </p:txBody>
      </p:sp>
      <p:sp>
        <p:nvSpPr>
          <p:cNvPr id="10" name="Text Placeholder 4">
            <a:extLst>
              <a:ext uri="{FF2B5EF4-FFF2-40B4-BE49-F238E27FC236}">
                <a16:creationId xmlns:a16="http://schemas.microsoft.com/office/drawing/2014/main" id="{E8CF8972-F5ED-F88F-881F-C16A5C160A5F}"/>
              </a:ext>
            </a:extLst>
          </p:cNvPr>
          <p:cNvSpPr>
            <a:spLocks noGrp="1"/>
          </p:cNvSpPr>
          <p:nvPr>
            <p:ph type="body" sz="quarter" idx="17"/>
          </p:nvPr>
        </p:nvSpPr>
        <p:spPr>
          <a:xfrm>
            <a:off x="184150" y="460638"/>
            <a:ext cx="3559175" cy="309825"/>
          </a:xfrm>
        </p:spPr>
        <p:txBody>
          <a:bodyPr/>
          <a:lstStyle/>
          <a:p>
            <a:r>
              <a:rPr lang="en-US" b="1" dirty="0"/>
              <a:t>DIMS: </a:t>
            </a:r>
            <a:r>
              <a:rPr lang="en-US" dirty="0"/>
              <a:t>36”w x 54”t x 24”d</a:t>
            </a:r>
          </a:p>
        </p:txBody>
      </p:sp>
      <p:sp>
        <p:nvSpPr>
          <p:cNvPr id="11" name="TextBox 10">
            <a:extLst>
              <a:ext uri="{FF2B5EF4-FFF2-40B4-BE49-F238E27FC236}">
                <a16:creationId xmlns:a16="http://schemas.microsoft.com/office/drawing/2014/main" id="{62F6EFB7-5A11-2854-3843-415408AB866E}"/>
              </a:ext>
            </a:extLst>
          </p:cNvPr>
          <p:cNvSpPr txBox="1"/>
          <p:nvPr/>
        </p:nvSpPr>
        <p:spPr>
          <a:xfrm>
            <a:off x="184149" y="779632"/>
            <a:ext cx="2559051" cy="577081"/>
          </a:xfrm>
          <a:prstGeom prst="rect">
            <a:avLst/>
          </a:prstGeom>
          <a:noFill/>
        </p:spPr>
        <p:txBody>
          <a:bodyPr wrap="square" rtlCol="0">
            <a:spAutoFit/>
          </a:bodyPr>
          <a:lstStyle/>
          <a:p>
            <a:r>
              <a:rPr lang="en-US" sz="1050" b="1" dirty="0"/>
              <a:t>NOTES:</a:t>
            </a:r>
          </a:p>
          <a:p>
            <a:pPr marL="228600" indent="-228600">
              <a:buFont typeface="+mj-lt"/>
              <a:buAutoNum type="arabicPeriod"/>
            </a:pPr>
            <a:r>
              <a:rPr lang="en-US" sz="1050" dirty="0"/>
              <a:t>Large DJ &amp; Casamigos logos are lug ons</a:t>
            </a:r>
          </a:p>
          <a:p>
            <a:pPr marL="228600" indent="-228600">
              <a:buFont typeface="+mj-lt"/>
              <a:buAutoNum type="arabicPeriod"/>
            </a:pPr>
            <a:r>
              <a:rPr lang="en-US" sz="1050" dirty="0"/>
              <a:t>Large bottles are dimensional</a:t>
            </a:r>
          </a:p>
        </p:txBody>
      </p:sp>
      <p:sp>
        <p:nvSpPr>
          <p:cNvPr id="2" name="Title 1">
            <a:extLst>
              <a:ext uri="{FF2B5EF4-FFF2-40B4-BE49-F238E27FC236}">
                <a16:creationId xmlns:a16="http://schemas.microsoft.com/office/drawing/2014/main" id="{9F04F72E-16C8-1CB7-E4C1-306558D287CF}"/>
              </a:ext>
            </a:extLst>
          </p:cNvPr>
          <p:cNvSpPr>
            <a:spLocks noGrp="1"/>
          </p:cNvSpPr>
          <p:nvPr>
            <p:ph type="title"/>
          </p:nvPr>
        </p:nvSpPr>
        <p:spPr/>
        <p:txBody>
          <a:bodyPr/>
          <a:lstStyle/>
          <a:p>
            <a:r>
              <a:rPr lang="en-US" b="1" dirty="0"/>
              <a:t>PLATFORM DISPLAY OPTION 1</a:t>
            </a:r>
            <a:endParaRPr lang="en-US" dirty="0"/>
          </a:p>
        </p:txBody>
      </p:sp>
      <p:pic>
        <p:nvPicPr>
          <p:cNvPr id="5" name="Picture 4">
            <a:extLst>
              <a:ext uri="{FF2B5EF4-FFF2-40B4-BE49-F238E27FC236}">
                <a16:creationId xmlns:a16="http://schemas.microsoft.com/office/drawing/2014/main" id="{1970AAB6-FC5F-1200-AF83-4CFA7E1ED1BC}"/>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4223956" y="2614632"/>
            <a:ext cx="4681728" cy="3149526"/>
          </a:xfrm>
          <a:prstGeom prst="rect">
            <a:avLst/>
          </a:prstGeom>
        </p:spPr>
      </p:pic>
      <p:pic>
        <p:nvPicPr>
          <p:cNvPr id="9" name="Picture 8">
            <a:extLst>
              <a:ext uri="{FF2B5EF4-FFF2-40B4-BE49-F238E27FC236}">
                <a16:creationId xmlns:a16="http://schemas.microsoft.com/office/drawing/2014/main" id="{D5772C21-F6C4-DDC5-5479-D1BCF6A451F0}"/>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7514200" y="785856"/>
            <a:ext cx="1263267" cy="2429912"/>
          </a:xfrm>
          <a:prstGeom prst="rect">
            <a:avLst/>
          </a:prstGeom>
        </p:spPr>
      </p:pic>
      <p:pic>
        <p:nvPicPr>
          <p:cNvPr id="6" name="Picture 5" descr="A store with a variety of products&#10;&#10;AI-generated content may be incorrect.">
            <a:extLst>
              <a:ext uri="{FF2B5EF4-FFF2-40B4-BE49-F238E27FC236}">
                <a16:creationId xmlns:a16="http://schemas.microsoft.com/office/drawing/2014/main" id="{8DBDF1AD-5813-DEDE-C2E7-AE03A53C0A16}"/>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328407" y="2025092"/>
            <a:ext cx="3619615" cy="4072015"/>
          </a:xfrm>
          <a:prstGeom prst="rect">
            <a:avLst/>
          </a:prstGeom>
        </p:spPr>
      </p:pic>
    </p:spTree>
    <p:extLst>
      <p:ext uri="{BB962C8B-B14F-4D97-AF65-F5344CB8AC3E}">
        <p14:creationId xmlns:p14="http://schemas.microsoft.com/office/powerpoint/2010/main" val="10577241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C35189-FAC9-1C25-1931-D1C84E45EFA9}"/>
            </a:ext>
          </a:extLst>
        </p:cNvPr>
        <p:cNvGrpSpPr/>
        <p:nvPr/>
      </p:nvGrpSpPr>
      <p:grpSpPr>
        <a:xfrm>
          <a:off x="0" y="0"/>
          <a:ext cx="0" cy="0"/>
          <a:chOff x="0" y="0"/>
          <a:chExt cx="0" cy="0"/>
        </a:xfrm>
      </p:grpSpPr>
      <p:sp>
        <p:nvSpPr>
          <p:cNvPr id="4" name="Date Placeholder 3">
            <a:extLst>
              <a:ext uri="{FF2B5EF4-FFF2-40B4-BE49-F238E27FC236}">
                <a16:creationId xmlns:a16="http://schemas.microsoft.com/office/drawing/2014/main" id="{ACB54E0F-DC78-1384-E57E-09FD4062C734}"/>
              </a:ext>
            </a:extLst>
          </p:cNvPr>
          <p:cNvSpPr>
            <a:spLocks noGrp="1"/>
          </p:cNvSpPr>
          <p:nvPr>
            <p:ph type="dt" sz="half" idx="14"/>
          </p:nvPr>
        </p:nvSpPr>
        <p:spPr/>
        <p:txBody>
          <a:bodyPr/>
          <a:lstStyle/>
          <a:p>
            <a:fld id="{063345AC-29B3-7F46-B392-604AED715FD1}" type="datetime1">
              <a:rPr lang="en-US" sz="1200" smtClean="0"/>
              <a:t>5/13/2025</a:t>
            </a:fld>
            <a:endParaRPr lang="en-US" sz="1200" dirty="0"/>
          </a:p>
        </p:txBody>
      </p:sp>
      <p:sp>
        <p:nvSpPr>
          <p:cNvPr id="3" name="Footer Placeholder 2">
            <a:extLst>
              <a:ext uri="{FF2B5EF4-FFF2-40B4-BE49-F238E27FC236}">
                <a16:creationId xmlns:a16="http://schemas.microsoft.com/office/drawing/2014/main" id="{97788F3F-E50E-3922-8DE5-2B7E959BEF7B}"/>
              </a:ext>
            </a:extLst>
          </p:cNvPr>
          <p:cNvSpPr>
            <a:spLocks noGrp="1"/>
          </p:cNvSpPr>
          <p:nvPr>
            <p:ph type="ftr" sz="quarter" idx="15"/>
          </p:nvPr>
        </p:nvSpPr>
        <p:spPr/>
        <p:txBody>
          <a:bodyPr/>
          <a:lstStyle/>
          <a:p>
            <a:r>
              <a:rPr lang="en-US"/>
              <a:t>13478-DiagAm-F26-TWM-WOW Planning – Overview Deck_5.9.25</a:t>
            </a:r>
            <a:endParaRPr lang="en-US" dirty="0"/>
          </a:p>
        </p:txBody>
      </p:sp>
      <p:sp>
        <p:nvSpPr>
          <p:cNvPr id="2" name="Title 1">
            <a:extLst>
              <a:ext uri="{FF2B5EF4-FFF2-40B4-BE49-F238E27FC236}">
                <a16:creationId xmlns:a16="http://schemas.microsoft.com/office/drawing/2014/main" id="{34ABDF5E-50C7-F0A0-3CC0-FAD0C0BE3D87}"/>
              </a:ext>
            </a:extLst>
          </p:cNvPr>
          <p:cNvSpPr>
            <a:spLocks noGrp="1"/>
          </p:cNvSpPr>
          <p:nvPr>
            <p:ph type="title"/>
          </p:nvPr>
        </p:nvSpPr>
        <p:spPr>
          <a:xfrm>
            <a:off x="1953126" y="2637981"/>
            <a:ext cx="5237748" cy="619650"/>
          </a:xfrm>
        </p:spPr>
        <p:txBody>
          <a:bodyPr/>
          <a:lstStyle/>
          <a:p>
            <a:pPr algn="ctr"/>
            <a:r>
              <a:rPr lang="en-US" dirty="0"/>
              <a:t>NFL (13480)</a:t>
            </a:r>
          </a:p>
        </p:txBody>
      </p:sp>
    </p:spTree>
    <p:extLst>
      <p:ext uri="{BB962C8B-B14F-4D97-AF65-F5344CB8AC3E}">
        <p14:creationId xmlns:p14="http://schemas.microsoft.com/office/powerpoint/2010/main" val="254529621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56618A-501A-2254-3810-59B2F00E9BB0}"/>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DCFB8F37-8F12-0DFF-EFC0-C5DF294F1B06}"/>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5322774" y="301678"/>
            <a:ext cx="3315511" cy="5955449"/>
          </a:xfrm>
          <a:prstGeom prst="rect">
            <a:avLst/>
          </a:prstGeom>
        </p:spPr>
      </p:pic>
      <p:pic>
        <p:nvPicPr>
          <p:cNvPr id="6" name="Picture 5">
            <a:extLst>
              <a:ext uri="{FF2B5EF4-FFF2-40B4-BE49-F238E27FC236}">
                <a16:creationId xmlns:a16="http://schemas.microsoft.com/office/drawing/2014/main" id="{749124E2-011C-16FE-70C0-860753B551DD}"/>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296001" y="1436306"/>
            <a:ext cx="5026773" cy="4903091"/>
          </a:xfrm>
          <a:prstGeom prst="rect">
            <a:avLst/>
          </a:prstGeom>
        </p:spPr>
      </p:pic>
      <p:sp>
        <p:nvSpPr>
          <p:cNvPr id="4" name="Date Placeholder 3">
            <a:extLst>
              <a:ext uri="{FF2B5EF4-FFF2-40B4-BE49-F238E27FC236}">
                <a16:creationId xmlns:a16="http://schemas.microsoft.com/office/drawing/2014/main" id="{10935E79-B5EE-222E-84B6-0BA595535B10}"/>
              </a:ext>
            </a:extLst>
          </p:cNvPr>
          <p:cNvSpPr>
            <a:spLocks noGrp="1"/>
          </p:cNvSpPr>
          <p:nvPr>
            <p:ph type="dt" sz="half" idx="14"/>
          </p:nvPr>
        </p:nvSpPr>
        <p:spPr/>
        <p:txBody>
          <a:bodyPr/>
          <a:lstStyle/>
          <a:p>
            <a:fld id="{1287A27D-CEF8-9A4C-A134-9E138090FCEA}" type="datetime1">
              <a:rPr lang="en-US" sz="1200" smtClean="0"/>
              <a:t>5/13/2025</a:t>
            </a:fld>
            <a:endParaRPr lang="en-US" sz="1200" dirty="0"/>
          </a:p>
        </p:txBody>
      </p:sp>
      <p:sp>
        <p:nvSpPr>
          <p:cNvPr id="3" name="Footer Placeholder 2">
            <a:extLst>
              <a:ext uri="{FF2B5EF4-FFF2-40B4-BE49-F238E27FC236}">
                <a16:creationId xmlns:a16="http://schemas.microsoft.com/office/drawing/2014/main" id="{CC909276-E81A-09BD-1B75-3BA957224816}"/>
              </a:ext>
            </a:extLst>
          </p:cNvPr>
          <p:cNvSpPr>
            <a:spLocks noGrp="1"/>
          </p:cNvSpPr>
          <p:nvPr>
            <p:ph type="ftr" sz="quarter" idx="15"/>
          </p:nvPr>
        </p:nvSpPr>
        <p:spPr/>
        <p:txBody>
          <a:bodyPr/>
          <a:lstStyle/>
          <a:p>
            <a:r>
              <a:rPr lang="en-US"/>
              <a:t>13478-DiagAm-F26-TWM-WOW Planning – Overview Deck_5.9.25</a:t>
            </a:r>
            <a:endParaRPr lang="en-US" dirty="0"/>
          </a:p>
        </p:txBody>
      </p:sp>
      <p:sp>
        <p:nvSpPr>
          <p:cNvPr id="2" name="Title 1">
            <a:extLst>
              <a:ext uri="{FF2B5EF4-FFF2-40B4-BE49-F238E27FC236}">
                <a16:creationId xmlns:a16="http://schemas.microsoft.com/office/drawing/2014/main" id="{A789CAB2-9A0C-B516-E4B3-5431017BD2CF}"/>
              </a:ext>
            </a:extLst>
          </p:cNvPr>
          <p:cNvSpPr>
            <a:spLocks noGrp="1"/>
          </p:cNvSpPr>
          <p:nvPr>
            <p:ph type="title"/>
          </p:nvPr>
        </p:nvSpPr>
        <p:spPr/>
        <p:txBody>
          <a:bodyPr/>
          <a:lstStyle/>
          <a:p>
            <a:r>
              <a:rPr lang="en-US" b="1" dirty="0"/>
              <a:t>CORE</a:t>
            </a:r>
            <a:br>
              <a:rPr lang="en-US" b="1" dirty="0"/>
            </a:br>
            <a:endParaRPr lang="en-US" dirty="0"/>
          </a:p>
        </p:txBody>
      </p:sp>
      <p:sp>
        <p:nvSpPr>
          <p:cNvPr id="13" name="TextBox 12">
            <a:extLst>
              <a:ext uri="{FF2B5EF4-FFF2-40B4-BE49-F238E27FC236}">
                <a16:creationId xmlns:a16="http://schemas.microsoft.com/office/drawing/2014/main" id="{F355A4A3-67A0-8185-02CE-EEEE4642E5E0}"/>
              </a:ext>
            </a:extLst>
          </p:cNvPr>
          <p:cNvSpPr txBox="1"/>
          <p:nvPr/>
        </p:nvSpPr>
        <p:spPr>
          <a:xfrm>
            <a:off x="184149" y="779632"/>
            <a:ext cx="4387851" cy="577081"/>
          </a:xfrm>
          <a:prstGeom prst="rect">
            <a:avLst/>
          </a:prstGeom>
          <a:noFill/>
        </p:spPr>
        <p:txBody>
          <a:bodyPr wrap="square" rtlCol="0">
            <a:spAutoFit/>
          </a:bodyPr>
          <a:lstStyle/>
          <a:p>
            <a:r>
              <a:rPr lang="en-US" sz="1050" b="1" dirty="0"/>
              <a:t>NOTES:</a:t>
            </a:r>
          </a:p>
          <a:p>
            <a:pPr marL="228600" indent="-228600">
              <a:buFont typeface="+mj-lt"/>
              <a:buAutoNum type="arabicPeriod"/>
            </a:pPr>
            <a:r>
              <a:rPr lang="en-US" sz="1050" dirty="0"/>
              <a:t>Background stadium, goal post with NFL logo, people on couch &amp; field are separate pieces</a:t>
            </a:r>
          </a:p>
        </p:txBody>
      </p:sp>
      <p:sp>
        <p:nvSpPr>
          <p:cNvPr id="14" name="Text Placeholder 21">
            <a:extLst>
              <a:ext uri="{FF2B5EF4-FFF2-40B4-BE49-F238E27FC236}">
                <a16:creationId xmlns:a16="http://schemas.microsoft.com/office/drawing/2014/main" id="{95258AFD-4305-EE02-F813-6FA8103488C5}"/>
              </a:ext>
            </a:extLst>
          </p:cNvPr>
          <p:cNvSpPr>
            <a:spLocks noGrp="1"/>
          </p:cNvSpPr>
          <p:nvPr>
            <p:ph type="body" sz="quarter" idx="17"/>
          </p:nvPr>
        </p:nvSpPr>
        <p:spPr>
          <a:xfrm>
            <a:off x="184150" y="460638"/>
            <a:ext cx="3559175" cy="309825"/>
          </a:xfrm>
        </p:spPr>
        <p:txBody>
          <a:bodyPr/>
          <a:lstStyle/>
          <a:p>
            <a:r>
              <a:rPr lang="en-US" b="1" dirty="0"/>
              <a:t>DIMS: </a:t>
            </a:r>
            <a:r>
              <a:rPr lang="en-US" dirty="0"/>
              <a:t>42”w X 62”h X 25”d</a:t>
            </a:r>
          </a:p>
        </p:txBody>
      </p:sp>
    </p:spTree>
    <p:extLst>
      <p:ext uri="{BB962C8B-B14F-4D97-AF65-F5344CB8AC3E}">
        <p14:creationId xmlns:p14="http://schemas.microsoft.com/office/powerpoint/2010/main" val="98652532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BF36E7B-3CF4-C310-401B-B9CE18B16526}"/>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1313368" y="56563"/>
            <a:ext cx="6517263" cy="6257045"/>
          </a:xfrm>
          <a:prstGeom prst="rect">
            <a:avLst/>
          </a:prstGeom>
        </p:spPr>
      </p:pic>
      <p:sp>
        <p:nvSpPr>
          <p:cNvPr id="2" name="Date Placeholder 1">
            <a:extLst>
              <a:ext uri="{FF2B5EF4-FFF2-40B4-BE49-F238E27FC236}">
                <a16:creationId xmlns:a16="http://schemas.microsoft.com/office/drawing/2014/main" id="{94DD0DCD-C751-A2FB-FDF1-27F57DC75EF5}"/>
              </a:ext>
            </a:extLst>
          </p:cNvPr>
          <p:cNvSpPr>
            <a:spLocks noGrp="1"/>
          </p:cNvSpPr>
          <p:nvPr>
            <p:ph type="dt" sz="half" idx="14"/>
          </p:nvPr>
        </p:nvSpPr>
        <p:spPr/>
        <p:txBody>
          <a:bodyPr/>
          <a:lstStyle/>
          <a:p>
            <a:fld id="{681EDFF1-2A35-D642-8B14-7D61E5C0F282}" type="datetime1">
              <a:rPr lang="en-US" smtClean="0"/>
              <a:t>5/13/2025</a:t>
            </a:fld>
            <a:endParaRPr lang="en-US" dirty="0"/>
          </a:p>
        </p:txBody>
      </p:sp>
      <p:sp>
        <p:nvSpPr>
          <p:cNvPr id="3" name="Footer Placeholder 2">
            <a:extLst>
              <a:ext uri="{FF2B5EF4-FFF2-40B4-BE49-F238E27FC236}">
                <a16:creationId xmlns:a16="http://schemas.microsoft.com/office/drawing/2014/main" id="{8ED9FA22-6085-F667-EF76-A2C1D9BF89BD}"/>
              </a:ext>
            </a:extLst>
          </p:cNvPr>
          <p:cNvSpPr>
            <a:spLocks noGrp="1"/>
          </p:cNvSpPr>
          <p:nvPr>
            <p:ph type="ftr" sz="quarter" idx="15"/>
          </p:nvPr>
        </p:nvSpPr>
        <p:spPr/>
        <p:txBody>
          <a:bodyPr/>
          <a:lstStyle/>
          <a:p>
            <a:r>
              <a:rPr lang="en-US"/>
              <a:t>13478-DiagAm-F26-TWM-WOW Planning – Overview Deck_5.9.25</a:t>
            </a:r>
            <a:endParaRPr lang="en-US" dirty="0"/>
          </a:p>
        </p:txBody>
      </p:sp>
      <p:sp>
        <p:nvSpPr>
          <p:cNvPr id="6" name="Title 1">
            <a:extLst>
              <a:ext uri="{FF2B5EF4-FFF2-40B4-BE49-F238E27FC236}">
                <a16:creationId xmlns:a16="http://schemas.microsoft.com/office/drawing/2014/main" id="{EDD2664F-8542-CF22-71D9-FB0B655AFEF0}"/>
              </a:ext>
            </a:extLst>
          </p:cNvPr>
          <p:cNvSpPr>
            <a:spLocks noGrp="1"/>
          </p:cNvSpPr>
          <p:nvPr>
            <p:ph type="title"/>
          </p:nvPr>
        </p:nvSpPr>
        <p:spPr>
          <a:xfrm>
            <a:off x="3743326" y="150813"/>
            <a:ext cx="5237748" cy="619650"/>
          </a:xfrm>
        </p:spPr>
        <p:txBody>
          <a:bodyPr/>
          <a:lstStyle/>
          <a:p>
            <a:r>
              <a:rPr lang="en-US" b="1" dirty="0"/>
              <a:t>CORE – with Product</a:t>
            </a:r>
            <a:endParaRPr lang="en-US" dirty="0"/>
          </a:p>
        </p:txBody>
      </p:sp>
    </p:spTree>
    <p:extLst>
      <p:ext uri="{BB962C8B-B14F-4D97-AF65-F5344CB8AC3E}">
        <p14:creationId xmlns:p14="http://schemas.microsoft.com/office/powerpoint/2010/main" val="124622804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BF36E7B-3CF4-C310-401B-B9CE18B16526}"/>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1313368" y="94904"/>
            <a:ext cx="6517263" cy="6180363"/>
          </a:xfrm>
          <a:prstGeom prst="rect">
            <a:avLst/>
          </a:prstGeom>
        </p:spPr>
      </p:pic>
      <p:sp>
        <p:nvSpPr>
          <p:cNvPr id="2" name="Date Placeholder 1">
            <a:extLst>
              <a:ext uri="{FF2B5EF4-FFF2-40B4-BE49-F238E27FC236}">
                <a16:creationId xmlns:a16="http://schemas.microsoft.com/office/drawing/2014/main" id="{94DD0DCD-C751-A2FB-FDF1-27F57DC75EF5}"/>
              </a:ext>
            </a:extLst>
          </p:cNvPr>
          <p:cNvSpPr>
            <a:spLocks noGrp="1"/>
          </p:cNvSpPr>
          <p:nvPr>
            <p:ph type="dt" sz="half" idx="14"/>
          </p:nvPr>
        </p:nvSpPr>
        <p:spPr/>
        <p:txBody>
          <a:bodyPr/>
          <a:lstStyle/>
          <a:p>
            <a:fld id="{BA73D1A4-E340-E649-911C-EDFE405CFB98}" type="datetime1">
              <a:rPr lang="en-US" smtClean="0"/>
              <a:t>5/13/2025</a:t>
            </a:fld>
            <a:endParaRPr lang="en-US" dirty="0"/>
          </a:p>
        </p:txBody>
      </p:sp>
      <p:sp>
        <p:nvSpPr>
          <p:cNvPr id="3" name="Footer Placeholder 2">
            <a:extLst>
              <a:ext uri="{FF2B5EF4-FFF2-40B4-BE49-F238E27FC236}">
                <a16:creationId xmlns:a16="http://schemas.microsoft.com/office/drawing/2014/main" id="{8ED9FA22-6085-F667-EF76-A2C1D9BF89BD}"/>
              </a:ext>
            </a:extLst>
          </p:cNvPr>
          <p:cNvSpPr>
            <a:spLocks noGrp="1"/>
          </p:cNvSpPr>
          <p:nvPr>
            <p:ph type="ftr" sz="quarter" idx="15"/>
          </p:nvPr>
        </p:nvSpPr>
        <p:spPr/>
        <p:txBody>
          <a:bodyPr/>
          <a:lstStyle/>
          <a:p>
            <a:r>
              <a:rPr lang="en-US"/>
              <a:t>13478-DiagAm-F26-TWM-WOW Planning – Overview Deck_5.9.25</a:t>
            </a:r>
            <a:endParaRPr lang="en-US" dirty="0"/>
          </a:p>
        </p:txBody>
      </p:sp>
      <p:sp>
        <p:nvSpPr>
          <p:cNvPr id="6" name="Title 1">
            <a:extLst>
              <a:ext uri="{FF2B5EF4-FFF2-40B4-BE49-F238E27FC236}">
                <a16:creationId xmlns:a16="http://schemas.microsoft.com/office/drawing/2014/main" id="{EDD2664F-8542-CF22-71D9-FB0B655AFEF0}"/>
              </a:ext>
            </a:extLst>
          </p:cNvPr>
          <p:cNvSpPr>
            <a:spLocks noGrp="1"/>
          </p:cNvSpPr>
          <p:nvPr>
            <p:ph type="title"/>
          </p:nvPr>
        </p:nvSpPr>
        <p:spPr>
          <a:xfrm>
            <a:off x="3743326" y="150813"/>
            <a:ext cx="5237748" cy="619650"/>
          </a:xfrm>
        </p:spPr>
        <p:txBody>
          <a:bodyPr/>
          <a:lstStyle/>
          <a:p>
            <a:r>
              <a:rPr lang="en-US" b="1" dirty="0"/>
              <a:t>CORE – with Product – KO/SM</a:t>
            </a:r>
            <a:br>
              <a:rPr lang="en-US" b="1" dirty="0"/>
            </a:br>
            <a:endParaRPr lang="en-US" dirty="0"/>
          </a:p>
        </p:txBody>
      </p:sp>
    </p:spTree>
    <p:extLst>
      <p:ext uri="{BB962C8B-B14F-4D97-AF65-F5344CB8AC3E}">
        <p14:creationId xmlns:p14="http://schemas.microsoft.com/office/powerpoint/2010/main" val="332808041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BF36E7B-3CF4-C310-401B-B9CE18B16526}"/>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1449186" y="56563"/>
            <a:ext cx="6245627" cy="6257045"/>
          </a:xfrm>
          <a:prstGeom prst="rect">
            <a:avLst/>
          </a:prstGeom>
        </p:spPr>
      </p:pic>
      <p:sp>
        <p:nvSpPr>
          <p:cNvPr id="2" name="Date Placeholder 1">
            <a:extLst>
              <a:ext uri="{FF2B5EF4-FFF2-40B4-BE49-F238E27FC236}">
                <a16:creationId xmlns:a16="http://schemas.microsoft.com/office/drawing/2014/main" id="{94DD0DCD-C751-A2FB-FDF1-27F57DC75EF5}"/>
              </a:ext>
            </a:extLst>
          </p:cNvPr>
          <p:cNvSpPr>
            <a:spLocks noGrp="1"/>
          </p:cNvSpPr>
          <p:nvPr>
            <p:ph type="dt" sz="half" idx="14"/>
          </p:nvPr>
        </p:nvSpPr>
        <p:spPr/>
        <p:txBody>
          <a:bodyPr/>
          <a:lstStyle/>
          <a:p>
            <a:fld id="{C53D1913-FF10-DB46-90E7-D29B4F584F5C}" type="datetime1">
              <a:rPr lang="en-US" smtClean="0"/>
              <a:t>5/13/2025</a:t>
            </a:fld>
            <a:endParaRPr lang="en-US" dirty="0"/>
          </a:p>
        </p:txBody>
      </p:sp>
      <p:sp>
        <p:nvSpPr>
          <p:cNvPr id="3" name="Footer Placeholder 2">
            <a:extLst>
              <a:ext uri="{FF2B5EF4-FFF2-40B4-BE49-F238E27FC236}">
                <a16:creationId xmlns:a16="http://schemas.microsoft.com/office/drawing/2014/main" id="{8ED9FA22-6085-F667-EF76-A2C1D9BF89BD}"/>
              </a:ext>
            </a:extLst>
          </p:cNvPr>
          <p:cNvSpPr>
            <a:spLocks noGrp="1"/>
          </p:cNvSpPr>
          <p:nvPr>
            <p:ph type="ftr" sz="quarter" idx="15"/>
          </p:nvPr>
        </p:nvSpPr>
        <p:spPr/>
        <p:txBody>
          <a:bodyPr/>
          <a:lstStyle/>
          <a:p>
            <a:r>
              <a:rPr lang="en-US"/>
              <a:t>13478-DiagAm-F26-TWM-WOW Planning – Overview Deck_5.9.25</a:t>
            </a:r>
            <a:endParaRPr lang="en-US" dirty="0"/>
          </a:p>
        </p:txBody>
      </p:sp>
      <p:sp>
        <p:nvSpPr>
          <p:cNvPr id="6" name="Title 1">
            <a:extLst>
              <a:ext uri="{FF2B5EF4-FFF2-40B4-BE49-F238E27FC236}">
                <a16:creationId xmlns:a16="http://schemas.microsoft.com/office/drawing/2014/main" id="{EDD2664F-8542-CF22-71D9-FB0B655AFEF0}"/>
              </a:ext>
            </a:extLst>
          </p:cNvPr>
          <p:cNvSpPr>
            <a:spLocks noGrp="1"/>
          </p:cNvSpPr>
          <p:nvPr>
            <p:ph type="title"/>
          </p:nvPr>
        </p:nvSpPr>
        <p:spPr>
          <a:xfrm>
            <a:off x="3743326" y="150813"/>
            <a:ext cx="5237748" cy="619650"/>
          </a:xfrm>
        </p:spPr>
        <p:txBody>
          <a:bodyPr/>
          <a:lstStyle/>
          <a:p>
            <a:r>
              <a:rPr lang="en-US" b="1" dirty="0"/>
              <a:t>CORE – with Product – CR/BUL</a:t>
            </a:r>
            <a:endParaRPr lang="en-US" dirty="0"/>
          </a:p>
        </p:txBody>
      </p:sp>
    </p:spTree>
    <p:extLst>
      <p:ext uri="{BB962C8B-B14F-4D97-AF65-F5344CB8AC3E}">
        <p14:creationId xmlns:p14="http://schemas.microsoft.com/office/powerpoint/2010/main" val="18699280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AE0F623-75FE-C3F2-18D8-DB110CB1CF60}"/>
              </a:ext>
            </a:extLst>
          </p:cNvPr>
          <p:cNvSpPr>
            <a:spLocks noGrp="1"/>
          </p:cNvSpPr>
          <p:nvPr>
            <p:ph type="dt" sz="half" idx="14"/>
          </p:nvPr>
        </p:nvSpPr>
        <p:spPr/>
        <p:txBody>
          <a:bodyPr/>
          <a:lstStyle/>
          <a:p>
            <a:fld id="{F1B69E6E-84BF-AD4B-AA1C-328B6405A91C}" type="datetime1">
              <a:rPr lang="en-US" smtClean="0"/>
              <a:t>5/13/2025</a:t>
            </a:fld>
            <a:endParaRPr lang="en-US" dirty="0"/>
          </a:p>
        </p:txBody>
      </p:sp>
      <p:sp>
        <p:nvSpPr>
          <p:cNvPr id="3" name="Footer Placeholder 2">
            <a:extLst>
              <a:ext uri="{FF2B5EF4-FFF2-40B4-BE49-F238E27FC236}">
                <a16:creationId xmlns:a16="http://schemas.microsoft.com/office/drawing/2014/main" id="{52969411-5414-49FC-9600-6B4E82E8ABC2}"/>
              </a:ext>
            </a:extLst>
          </p:cNvPr>
          <p:cNvSpPr>
            <a:spLocks noGrp="1"/>
          </p:cNvSpPr>
          <p:nvPr>
            <p:ph type="ftr" sz="quarter" idx="15"/>
          </p:nvPr>
        </p:nvSpPr>
        <p:spPr/>
        <p:txBody>
          <a:bodyPr/>
          <a:lstStyle/>
          <a:p>
            <a:r>
              <a:rPr lang="en-US"/>
              <a:t>13478-DiagAm-F26-TWM-WOW Planning – Overview Deck_5.9.25</a:t>
            </a:r>
            <a:endParaRPr lang="en-US" dirty="0"/>
          </a:p>
        </p:txBody>
      </p:sp>
      <p:sp>
        <p:nvSpPr>
          <p:cNvPr id="6" name="Title 1">
            <a:extLst>
              <a:ext uri="{FF2B5EF4-FFF2-40B4-BE49-F238E27FC236}">
                <a16:creationId xmlns:a16="http://schemas.microsoft.com/office/drawing/2014/main" id="{78DCF251-95B0-B6B2-7D0C-21832380E9A3}"/>
              </a:ext>
            </a:extLst>
          </p:cNvPr>
          <p:cNvSpPr>
            <a:spLocks noGrp="1"/>
          </p:cNvSpPr>
          <p:nvPr>
            <p:ph type="title"/>
          </p:nvPr>
        </p:nvSpPr>
        <p:spPr>
          <a:xfrm>
            <a:off x="3300248" y="150813"/>
            <a:ext cx="5680826" cy="619650"/>
          </a:xfrm>
        </p:spPr>
        <p:txBody>
          <a:bodyPr/>
          <a:lstStyle/>
          <a:p>
            <a:r>
              <a:rPr lang="en-US" b="1" dirty="0"/>
              <a:t>ENHANCER SIDE 1 &amp; SIDE 2</a:t>
            </a:r>
            <a:br>
              <a:rPr lang="en-US" b="1" dirty="0"/>
            </a:br>
            <a:r>
              <a:rPr lang="en-US" dirty="0"/>
              <a:t>Insert Detail</a:t>
            </a:r>
          </a:p>
        </p:txBody>
      </p:sp>
      <p:pic>
        <p:nvPicPr>
          <p:cNvPr id="7" name="Picture 6" descr="A book with pictures of cocktails&#10;&#10;Description automatically generated">
            <a:extLst>
              <a:ext uri="{FF2B5EF4-FFF2-40B4-BE49-F238E27FC236}">
                <a16:creationId xmlns:a16="http://schemas.microsoft.com/office/drawing/2014/main" id="{7011E5B6-845B-6131-DC06-8C318A28C700}"/>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1978036" y="770463"/>
            <a:ext cx="5187928" cy="5255958"/>
          </a:xfrm>
          <a:prstGeom prst="rect">
            <a:avLst/>
          </a:prstGeom>
        </p:spPr>
      </p:pic>
      <p:cxnSp>
        <p:nvCxnSpPr>
          <p:cNvPr id="8" name="Straight Arrow Connector 7">
            <a:extLst>
              <a:ext uri="{FF2B5EF4-FFF2-40B4-BE49-F238E27FC236}">
                <a16:creationId xmlns:a16="http://schemas.microsoft.com/office/drawing/2014/main" id="{1B0626E7-9991-6B98-7A8D-5E099134D410}"/>
              </a:ext>
            </a:extLst>
          </p:cNvPr>
          <p:cNvCxnSpPr/>
          <p:nvPr/>
        </p:nvCxnSpPr>
        <p:spPr>
          <a:xfrm>
            <a:off x="1658677" y="1401695"/>
            <a:ext cx="1424763" cy="18075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14F4AC0C-22EB-FD91-804C-2F247D24B3E1}"/>
              </a:ext>
            </a:extLst>
          </p:cNvPr>
          <p:cNvCxnSpPr>
            <a:cxnSpLocks/>
          </p:cNvCxnSpPr>
          <p:nvPr/>
        </p:nvCxnSpPr>
        <p:spPr>
          <a:xfrm>
            <a:off x="1658676" y="2525768"/>
            <a:ext cx="2769784" cy="35429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D7036541-8686-1254-129C-01216E83BC5E}"/>
              </a:ext>
            </a:extLst>
          </p:cNvPr>
          <p:cNvCxnSpPr/>
          <p:nvPr/>
        </p:nvCxnSpPr>
        <p:spPr>
          <a:xfrm>
            <a:off x="1658677" y="3546452"/>
            <a:ext cx="1424763" cy="18075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B407DA98-CF8E-2F39-5BE8-75A737FB31A4}"/>
              </a:ext>
            </a:extLst>
          </p:cNvPr>
          <p:cNvSpPr txBox="1"/>
          <p:nvPr/>
        </p:nvSpPr>
        <p:spPr>
          <a:xfrm>
            <a:off x="1222743" y="4805207"/>
            <a:ext cx="3136608" cy="738664"/>
          </a:xfrm>
          <a:prstGeom prst="rect">
            <a:avLst/>
          </a:prstGeom>
          <a:noFill/>
        </p:spPr>
        <p:txBody>
          <a:bodyPr wrap="square" rtlCol="0">
            <a:spAutoFit/>
          </a:bodyPr>
          <a:lstStyle/>
          <a:p>
            <a:pPr algn="r"/>
            <a:r>
              <a:rPr lang="en-US" sz="1050" dirty="0"/>
              <a:t>Left page of both cookbooks will be an insert</a:t>
            </a:r>
          </a:p>
          <a:p>
            <a:pPr algn="r"/>
            <a:endParaRPr lang="en-US" sz="1050" dirty="0"/>
          </a:p>
          <a:p>
            <a:pPr algn="r"/>
            <a:r>
              <a:rPr lang="en-US" sz="1050" dirty="0"/>
              <a:t>The insert can be removed and swapped out with other option if needed (*</a:t>
            </a:r>
            <a:r>
              <a:rPr lang="en-US" sz="1050" i="1" dirty="0"/>
              <a:t>options shown on next page</a:t>
            </a:r>
            <a:r>
              <a:rPr lang="en-US" sz="1050" dirty="0"/>
              <a:t>)</a:t>
            </a:r>
          </a:p>
        </p:txBody>
      </p:sp>
    </p:spTree>
    <p:extLst>
      <p:ext uri="{BB962C8B-B14F-4D97-AF65-F5344CB8AC3E}">
        <p14:creationId xmlns:p14="http://schemas.microsoft.com/office/powerpoint/2010/main" val="203555196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DCEE0C-0FC1-ACD7-9B86-7A1429B8A80A}"/>
            </a:ext>
          </a:extLst>
        </p:cNvPr>
        <p:cNvGrpSpPr/>
        <p:nvPr/>
      </p:nvGrpSpPr>
      <p:grpSpPr>
        <a:xfrm>
          <a:off x="0" y="0"/>
          <a:ext cx="0" cy="0"/>
          <a:chOff x="0" y="0"/>
          <a:chExt cx="0" cy="0"/>
        </a:xfrm>
      </p:grpSpPr>
      <p:sp>
        <p:nvSpPr>
          <p:cNvPr id="4" name="Date Placeholder 3">
            <a:extLst>
              <a:ext uri="{FF2B5EF4-FFF2-40B4-BE49-F238E27FC236}">
                <a16:creationId xmlns:a16="http://schemas.microsoft.com/office/drawing/2014/main" id="{A89BFA56-FBED-4E40-C63C-406D7B2CB67F}"/>
              </a:ext>
            </a:extLst>
          </p:cNvPr>
          <p:cNvSpPr>
            <a:spLocks noGrp="1"/>
          </p:cNvSpPr>
          <p:nvPr>
            <p:ph type="dt" sz="half" idx="14"/>
          </p:nvPr>
        </p:nvSpPr>
        <p:spPr/>
        <p:txBody>
          <a:bodyPr/>
          <a:lstStyle/>
          <a:p>
            <a:fld id="{4CE76379-2018-5945-96DB-D680E6ED9E4E}" type="datetime1">
              <a:rPr lang="en-US" sz="1200" smtClean="0"/>
              <a:t>5/13/2025</a:t>
            </a:fld>
            <a:endParaRPr lang="en-US" sz="1200" dirty="0"/>
          </a:p>
        </p:txBody>
      </p:sp>
      <p:sp>
        <p:nvSpPr>
          <p:cNvPr id="3" name="Footer Placeholder 2">
            <a:extLst>
              <a:ext uri="{FF2B5EF4-FFF2-40B4-BE49-F238E27FC236}">
                <a16:creationId xmlns:a16="http://schemas.microsoft.com/office/drawing/2014/main" id="{187444D9-1339-ACC9-7A74-491E9DE22BC7}"/>
              </a:ext>
            </a:extLst>
          </p:cNvPr>
          <p:cNvSpPr>
            <a:spLocks noGrp="1"/>
          </p:cNvSpPr>
          <p:nvPr>
            <p:ph type="ftr" sz="quarter" idx="15"/>
          </p:nvPr>
        </p:nvSpPr>
        <p:spPr/>
        <p:txBody>
          <a:bodyPr/>
          <a:lstStyle/>
          <a:p>
            <a:r>
              <a:rPr lang="en-US"/>
              <a:t>13478-DiagAm-F26-TWM-WOW Planning – Overview Deck_5.9.25</a:t>
            </a:r>
            <a:endParaRPr lang="en-US" dirty="0"/>
          </a:p>
        </p:txBody>
      </p:sp>
      <p:sp>
        <p:nvSpPr>
          <p:cNvPr id="2" name="Title 1">
            <a:extLst>
              <a:ext uri="{FF2B5EF4-FFF2-40B4-BE49-F238E27FC236}">
                <a16:creationId xmlns:a16="http://schemas.microsoft.com/office/drawing/2014/main" id="{EF016962-EA3E-6C9E-89C2-5D9F07DFF64E}"/>
              </a:ext>
            </a:extLst>
          </p:cNvPr>
          <p:cNvSpPr>
            <a:spLocks noGrp="1"/>
          </p:cNvSpPr>
          <p:nvPr>
            <p:ph type="title"/>
          </p:nvPr>
        </p:nvSpPr>
        <p:spPr/>
        <p:txBody>
          <a:bodyPr/>
          <a:lstStyle/>
          <a:p>
            <a:r>
              <a:rPr lang="en-US" b="1" dirty="0"/>
              <a:t>Enhancer</a:t>
            </a:r>
            <a:endParaRPr lang="en-US" dirty="0"/>
          </a:p>
        </p:txBody>
      </p:sp>
      <p:sp>
        <p:nvSpPr>
          <p:cNvPr id="13" name="TextBox 12">
            <a:extLst>
              <a:ext uri="{FF2B5EF4-FFF2-40B4-BE49-F238E27FC236}">
                <a16:creationId xmlns:a16="http://schemas.microsoft.com/office/drawing/2014/main" id="{9DE2E85B-EAB5-C979-7872-DBF3307D9297}"/>
              </a:ext>
            </a:extLst>
          </p:cNvPr>
          <p:cNvSpPr txBox="1"/>
          <p:nvPr/>
        </p:nvSpPr>
        <p:spPr>
          <a:xfrm>
            <a:off x="184149" y="779632"/>
            <a:ext cx="4387851" cy="415498"/>
          </a:xfrm>
          <a:prstGeom prst="rect">
            <a:avLst/>
          </a:prstGeom>
          <a:noFill/>
        </p:spPr>
        <p:txBody>
          <a:bodyPr wrap="square" rtlCol="0">
            <a:spAutoFit/>
          </a:bodyPr>
          <a:lstStyle/>
          <a:p>
            <a:r>
              <a:rPr lang="en-US" sz="1050" b="1" dirty="0"/>
              <a:t>NOTES:</a:t>
            </a:r>
          </a:p>
          <a:p>
            <a:pPr marL="228600" indent="-228600">
              <a:buFont typeface="+mj-lt"/>
              <a:buAutoNum type="arabicPeriod"/>
            </a:pPr>
            <a:r>
              <a:rPr lang="en-US" sz="1050" dirty="0"/>
              <a:t>Stadium, tee &amp; football are all separate pieces</a:t>
            </a:r>
          </a:p>
        </p:txBody>
      </p:sp>
      <p:sp>
        <p:nvSpPr>
          <p:cNvPr id="14" name="Text Placeholder 21">
            <a:extLst>
              <a:ext uri="{FF2B5EF4-FFF2-40B4-BE49-F238E27FC236}">
                <a16:creationId xmlns:a16="http://schemas.microsoft.com/office/drawing/2014/main" id="{6679C61D-6BD6-4081-720F-2EE33333DB83}"/>
              </a:ext>
            </a:extLst>
          </p:cNvPr>
          <p:cNvSpPr>
            <a:spLocks noGrp="1"/>
          </p:cNvSpPr>
          <p:nvPr>
            <p:ph type="body" sz="quarter" idx="17"/>
          </p:nvPr>
        </p:nvSpPr>
        <p:spPr>
          <a:xfrm>
            <a:off x="184150" y="460638"/>
            <a:ext cx="3559175" cy="309825"/>
          </a:xfrm>
        </p:spPr>
        <p:txBody>
          <a:bodyPr/>
          <a:lstStyle/>
          <a:p>
            <a:r>
              <a:rPr lang="en-US" b="1" dirty="0"/>
              <a:t>DIMS: </a:t>
            </a:r>
            <a:r>
              <a:rPr lang="en-US" dirty="0"/>
              <a:t>17”w X 72”h X 5”d</a:t>
            </a:r>
          </a:p>
        </p:txBody>
      </p:sp>
      <p:pic>
        <p:nvPicPr>
          <p:cNvPr id="5" name="Picture 4">
            <a:extLst>
              <a:ext uri="{FF2B5EF4-FFF2-40B4-BE49-F238E27FC236}">
                <a16:creationId xmlns:a16="http://schemas.microsoft.com/office/drawing/2014/main" id="{E1A951A6-4AC0-43AB-4987-F900481672FB}"/>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3646281" y="313675"/>
            <a:ext cx="4270123" cy="5877448"/>
          </a:xfrm>
          <a:prstGeom prst="rect">
            <a:avLst/>
          </a:prstGeom>
        </p:spPr>
      </p:pic>
      <p:pic>
        <p:nvPicPr>
          <p:cNvPr id="6" name="Picture 5">
            <a:extLst>
              <a:ext uri="{FF2B5EF4-FFF2-40B4-BE49-F238E27FC236}">
                <a16:creationId xmlns:a16="http://schemas.microsoft.com/office/drawing/2014/main" id="{0B5C11AD-855B-680A-A61C-FABC3112A1BB}"/>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008510" y="1225449"/>
            <a:ext cx="2575517" cy="4965674"/>
          </a:xfrm>
          <a:prstGeom prst="rect">
            <a:avLst/>
          </a:prstGeom>
        </p:spPr>
      </p:pic>
    </p:spTree>
    <p:extLst>
      <p:ext uri="{BB962C8B-B14F-4D97-AF65-F5344CB8AC3E}">
        <p14:creationId xmlns:p14="http://schemas.microsoft.com/office/powerpoint/2010/main" val="21889130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9746C9-0089-52C1-DF45-573757268B41}"/>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2B140A82-AC05-7339-E877-158FF5852AE0}"/>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2653946" y="378374"/>
            <a:ext cx="3836108" cy="5905588"/>
          </a:xfrm>
          <a:prstGeom prst="rect">
            <a:avLst/>
          </a:prstGeom>
        </p:spPr>
      </p:pic>
      <p:sp>
        <p:nvSpPr>
          <p:cNvPr id="4" name="Date Placeholder 3">
            <a:extLst>
              <a:ext uri="{FF2B5EF4-FFF2-40B4-BE49-F238E27FC236}">
                <a16:creationId xmlns:a16="http://schemas.microsoft.com/office/drawing/2014/main" id="{A8684250-1DE4-2C76-64CE-96083F2C4982}"/>
              </a:ext>
            </a:extLst>
          </p:cNvPr>
          <p:cNvSpPr>
            <a:spLocks noGrp="1"/>
          </p:cNvSpPr>
          <p:nvPr>
            <p:ph type="dt" sz="half" idx="14"/>
          </p:nvPr>
        </p:nvSpPr>
        <p:spPr/>
        <p:txBody>
          <a:bodyPr/>
          <a:lstStyle/>
          <a:p>
            <a:fld id="{384D0F88-9F5D-3049-A54F-D99FB4E99941}" type="datetime1">
              <a:rPr lang="en-US" sz="1200" smtClean="0"/>
              <a:t>5/13/2025</a:t>
            </a:fld>
            <a:endParaRPr lang="en-US" sz="1200" dirty="0"/>
          </a:p>
        </p:txBody>
      </p:sp>
      <p:sp>
        <p:nvSpPr>
          <p:cNvPr id="3" name="Footer Placeholder 2">
            <a:extLst>
              <a:ext uri="{FF2B5EF4-FFF2-40B4-BE49-F238E27FC236}">
                <a16:creationId xmlns:a16="http://schemas.microsoft.com/office/drawing/2014/main" id="{E2FAA35E-34EB-8CEA-47F7-C43B8679CD13}"/>
              </a:ext>
            </a:extLst>
          </p:cNvPr>
          <p:cNvSpPr>
            <a:spLocks noGrp="1"/>
          </p:cNvSpPr>
          <p:nvPr>
            <p:ph type="ftr" sz="quarter" idx="15"/>
          </p:nvPr>
        </p:nvSpPr>
        <p:spPr/>
        <p:txBody>
          <a:bodyPr/>
          <a:lstStyle/>
          <a:p>
            <a:r>
              <a:rPr lang="en-US"/>
              <a:t>13478-DiagAm-F26-TWM-WOW Planning – Overview Deck_5.9.25</a:t>
            </a:r>
            <a:endParaRPr lang="en-US" dirty="0"/>
          </a:p>
        </p:txBody>
      </p:sp>
      <p:sp>
        <p:nvSpPr>
          <p:cNvPr id="2" name="Title 1">
            <a:extLst>
              <a:ext uri="{FF2B5EF4-FFF2-40B4-BE49-F238E27FC236}">
                <a16:creationId xmlns:a16="http://schemas.microsoft.com/office/drawing/2014/main" id="{6063550E-E378-70F0-1844-86B4C430BA97}"/>
              </a:ext>
            </a:extLst>
          </p:cNvPr>
          <p:cNvSpPr>
            <a:spLocks noGrp="1"/>
          </p:cNvSpPr>
          <p:nvPr>
            <p:ph type="title"/>
          </p:nvPr>
        </p:nvSpPr>
        <p:spPr/>
        <p:txBody>
          <a:bodyPr/>
          <a:lstStyle/>
          <a:p>
            <a:r>
              <a:rPr lang="en-US" b="1" dirty="0"/>
              <a:t>Enhancer with Product</a:t>
            </a:r>
            <a:endParaRPr lang="en-US" dirty="0"/>
          </a:p>
        </p:txBody>
      </p:sp>
    </p:spTree>
    <p:extLst>
      <p:ext uri="{BB962C8B-B14F-4D97-AF65-F5344CB8AC3E}">
        <p14:creationId xmlns:p14="http://schemas.microsoft.com/office/powerpoint/2010/main" val="379071255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9746C9-0089-52C1-DF45-573757268B41}"/>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2B140A82-AC05-7339-E877-158FF5852AE0}"/>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2628389" y="378374"/>
            <a:ext cx="3887222" cy="5905588"/>
          </a:xfrm>
          <a:prstGeom prst="rect">
            <a:avLst/>
          </a:prstGeom>
        </p:spPr>
      </p:pic>
      <p:sp>
        <p:nvSpPr>
          <p:cNvPr id="4" name="Date Placeholder 3">
            <a:extLst>
              <a:ext uri="{FF2B5EF4-FFF2-40B4-BE49-F238E27FC236}">
                <a16:creationId xmlns:a16="http://schemas.microsoft.com/office/drawing/2014/main" id="{A8684250-1DE4-2C76-64CE-96083F2C4982}"/>
              </a:ext>
            </a:extLst>
          </p:cNvPr>
          <p:cNvSpPr>
            <a:spLocks noGrp="1"/>
          </p:cNvSpPr>
          <p:nvPr>
            <p:ph type="dt" sz="half" idx="14"/>
          </p:nvPr>
        </p:nvSpPr>
        <p:spPr/>
        <p:txBody>
          <a:bodyPr/>
          <a:lstStyle/>
          <a:p>
            <a:fld id="{BEA38F6D-731D-AA48-BED1-0222F9B63383}" type="datetime1">
              <a:rPr lang="en-US" sz="1200" smtClean="0"/>
              <a:t>5/13/2025</a:t>
            </a:fld>
            <a:endParaRPr lang="en-US" sz="1200" dirty="0"/>
          </a:p>
        </p:txBody>
      </p:sp>
      <p:sp>
        <p:nvSpPr>
          <p:cNvPr id="3" name="Footer Placeholder 2">
            <a:extLst>
              <a:ext uri="{FF2B5EF4-FFF2-40B4-BE49-F238E27FC236}">
                <a16:creationId xmlns:a16="http://schemas.microsoft.com/office/drawing/2014/main" id="{E2FAA35E-34EB-8CEA-47F7-C43B8679CD13}"/>
              </a:ext>
            </a:extLst>
          </p:cNvPr>
          <p:cNvSpPr>
            <a:spLocks noGrp="1"/>
          </p:cNvSpPr>
          <p:nvPr>
            <p:ph type="ftr" sz="quarter" idx="15"/>
          </p:nvPr>
        </p:nvSpPr>
        <p:spPr/>
        <p:txBody>
          <a:bodyPr/>
          <a:lstStyle/>
          <a:p>
            <a:r>
              <a:rPr lang="en-US"/>
              <a:t>13478-DiagAm-F26-TWM-WOW Planning – Overview Deck_5.9.25</a:t>
            </a:r>
            <a:endParaRPr lang="en-US" dirty="0"/>
          </a:p>
        </p:txBody>
      </p:sp>
      <p:sp>
        <p:nvSpPr>
          <p:cNvPr id="2" name="Title 1">
            <a:extLst>
              <a:ext uri="{FF2B5EF4-FFF2-40B4-BE49-F238E27FC236}">
                <a16:creationId xmlns:a16="http://schemas.microsoft.com/office/drawing/2014/main" id="{6063550E-E378-70F0-1844-86B4C430BA97}"/>
              </a:ext>
            </a:extLst>
          </p:cNvPr>
          <p:cNvSpPr>
            <a:spLocks noGrp="1"/>
          </p:cNvSpPr>
          <p:nvPr>
            <p:ph type="title"/>
          </p:nvPr>
        </p:nvSpPr>
        <p:spPr/>
        <p:txBody>
          <a:bodyPr/>
          <a:lstStyle/>
          <a:p>
            <a:r>
              <a:rPr lang="en-US" b="1" dirty="0"/>
              <a:t>Enhancer with Product – KO/SM</a:t>
            </a:r>
            <a:endParaRPr lang="en-US" dirty="0"/>
          </a:p>
        </p:txBody>
      </p:sp>
    </p:spTree>
    <p:extLst>
      <p:ext uri="{BB962C8B-B14F-4D97-AF65-F5344CB8AC3E}">
        <p14:creationId xmlns:p14="http://schemas.microsoft.com/office/powerpoint/2010/main" val="191549266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9746C9-0089-52C1-DF45-573757268B41}"/>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2B140A82-AC05-7339-E877-158FF5852AE0}"/>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2522831" y="521292"/>
            <a:ext cx="4041989" cy="5699204"/>
          </a:xfrm>
          <a:prstGeom prst="rect">
            <a:avLst/>
          </a:prstGeom>
        </p:spPr>
      </p:pic>
      <p:sp>
        <p:nvSpPr>
          <p:cNvPr id="4" name="Date Placeholder 3">
            <a:extLst>
              <a:ext uri="{FF2B5EF4-FFF2-40B4-BE49-F238E27FC236}">
                <a16:creationId xmlns:a16="http://schemas.microsoft.com/office/drawing/2014/main" id="{A8684250-1DE4-2C76-64CE-96083F2C4982}"/>
              </a:ext>
            </a:extLst>
          </p:cNvPr>
          <p:cNvSpPr>
            <a:spLocks noGrp="1"/>
          </p:cNvSpPr>
          <p:nvPr>
            <p:ph type="dt" sz="half" idx="14"/>
          </p:nvPr>
        </p:nvSpPr>
        <p:spPr/>
        <p:txBody>
          <a:bodyPr/>
          <a:lstStyle/>
          <a:p>
            <a:fld id="{E9C3C216-91AB-2141-95FB-AE7928F8B43D}" type="datetime1">
              <a:rPr lang="en-US" sz="1200" smtClean="0"/>
              <a:t>5/13/2025</a:t>
            </a:fld>
            <a:endParaRPr lang="en-US" sz="1200" dirty="0"/>
          </a:p>
        </p:txBody>
      </p:sp>
      <p:sp>
        <p:nvSpPr>
          <p:cNvPr id="3" name="Footer Placeholder 2">
            <a:extLst>
              <a:ext uri="{FF2B5EF4-FFF2-40B4-BE49-F238E27FC236}">
                <a16:creationId xmlns:a16="http://schemas.microsoft.com/office/drawing/2014/main" id="{E2FAA35E-34EB-8CEA-47F7-C43B8679CD13}"/>
              </a:ext>
            </a:extLst>
          </p:cNvPr>
          <p:cNvSpPr>
            <a:spLocks noGrp="1"/>
          </p:cNvSpPr>
          <p:nvPr>
            <p:ph type="ftr" sz="quarter" idx="15"/>
          </p:nvPr>
        </p:nvSpPr>
        <p:spPr/>
        <p:txBody>
          <a:bodyPr/>
          <a:lstStyle/>
          <a:p>
            <a:r>
              <a:rPr lang="en-US"/>
              <a:t>13478-DiagAm-F26-TWM-WOW Planning – Overview Deck_5.9.25</a:t>
            </a:r>
            <a:endParaRPr lang="en-US" dirty="0"/>
          </a:p>
        </p:txBody>
      </p:sp>
      <p:sp>
        <p:nvSpPr>
          <p:cNvPr id="2" name="Title 1">
            <a:extLst>
              <a:ext uri="{FF2B5EF4-FFF2-40B4-BE49-F238E27FC236}">
                <a16:creationId xmlns:a16="http://schemas.microsoft.com/office/drawing/2014/main" id="{6063550E-E378-70F0-1844-86B4C430BA97}"/>
              </a:ext>
            </a:extLst>
          </p:cNvPr>
          <p:cNvSpPr>
            <a:spLocks noGrp="1"/>
          </p:cNvSpPr>
          <p:nvPr>
            <p:ph type="title"/>
          </p:nvPr>
        </p:nvSpPr>
        <p:spPr/>
        <p:txBody>
          <a:bodyPr/>
          <a:lstStyle/>
          <a:p>
            <a:r>
              <a:rPr lang="en-US" b="1" dirty="0"/>
              <a:t>Enhancer with Product – CR/BUL</a:t>
            </a:r>
            <a:endParaRPr lang="en-US" dirty="0"/>
          </a:p>
        </p:txBody>
      </p:sp>
    </p:spTree>
    <p:extLst>
      <p:ext uri="{BB962C8B-B14F-4D97-AF65-F5344CB8AC3E}">
        <p14:creationId xmlns:p14="http://schemas.microsoft.com/office/powerpoint/2010/main" val="305328665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1AA4FC-6E75-33E3-0546-AC0FE41D75DE}"/>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6DBCA345-9AE0-64AF-AAEA-42DF10976E0C}"/>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1337597" y="336728"/>
            <a:ext cx="6468805" cy="5913228"/>
          </a:xfrm>
          <a:prstGeom prst="rect">
            <a:avLst/>
          </a:prstGeom>
        </p:spPr>
      </p:pic>
      <p:sp>
        <p:nvSpPr>
          <p:cNvPr id="2" name="Date Placeholder 1">
            <a:extLst>
              <a:ext uri="{FF2B5EF4-FFF2-40B4-BE49-F238E27FC236}">
                <a16:creationId xmlns:a16="http://schemas.microsoft.com/office/drawing/2014/main" id="{79C7EDE7-32C2-747C-AF66-64B9802D8FD0}"/>
              </a:ext>
            </a:extLst>
          </p:cNvPr>
          <p:cNvSpPr>
            <a:spLocks noGrp="1"/>
          </p:cNvSpPr>
          <p:nvPr>
            <p:ph type="dt" sz="half" idx="14"/>
          </p:nvPr>
        </p:nvSpPr>
        <p:spPr/>
        <p:txBody>
          <a:bodyPr/>
          <a:lstStyle/>
          <a:p>
            <a:fld id="{FE5D0E6C-9EA2-024D-995D-85BB61615D56}" type="datetime1">
              <a:rPr lang="en-US" smtClean="0"/>
              <a:t>5/13/2025</a:t>
            </a:fld>
            <a:endParaRPr lang="en-US" dirty="0"/>
          </a:p>
        </p:txBody>
      </p:sp>
      <p:sp>
        <p:nvSpPr>
          <p:cNvPr id="3" name="Footer Placeholder 2">
            <a:extLst>
              <a:ext uri="{FF2B5EF4-FFF2-40B4-BE49-F238E27FC236}">
                <a16:creationId xmlns:a16="http://schemas.microsoft.com/office/drawing/2014/main" id="{ED7D932A-26D9-4EBC-0AB0-60C461170A81}"/>
              </a:ext>
            </a:extLst>
          </p:cNvPr>
          <p:cNvSpPr>
            <a:spLocks noGrp="1"/>
          </p:cNvSpPr>
          <p:nvPr>
            <p:ph type="ftr" sz="quarter" idx="15"/>
          </p:nvPr>
        </p:nvSpPr>
        <p:spPr/>
        <p:txBody>
          <a:bodyPr/>
          <a:lstStyle/>
          <a:p>
            <a:r>
              <a:rPr lang="en-US"/>
              <a:t>13478-DiagAm-F26-TWM-WOW Planning – Overview Deck_5.9.25</a:t>
            </a:r>
            <a:endParaRPr lang="en-US" dirty="0"/>
          </a:p>
        </p:txBody>
      </p:sp>
      <p:sp>
        <p:nvSpPr>
          <p:cNvPr id="6" name="Title 1">
            <a:extLst>
              <a:ext uri="{FF2B5EF4-FFF2-40B4-BE49-F238E27FC236}">
                <a16:creationId xmlns:a16="http://schemas.microsoft.com/office/drawing/2014/main" id="{CC27BA86-48AD-0358-D658-E930D5342AE2}"/>
              </a:ext>
            </a:extLst>
          </p:cNvPr>
          <p:cNvSpPr>
            <a:spLocks noGrp="1"/>
          </p:cNvSpPr>
          <p:nvPr>
            <p:ph type="title"/>
          </p:nvPr>
        </p:nvSpPr>
        <p:spPr>
          <a:xfrm>
            <a:off x="3743326" y="150813"/>
            <a:ext cx="5237748" cy="619650"/>
          </a:xfrm>
        </p:spPr>
        <p:txBody>
          <a:bodyPr/>
          <a:lstStyle/>
          <a:p>
            <a:r>
              <a:rPr lang="en-US" b="1" dirty="0"/>
              <a:t>CORE &amp; ENHANCER with Product</a:t>
            </a:r>
            <a:endParaRPr lang="en-US" dirty="0"/>
          </a:p>
        </p:txBody>
      </p:sp>
    </p:spTree>
    <p:extLst>
      <p:ext uri="{BB962C8B-B14F-4D97-AF65-F5344CB8AC3E}">
        <p14:creationId xmlns:p14="http://schemas.microsoft.com/office/powerpoint/2010/main" val="31793399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69BF8B-B15F-AD6F-56C2-A53FD1989EC4}"/>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1827D5E8-4FE5-4A2B-5B5B-BC5D145DBE9C}"/>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1337597" y="460638"/>
            <a:ext cx="6468805" cy="5913228"/>
          </a:xfrm>
          <a:prstGeom prst="rect">
            <a:avLst/>
          </a:prstGeom>
        </p:spPr>
      </p:pic>
      <p:sp>
        <p:nvSpPr>
          <p:cNvPr id="2" name="Date Placeholder 1">
            <a:extLst>
              <a:ext uri="{FF2B5EF4-FFF2-40B4-BE49-F238E27FC236}">
                <a16:creationId xmlns:a16="http://schemas.microsoft.com/office/drawing/2014/main" id="{84D16834-3511-1975-8438-EFD62BDB8CA1}"/>
              </a:ext>
            </a:extLst>
          </p:cNvPr>
          <p:cNvSpPr>
            <a:spLocks noGrp="1"/>
          </p:cNvSpPr>
          <p:nvPr>
            <p:ph type="dt" sz="half" idx="14"/>
          </p:nvPr>
        </p:nvSpPr>
        <p:spPr/>
        <p:txBody>
          <a:bodyPr/>
          <a:lstStyle/>
          <a:p>
            <a:fld id="{DF7EEAE7-D478-664A-9675-8EEF488DFD6E}" type="datetime1">
              <a:rPr lang="en-US" smtClean="0"/>
              <a:t>5/13/2025</a:t>
            </a:fld>
            <a:endParaRPr lang="en-US" dirty="0"/>
          </a:p>
        </p:txBody>
      </p:sp>
      <p:sp>
        <p:nvSpPr>
          <p:cNvPr id="3" name="Footer Placeholder 2">
            <a:extLst>
              <a:ext uri="{FF2B5EF4-FFF2-40B4-BE49-F238E27FC236}">
                <a16:creationId xmlns:a16="http://schemas.microsoft.com/office/drawing/2014/main" id="{CD26FB7A-26A8-6B6F-A069-323AFF768D57}"/>
              </a:ext>
            </a:extLst>
          </p:cNvPr>
          <p:cNvSpPr>
            <a:spLocks noGrp="1"/>
          </p:cNvSpPr>
          <p:nvPr>
            <p:ph type="ftr" sz="quarter" idx="15"/>
          </p:nvPr>
        </p:nvSpPr>
        <p:spPr/>
        <p:txBody>
          <a:bodyPr/>
          <a:lstStyle/>
          <a:p>
            <a:r>
              <a:rPr lang="en-US"/>
              <a:t>13478-DiagAm-F26-TWM-WOW Planning – Overview Deck_5.9.25</a:t>
            </a:r>
            <a:endParaRPr lang="en-US" dirty="0"/>
          </a:p>
        </p:txBody>
      </p:sp>
      <p:sp>
        <p:nvSpPr>
          <p:cNvPr id="6" name="Title 1">
            <a:extLst>
              <a:ext uri="{FF2B5EF4-FFF2-40B4-BE49-F238E27FC236}">
                <a16:creationId xmlns:a16="http://schemas.microsoft.com/office/drawing/2014/main" id="{638DB7BD-58EA-8C92-A3BB-07AB0F33593F}"/>
              </a:ext>
            </a:extLst>
          </p:cNvPr>
          <p:cNvSpPr>
            <a:spLocks noGrp="1"/>
          </p:cNvSpPr>
          <p:nvPr>
            <p:ph type="title"/>
          </p:nvPr>
        </p:nvSpPr>
        <p:spPr>
          <a:xfrm>
            <a:off x="3743326" y="150813"/>
            <a:ext cx="5237748" cy="619650"/>
          </a:xfrm>
        </p:spPr>
        <p:txBody>
          <a:bodyPr/>
          <a:lstStyle/>
          <a:p>
            <a:r>
              <a:rPr lang="en-US" b="1" dirty="0"/>
              <a:t>CORE &amp; ENHANCER with Product – KO/SM</a:t>
            </a:r>
            <a:endParaRPr lang="en-US" dirty="0"/>
          </a:p>
        </p:txBody>
      </p:sp>
    </p:spTree>
    <p:extLst>
      <p:ext uri="{BB962C8B-B14F-4D97-AF65-F5344CB8AC3E}">
        <p14:creationId xmlns:p14="http://schemas.microsoft.com/office/powerpoint/2010/main" val="376331437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69BF8B-B15F-AD6F-56C2-A53FD1989EC4}"/>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1827D5E8-4FE5-4A2B-5B5B-BC5D145DBE9C}"/>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1337597" y="357607"/>
            <a:ext cx="6468805" cy="5913228"/>
          </a:xfrm>
          <a:prstGeom prst="rect">
            <a:avLst/>
          </a:prstGeom>
        </p:spPr>
      </p:pic>
      <p:sp>
        <p:nvSpPr>
          <p:cNvPr id="2" name="Date Placeholder 1">
            <a:extLst>
              <a:ext uri="{FF2B5EF4-FFF2-40B4-BE49-F238E27FC236}">
                <a16:creationId xmlns:a16="http://schemas.microsoft.com/office/drawing/2014/main" id="{84D16834-3511-1975-8438-EFD62BDB8CA1}"/>
              </a:ext>
            </a:extLst>
          </p:cNvPr>
          <p:cNvSpPr>
            <a:spLocks noGrp="1"/>
          </p:cNvSpPr>
          <p:nvPr>
            <p:ph type="dt" sz="half" idx="14"/>
          </p:nvPr>
        </p:nvSpPr>
        <p:spPr/>
        <p:txBody>
          <a:bodyPr/>
          <a:lstStyle/>
          <a:p>
            <a:fld id="{B32436EC-2E04-2543-B725-626E33F4FCE3}" type="datetime1">
              <a:rPr lang="en-US" smtClean="0"/>
              <a:t>5/13/2025</a:t>
            </a:fld>
            <a:endParaRPr lang="en-US" dirty="0"/>
          </a:p>
        </p:txBody>
      </p:sp>
      <p:sp>
        <p:nvSpPr>
          <p:cNvPr id="3" name="Footer Placeholder 2">
            <a:extLst>
              <a:ext uri="{FF2B5EF4-FFF2-40B4-BE49-F238E27FC236}">
                <a16:creationId xmlns:a16="http://schemas.microsoft.com/office/drawing/2014/main" id="{CD26FB7A-26A8-6B6F-A069-323AFF768D57}"/>
              </a:ext>
            </a:extLst>
          </p:cNvPr>
          <p:cNvSpPr>
            <a:spLocks noGrp="1"/>
          </p:cNvSpPr>
          <p:nvPr>
            <p:ph type="ftr" sz="quarter" idx="15"/>
          </p:nvPr>
        </p:nvSpPr>
        <p:spPr/>
        <p:txBody>
          <a:bodyPr/>
          <a:lstStyle/>
          <a:p>
            <a:r>
              <a:rPr lang="en-US"/>
              <a:t>13478-DiagAm-F26-TWM-WOW Planning – Overview Deck_5.9.25</a:t>
            </a:r>
            <a:endParaRPr lang="en-US" dirty="0"/>
          </a:p>
        </p:txBody>
      </p:sp>
      <p:sp>
        <p:nvSpPr>
          <p:cNvPr id="6" name="Title 1">
            <a:extLst>
              <a:ext uri="{FF2B5EF4-FFF2-40B4-BE49-F238E27FC236}">
                <a16:creationId xmlns:a16="http://schemas.microsoft.com/office/drawing/2014/main" id="{638DB7BD-58EA-8C92-A3BB-07AB0F33593F}"/>
              </a:ext>
            </a:extLst>
          </p:cNvPr>
          <p:cNvSpPr>
            <a:spLocks noGrp="1"/>
          </p:cNvSpPr>
          <p:nvPr>
            <p:ph type="title"/>
          </p:nvPr>
        </p:nvSpPr>
        <p:spPr>
          <a:xfrm>
            <a:off x="3743326" y="150813"/>
            <a:ext cx="5237748" cy="619650"/>
          </a:xfrm>
        </p:spPr>
        <p:txBody>
          <a:bodyPr/>
          <a:lstStyle/>
          <a:p>
            <a:r>
              <a:rPr lang="en-US" b="1" dirty="0"/>
              <a:t>CORE &amp; ENHANCER with Product – CR/BUL</a:t>
            </a:r>
            <a:endParaRPr lang="en-US" dirty="0"/>
          </a:p>
        </p:txBody>
      </p:sp>
    </p:spTree>
    <p:extLst>
      <p:ext uri="{BB962C8B-B14F-4D97-AF65-F5344CB8AC3E}">
        <p14:creationId xmlns:p14="http://schemas.microsoft.com/office/powerpoint/2010/main" val="38652972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370377B-7884-9EE6-742D-4723A2832C09}"/>
              </a:ext>
            </a:extLst>
          </p:cNvPr>
          <p:cNvSpPr>
            <a:spLocks noGrp="1"/>
          </p:cNvSpPr>
          <p:nvPr>
            <p:ph type="dt" sz="half" idx="14"/>
          </p:nvPr>
        </p:nvSpPr>
        <p:spPr/>
        <p:txBody>
          <a:bodyPr/>
          <a:lstStyle/>
          <a:p>
            <a:fld id="{FCD36E8E-6629-CF48-A261-A8C216720825}" type="datetime1">
              <a:rPr lang="en-US" smtClean="0"/>
              <a:t>5/13/2025</a:t>
            </a:fld>
            <a:endParaRPr lang="en-US" dirty="0"/>
          </a:p>
        </p:txBody>
      </p:sp>
      <p:sp>
        <p:nvSpPr>
          <p:cNvPr id="3" name="Footer Placeholder 2">
            <a:extLst>
              <a:ext uri="{FF2B5EF4-FFF2-40B4-BE49-F238E27FC236}">
                <a16:creationId xmlns:a16="http://schemas.microsoft.com/office/drawing/2014/main" id="{45A6C57C-5A7A-53C5-4216-6D997BFBCA89}"/>
              </a:ext>
            </a:extLst>
          </p:cNvPr>
          <p:cNvSpPr>
            <a:spLocks noGrp="1"/>
          </p:cNvSpPr>
          <p:nvPr>
            <p:ph type="ftr" sz="quarter" idx="15"/>
          </p:nvPr>
        </p:nvSpPr>
        <p:spPr/>
        <p:txBody>
          <a:bodyPr/>
          <a:lstStyle/>
          <a:p>
            <a:r>
              <a:rPr lang="en-US"/>
              <a:t>13478-DiagAm-F26-TWM-WOW Planning – Overview Deck_5.9.25</a:t>
            </a:r>
            <a:endParaRPr lang="en-US" dirty="0"/>
          </a:p>
        </p:txBody>
      </p:sp>
      <p:sp>
        <p:nvSpPr>
          <p:cNvPr id="6" name="Title 1">
            <a:extLst>
              <a:ext uri="{FF2B5EF4-FFF2-40B4-BE49-F238E27FC236}">
                <a16:creationId xmlns:a16="http://schemas.microsoft.com/office/drawing/2014/main" id="{DF337EED-AFBE-0D92-A1F9-F734158E708F}"/>
              </a:ext>
            </a:extLst>
          </p:cNvPr>
          <p:cNvSpPr txBox="1">
            <a:spLocks/>
          </p:cNvSpPr>
          <p:nvPr/>
        </p:nvSpPr>
        <p:spPr>
          <a:xfrm>
            <a:off x="1953126" y="2637981"/>
            <a:ext cx="5237748" cy="619650"/>
          </a:xfrm>
          <a:prstGeom prst="rect">
            <a:avLst/>
          </a:prstGeom>
        </p:spPr>
        <p:txBody>
          <a:bodyPr anchor="t" anchorCtr="0"/>
          <a:lstStyle>
            <a:lvl1pPr algn="r" defTabSz="457200" rtl="0" eaLnBrk="1" latinLnBrk="0" hangingPunct="1">
              <a:spcBef>
                <a:spcPct val="0"/>
              </a:spcBef>
              <a:buNone/>
              <a:defRPr sz="1800" kern="1200">
                <a:solidFill>
                  <a:schemeClr val="tx1"/>
                </a:solidFill>
                <a:latin typeface="+mj-lt"/>
                <a:ea typeface="+mj-ea"/>
                <a:cs typeface="+mj-cs"/>
              </a:defRPr>
            </a:lvl1pPr>
          </a:lstStyle>
          <a:p>
            <a:pPr algn="ctr"/>
            <a:r>
              <a:rPr lang="en-US" dirty="0"/>
              <a:t>Holiday (13481)</a:t>
            </a:r>
          </a:p>
        </p:txBody>
      </p:sp>
    </p:spTree>
    <p:extLst>
      <p:ext uri="{BB962C8B-B14F-4D97-AF65-F5344CB8AC3E}">
        <p14:creationId xmlns:p14="http://schemas.microsoft.com/office/powerpoint/2010/main" val="151092618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6C358B-2F55-D12B-3110-E611F801EDAF}"/>
            </a:ext>
          </a:extLst>
        </p:cNvPr>
        <p:cNvGrpSpPr/>
        <p:nvPr/>
      </p:nvGrpSpPr>
      <p:grpSpPr>
        <a:xfrm>
          <a:off x="0" y="0"/>
          <a:ext cx="0" cy="0"/>
          <a:chOff x="0" y="0"/>
          <a:chExt cx="0" cy="0"/>
        </a:xfrm>
      </p:grpSpPr>
      <p:sp>
        <p:nvSpPr>
          <p:cNvPr id="2" name="Date Placeholder 1">
            <a:extLst>
              <a:ext uri="{FF2B5EF4-FFF2-40B4-BE49-F238E27FC236}">
                <a16:creationId xmlns:a16="http://schemas.microsoft.com/office/drawing/2014/main" id="{6E83783E-6DD8-4266-5C49-3ED183477359}"/>
              </a:ext>
            </a:extLst>
          </p:cNvPr>
          <p:cNvSpPr>
            <a:spLocks noGrp="1"/>
          </p:cNvSpPr>
          <p:nvPr>
            <p:ph type="dt" sz="half" idx="14"/>
          </p:nvPr>
        </p:nvSpPr>
        <p:spPr/>
        <p:txBody>
          <a:bodyPr/>
          <a:lstStyle/>
          <a:p>
            <a:fld id="{3DC41A2D-BF84-5244-B136-A6BF9CCB6AA9}" type="datetime1">
              <a:rPr lang="en-US" smtClean="0"/>
              <a:t>5/13/2025</a:t>
            </a:fld>
            <a:endParaRPr lang="en-US" dirty="0"/>
          </a:p>
        </p:txBody>
      </p:sp>
      <p:sp>
        <p:nvSpPr>
          <p:cNvPr id="3" name="Footer Placeholder 2">
            <a:extLst>
              <a:ext uri="{FF2B5EF4-FFF2-40B4-BE49-F238E27FC236}">
                <a16:creationId xmlns:a16="http://schemas.microsoft.com/office/drawing/2014/main" id="{80908936-06AB-0E50-B24E-A49E7B7F8DA9}"/>
              </a:ext>
            </a:extLst>
          </p:cNvPr>
          <p:cNvSpPr>
            <a:spLocks noGrp="1"/>
          </p:cNvSpPr>
          <p:nvPr>
            <p:ph type="ftr" sz="quarter" idx="15"/>
          </p:nvPr>
        </p:nvSpPr>
        <p:spPr/>
        <p:txBody>
          <a:bodyPr/>
          <a:lstStyle/>
          <a:p>
            <a:r>
              <a:rPr lang="en-US"/>
              <a:t>13478-DiagAm-F26-TWM-WOW Planning – Overview Deck_5.9.25</a:t>
            </a:r>
            <a:endParaRPr lang="en-US" dirty="0"/>
          </a:p>
        </p:txBody>
      </p:sp>
      <p:sp>
        <p:nvSpPr>
          <p:cNvPr id="6" name="Title 1">
            <a:extLst>
              <a:ext uri="{FF2B5EF4-FFF2-40B4-BE49-F238E27FC236}">
                <a16:creationId xmlns:a16="http://schemas.microsoft.com/office/drawing/2014/main" id="{EA94FFE8-15DF-826E-826D-5E6B7D1DD4A7}"/>
              </a:ext>
            </a:extLst>
          </p:cNvPr>
          <p:cNvSpPr>
            <a:spLocks noGrp="1"/>
          </p:cNvSpPr>
          <p:nvPr>
            <p:ph type="title"/>
          </p:nvPr>
        </p:nvSpPr>
        <p:spPr>
          <a:xfrm>
            <a:off x="3743326" y="150813"/>
            <a:ext cx="5237748" cy="619650"/>
          </a:xfrm>
        </p:spPr>
        <p:txBody>
          <a:bodyPr/>
          <a:lstStyle/>
          <a:p>
            <a:r>
              <a:rPr lang="en-US" b="1" dirty="0"/>
              <a:t>CORE</a:t>
            </a:r>
            <a:endParaRPr lang="en-US" dirty="0"/>
          </a:p>
        </p:txBody>
      </p:sp>
      <p:sp>
        <p:nvSpPr>
          <p:cNvPr id="8" name="TextBox 7">
            <a:extLst>
              <a:ext uri="{FF2B5EF4-FFF2-40B4-BE49-F238E27FC236}">
                <a16:creationId xmlns:a16="http://schemas.microsoft.com/office/drawing/2014/main" id="{CE87C2FC-67FA-C5B8-4E6A-5EE85F0E1569}"/>
              </a:ext>
            </a:extLst>
          </p:cNvPr>
          <p:cNvSpPr txBox="1"/>
          <p:nvPr/>
        </p:nvSpPr>
        <p:spPr>
          <a:xfrm>
            <a:off x="184149" y="779632"/>
            <a:ext cx="4661120" cy="900246"/>
          </a:xfrm>
          <a:prstGeom prst="rect">
            <a:avLst/>
          </a:prstGeom>
          <a:noFill/>
        </p:spPr>
        <p:txBody>
          <a:bodyPr wrap="square" rtlCol="0">
            <a:spAutoFit/>
          </a:bodyPr>
          <a:lstStyle/>
          <a:p>
            <a:r>
              <a:rPr lang="en-US" sz="1050" b="1" dirty="0"/>
              <a:t>NOTES:</a:t>
            </a:r>
          </a:p>
          <a:p>
            <a:pPr marL="228600" indent="-228600">
              <a:buFont typeface="+mj-lt"/>
              <a:buAutoNum type="arabicPeriod"/>
            </a:pPr>
            <a:r>
              <a:rPr lang="en-US" sz="1050" dirty="0"/>
              <a:t>Lights could be printed or actual motion activated LED lights</a:t>
            </a:r>
          </a:p>
          <a:p>
            <a:pPr marL="228600" indent="-228600">
              <a:buFont typeface="+mj-lt"/>
              <a:buAutoNum type="arabicPeriod"/>
            </a:pPr>
            <a:r>
              <a:rPr lang="en-US" sz="1050" dirty="0"/>
              <a:t>Wrapping paper tubes, drinks, presents, ornaments/card/scissors are lug ons</a:t>
            </a:r>
          </a:p>
          <a:p>
            <a:pPr marL="228600" indent="-228600">
              <a:buFont typeface="+mj-lt"/>
              <a:buAutoNum type="arabicPeriod"/>
            </a:pPr>
            <a:r>
              <a:rPr lang="en-US" sz="1050" dirty="0"/>
              <a:t>Red wrapping paper is SBS or any other bendable material that flows</a:t>
            </a:r>
          </a:p>
          <a:p>
            <a:pPr marL="228600" indent="-228600">
              <a:buFont typeface="+mj-lt"/>
              <a:buAutoNum type="arabicPeriod"/>
            </a:pPr>
            <a:endParaRPr lang="en-US" sz="1050" dirty="0"/>
          </a:p>
        </p:txBody>
      </p:sp>
      <p:sp>
        <p:nvSpPr>
          <p:cNvPr id="9" name="Text Placeholder 21">
            <a:extLst>
              <a:ext uri="{FF2B5EF4-FFF2-40B4-BE49-F238E27FC236}">
                <a16:creationId xmlns:a16="http://schemas.microsoft.com/office/drawing/2014/main" id="{6A0EA4FF-4AE3-45A0-D5D7-B95B890BA34E}"/>
              </a:ext>
            </a:extLst>
          </p:cNvPr>
          <p:cNvSpPr>
            <a:spLocks noGrp="1"/>
          </p:cNvSpPr>
          <p:nvPr>
            <p:ph type="body" sz="quarter" idx="17"/>
          </p:nvPr>
        </p:nvSpPr>
        <p:spPr>
          <a:xfrm>
            <a:off x="184150" y="460638"/>
            <a:ext cx="3559175" cy="309825"/>
          </a:xfrm>
        </p:spPr>
        <p:txBody>
          <a:bodyPr/>
          <a:lstStyle/>
          <a:p>
            <a:r>
              <a:rPr lang="en-US" b="1" dirty="0"/>
              <a:t>DIMS: </a:t>
            </a:r>
            <a:r>
              <a:rPr lang="en-US" dirty="0"/>
              <a:t>63” w (with wrapping paper) X 90”h X 20”d</a:t>
            </a:r>
          </a:p>
        </p:txBody>
      </p:sp>
      <p:pic>
        <p:nvPicPr>
          <p:cNvPr id="10" name="Picture 9" descr="A close-up of a sign&#10;&#10;AI-generated content may be incorrect.">
            <a:extLst>
              <a:ext uri="{FF2B5EF4-FFF2-40B4-BE49-F238E27FC236}">
                <a16:creationId xmlns:a16="http://schemas.microsoft.com/office/drawing/2014/main" id="{B6076E7B-568E-B850-3D5F-01F311584A7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15280" y="1679878"/>
            <a:ext cx="4056720" cy="4644301"/>
          </a:xfrm>
          <a:prstGeom prst="rect">
            <a:avLst/>
          </a:prstGeom>
        </p:spPr>
      </p:pic>
      <p:pic>
        <p:nvPicPr>
          <p:cNvPr id="12" name="Picture 11" descr="A close-up of a sign&#10;&#10;AI-generated content may be incorrect.">
            <a:extLst>
              <a:ext uri="{FF2B5EF4-FFF2-40B4-BE49-F238E27FC236}">
                <a16:creationId xmlns:a16="http://schemas.microsoft.com/office/drawing/2014/main" id="{002B1942-9382-33DF-E00F-9511BACB93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60160" y="1299721"/>
            <a:ext cx="3669344" cy="4906681"/>
          </a:xfrm>
          <a:prstGeom prst="rect">
            <a:avLst/>
          </a:prstGeom>
        </p:spPr>
      </p:pic>
      <p:sp>
        <p:nvSpPr>
          <p:cNvPr id="13" name="TextBox 12">
            <a:extLst>
              <a:ext uri="{FF2B5EF4-FFF2-40B4-BE49-F238E27FC236}">
                <a16:creationId xmlns:a16="http://schemas.microsoft.com/office/drawing/2014/main" id="{19C0E5AE-C722-59DE-5637-2BCC291EB74C}"/>
              </a:ext>
            </a:extLst>
          </p:cNvPr>
          <p:cNvSpPr txBox="1"/>
          <p:nvPr/>
        </p:nvSpPr>
        <p:spPr>
          <a:xfrm>
            <a:off x="2070537" y="6058781"/>
            <a:ext cx="1257096" cy="253916"/>
          </a:xfrm>
          <a:prstGeom prst="rect">
            <a:avLst/>
          </a:prstGeom>
          <a:noFill/>
        </p:spPr>
        <p:txBody>
          <a:bodyPr wrap="square" rtlCol="0">
            <a:spAutoFit/>
          </a:bodyPr>
          <a:lstStyle/>
          <a:p>
            <a:pPr algn="ctr"/>
            <a:r>
              <a:rPr lang="en-US" sz="1050" dirty="0"/>
              <a:t>SIDE 1</a:t>
            </a:r>
          </a:p>
        </p:txBody>
      </p:sp>
      <p:sp>
        <p:nvSpPr>
          <p:cNvPr id="14" name="TextBox 13">
            <a:extLst>
              <a:ext uri="{FF2B5EF4-FFF2-40B4-BE49-F238E27FC236}">
                <a16:creationId xmlns:a16="http://schemas.microsoft.com/office/drawing/2014/main" id="{8613F94C-7EDC-9F7A-A2AF-CC3927FA39ED}"/>
              </a:ext>
            </a:extLst>
          </p:cNvPr>
          <p:cNvSpPr txBox="1"/>
          <p:nvPr/>
        </p:nvSpPr>
        <p:spPr>
          <a:xfrm>
            <a:off x="6074978" y="6058781"/>
            <a:ext cx="1257096" cy="253916"/>
          </a:xfrm>
          <a:prstGeom prst="rect">
            <a:avLst/>
          </a:prstGeom>
          <a:noFill/>
        </p:spPr>
        <p:txBody>
          <a:bodyPr wrap="square" rtlCol="0">
            <a:spAutoFit/>
          </a:bodyPr>
          <a:lstStyle/>
          <a:p>
            <a:pPr algn="ctr"/>
            <a:r>
              <a:rPr lang="en-US" sz="1050" dirty="0"/>
              <a:t>SIDE 2</a:t>
            </a:r>
          </a:p>
        </p:txBody>
      </p:sp>
      <p:cxnSp>
        <p:nvCxnSpPr>
          <p:cNvPr id="16" name="Straight Connector 15">
            <a:extLst>
              <a:ext uri="{FF2B5EF4-FFF2-40B4-BE49-F238E27FC236}">
                <a16:creationId xmlns:a16="http://schemas.microsoft.com/office/drawing/2014/main" id="{CFA11B2C-3DF2-EEF3-A0A3-E9352339F5BF}"/>
              </a:ext>
            </a:extLst>
          </p:cNvPr>
          <p:cNvCxnSpPr>
            <a:cxnSpLocks/>
          </p:cNvCxnSpPr>
          <p:nvPr/>
        </p:nvCxnSpPr>
        <p:spPr>
          <a:xfrm flipV="1">
            <a:off x="2514709" y="1428248"/>
            <a:ext cx="2592087" cy="517357"/>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41762C56-0974-565F-058B-41F0B84C70CE}"/>
              </a:ext>
            </a:extLst>
          </p:cNvPr>
          <p:cNvCxnSpPr>
            <a:cxnSpLocks/>
          </p:cNvCxnSpPr>
          <p:nvPr/>
        </p:nvCxnSpPr>
        <p:spPr>
          <a:xfrm flipV="1">
            <a:off x="3327633" y="1426941"/>
            <a:ext cx="1779163" cy="1190707"/>
          </a:xfrm>
          <a:prstGeom prst="line">
            <a:avLst/>
          </a:prstGeom>
        </p:spPr>
        <p:style>
          <a:lnRef idx="2">
            <a:schemeClr val="accent1"/>
          </a:lnRef>
          <a:fillRef idx="0">
            <a:schemeClr val="accent1"/>
          </a:fillRef>
          <a:effectRef idx="1">
            <a:schemeClr val="accent1"/>
          </a:effectRef>
          <a:fontRef idx="minor">
            <a:schemeClr val="tx1"/>
          </a:fontRef>
        </p:style>
      </p:cxnSp>
      <p:sp>
        <p:nvSpPr>
          <p:cNvPr id="23" name="TextBox 22">
            <a:extLst>
              <a:ext uri="{FF2B5EF4-FFF2-40B4-BE49-F238E27FC236}">
                <a16:creationId xmlns:a16="http://schemas.microsoft.com/office/drawing/2014/main" id="{41AF3900-8197-41D3-A9B2-0D9679EFF584}"/>
              </a:ext>
            </a:extLst>
          </p:cNvPr>
          <p:cNvSpPr txBox="1"/>
          <p:nvPr/>
        </p:nvSpPr>
        <p:spPr>
          <a:xfrm>
            <a:off x="5106796" y="1091972"/>
            <a:ext cx="1182413" cy="415498"/>
          </a:xfrm>
          <a:prstGeom prst="rect">
            <a:avLst/>
          </a:prstGeom>
          <a:noFill/>
        </p:spPr>
        <p:txBody>
          <a:bodyPr wrap="square">
            <a:spAutoFit/>
          </a:bodyPr>
          <a:lstStyle/>
          <a:p>
            <a:r>
              <a:rPr lang="en-US" sz="1050" dirty="0"/>
              <a:t>Real lights, or garland or tinsel</a:t>
            </a:r>
          </a:p>
        </p:txBody>
      </p:sp>
    </p:spTree>
    <p:extLst>
      <p:ext uri="{BB962C8B-B14F-4D97-AF65-F5344CB8AC3E}">
        <p14:creationId xmlns:p14="http://schemas.microsoft.com/office/powerpoint/2010/main" val="407428791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display of alcohol bottles and beverages&#10;&#10;AI-generated content may be incorrect.">
            <a:extLst>
              <a:ext uri="{FF2B5EF4-FFF2-40B4-BE49-F238E27FC236}">
                <a16:creationId xmlns:a16="http://schemas.microsoft.com/office/drawing/2014/main" id="{8AD26CC6-5323-BDC6-4B81-3417B3738C8B}"/>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913834" y="-1"/>
            <a:ext cx="7064083" cy="6327229"/>
          </a:xfrm>
          <a:prstGeom prst="rect">
            <a:avLst/>
          </a:prstGeom>
        </p:spPr>
      </p:pic>
      <p:sp>
        <p:nvSpPr>
          <p:cNvPr id="2" name="Date Placeholder 1">
            <a:extLst>
              <a:ext uri="{FF2B5EF4-FFF2-40B4-BE49-F238E27FC236}">
                <a16:creationId xmlns:a16="http://schemas.microsoft.com/office/drawing/2014/main" id="{B27BF87D-558D-4335-7A58-F3824FD9E212}"/>
              </a:ext>
            </a:extLst>
          </p:cNvPr>
          <p:cNvSpPr>
            <a:spLocks noGrp="1"/>
          </p:cNvSpPr>
          <p:nvPr>
            <p:ph type="dt" sz="half" idx="14"/>
          </p:nvPr>
        </p:nvSpPr>
        <p:spPr/>
        <p:txBody>
          <a:bodyPr/>
          <a:lstStyle/>
          <a:p>
            <a:fld id="{0A6B34A4-28A1-8146-8E1C-B2F0A37831A4}" type="datetime1">
              <a:rPr lang="en-US" smtClean="0"/>
              <a:t>5/13/2025</a:t>
            </a:fld>
            <a:endParaRPr lang="en-US" dirty="0"/>
          </a:p>
        </p:txBody>
      </p:sp>
      <p:sp>
        <p:nvSpPr>
          <p:cNvPr id="3" name="Footer Placeholder 2">
            <a:extLst>
              <a:ext uri="{FF2B5EF4-FFF2-40B4-BE49-F238E27FC236}">
                <a16:creationId xmlns:a16="http://schemas.microsoft.com/office/drawing/2014/main" id="{F4331990-446E-5B7C-44F6-2BFD1774C670}"/>
              </a:ext>
            </a:extLst>
          </p:cNvPr>
          <p:cNvSpPr>
            <a:spLocks noGrp="1"/>
          </p:cNvSpPr>
          <p:nvPr>
            <p:ph type="ftr" sz="quarter" idx="15"/>
          </p:nvPr>
        </p:nvSpPr>
        <p:spPr/>
        <p:txBody>
          <a:bodyPr/>
          <a:lstStyle/>
          <a:p>
            <a:r>
              <a:rPr lang="en-US"/>
              <a:t>13478-DiagAm-F26-TWM-WOW Planning – Overview Deck_5.9.25</a:t>
            </a:r>
            <a:endParaRPr lang="en-US" dirty="0"/>
          </a:p>
        </p:txBody>
      </p:sp>
      <p:sp>
        <p:nvSpPr>
          <p:cNvPr id="4" name="Title 3">
            <a:extLst>
              <a:ext uri="{FF2B5EF4-FFF2-40B4-BE49-F238E27FC236}">
                <a16:creationId xmlns:a16="http://schemas.microsoft.com/office/drawing/2014/main" id="{3EF86C80-0CBF-ABE0-1352-0F4DBFAEA77F}"/>
              </a:ext>
            </a:extLst>
          </p:cNvPr>
          <p:cNvSpPr>
            <a:spLocks noGrp="1"/>
          </p:cNvSpPr>
          <p:nvPr>
            <p:ph type="title"/>
          </p:nvPr>
        </p:nvSpPr>
        <p:spPr/>
        <p:txBody>
          <a:bodyPr/>
          <a:lstStyle/>
          <a:p>
            <a:r>
              <a:rPr lang="en-US" b="1" dirty="0"/>
              <a:t>CORE</a:t>
            </a:r>
            <a:br>
              <a:rPr lang="en-US" b="1" dirty="0"/>
            </a:br>
            <a:r>
              <a:rPr lang="en-US" dirty="0"/>
              <a:t>With Product</a:t>
            </a:r>
            <a:br>
              <a:rPr lang="en-US" dirty="0"/>
            </a:br>
            <a:endParaRPr lang="en-US" dirty="0"/>
          </a:p>
        </p:txBody>
      </p:sp>
    </p:spTree>
    <p:extLst>
      <p:ext uri="{BB962C8B-B14F-4D97-AF65-F5344CB8AC3E}">
        <p14:creationId xmlns:p14="http://schemas.microsoft.com/office/powerpoint/2010/main" val="10714345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628BE3B-12AB-E40B-4E15-8FFCD0310E5D}"/>
              </a:ext>
            </a:extLst>
          </p:cNvPr>
          <p:cNvSpPr>
            <a:spLocks noGrp="1"/>
          </p:cNvSpPr>
          <p:nvPr>
            <p:ph type="dt" sz="half" idx="14"/>
          </p:nvPr>
        </p:nvSpPr>
        <p:spPr/>
        <p:txBody>
          <a:bodyPr/>
          <a:lstStyle/>
          <a:p>
            <a:fld id="{6CC4C49C-A727-E540-A68E-9EC372752C92}" type="datetime1">
              <a:rPr lang="en-US" smtClean="0"/>
              <a:t>5/13/2025</a:t>
            </a:fld>
            <a:endParaRPr lang="en-US" dirty="0"/>
          </a:p>
        </p:txBody>
      </p:sp>
      <p:sp>
        <p:nvSpPr>
          <p:cNvPr id="3" name="Footer Placeholder 2">
            <a:extLst>
              <a:ext uri="{FF2B5EF4-FFF2-40B4-BE49-F238E27FC236}">
                <a16:creationId xmlns:a16="http://schemas.microsoft.com/office/drawing/2014/main" id="{91C34BC1-D3D0-1690-D1D6-7D0C057CAE5A}"/>
              </a:ext>
            </a:extLst>
          </p:cNvPr>
          <p:cNvSpPr>
            <a:spLocks noGrp="1"/>
          </p:cNvSpPr>
          <p:nvPr>
            <p:ph type="ftr" sz="quarter" idx="15"/>
          </p:nvPr>
        </p:nvSpPr>
        <p:spPr/>
        <p:txBody>
          <a:bodyPr/>
          <a:lstStyle/>
          <a:p>
            <a:r>
              <a:rPr lang="en-US"/>
              <a:t>13478-DiagAm-F26-TWM-WOW Planning – Overview Deck_5.9.25</a:t>
            </a:r>
            <a:endParaRPr lang="en-US" dirty="0"/>
          </a:p>
        </p:txBody>
      </p:sp>
      <p:pic>
        <p:nvPicPr>
          <p:cNvPr id="6" name="Picture 5">
            <a:extLst>
              <a:ext uri="{FF2B5EF4-FFF2-40B4-BE49-F238E27FC236}">
                <a16:creationId xmlns:a16="http://schemas.microsoft.com/office/drawing/2014/main" id="{6DABF61A-F6D9-77A7-CDB3-1344334F3C12}"/>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841953" y="1456661"/>
            <a:ext cx="3030918" cy="2241395"/>
          </a:xfrm>
          <a:prstGeom prst="rect">
            <a:avLst/>
          </a:prstGeom>
        </p:spPr>
      </p:pic>
      <p:pic>
        <p:nvPicPr>
          <p:cNvPr id="7" name="Picture 6">
            <a:extLst>
              <a:ext uri="{FF2B5EF4-FFF2-40B4-BE49-F238E27FC236}">
                <a16:creationId xmlns:a16="http://schemas.microsoft.com/office/drawing/2014/main" id="{9AD62792-4DF5-23C7-686B-0366D2807C2D}"/>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634444" y="3754323"/>
            <a:ext cx="3191703" cy="2256129"/>
          </a:xfrm>
          <a:prstGeom prst="rect">
            <a:avLst/>
          </a:prstGeom>
        </p:spPr>
      </p:pic>
      <p:sp>
        <p:nvSpPr>
          <p:cNvPr id="8" name="Title 1">
            <a:extLst>
              <a:ext uri="{FF2B5EF4-FFF2-40B4-BE49-F238E27FC236}">
                <a16:creationId xmlns:a16="http://schemas.microsoft.com/office/drawing/2014/main" id="{CC3CDB59-A490-6CF2-A97E-A0390C6569BF}"/>
              </a:ext>
            </a:extLst>
          </p:cNvPr>
          <p:cNvSpPr>
            <a:spLocks noGrp="1"/>
          </p:cNvSpPr>
          <p:nvPr>
            <p:ph type="title"/>
          </p:nvPr>
        </p:nvSpPr>
        <p:spPr>
          <a:xfrm>
            <a:off x="3300248" y="150813"/>
            <a:ext cx="5680826" cy="619650"/>
          </a:xfrm>
        </p:spPr>
        <p:txBody>
          <a:bodyPr/>
          <a:lstStyle/>
          <a:p>
            <a:r>
              <a:rPr lang="en-US" b="1" dirty="0"/>
              <a:t>ENHANCER SIDE 1 &amp; SIDE 2</a:t>
            </a:r>
            <a:br>
              <a:rPr lang="en-US" b="1" dirty="0"/>
            </a:br>
            <a:r>
              <a:rPr lang="en-US" dirty="0"/>
              <a:t>(4) Page Inserts Included</a:t>
            </a:r>
          </a:p>
        </p:txBody>
      </p:sp>
      <p:pic>
        <p:nvPicPr>
          <p:cNvPr id="9" name="Picture 8">
            <a:extLst>
              <a:ext uri="{FF2B5EF4-FFF2-40B4-BE49-F238E27FC236}">
                <a16:creationId xmlns:a16="http://schemas.microsoft.com/office/drawing/2014/main" id="{5E1F879C-AE83-2D9E-D1AE-2CD4B4186FF3}"/>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5238180" y="1456661"/>
            <a:ext cx="3030918" cy="2241395"/>
          </a:xfrm>
          <a:prstGeom prst="rect">
            <a:avLst/>
          </a:prstGeom>
        </p:spPr>
      </p:pic>
      <p:pic>
        <p:nvPicPr>
          <p:cNvPr id="10" name="Picture 9">
            <a:extLst>
              <a:ext uri="{FF2B5EF4-FFF2-40B4-BE49-F238E27FC236}">
                <a16:creationId xmlns:a16="http://schemas.microsoft.com/office/drawing/2014/main" id="{0A6FF006-E19B-41B1-A5AD-1A31CF302BA6}"/>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5030671" y="3754323"/>
            <a:ext cx="3191703" cy="2256129"/>
          </a:xfrm>
          <a:prstGeom prst="rect">
            <a:avLst/>
          </a:prstGeom>
        </p:spPr>
      </p:pic>
      <p:cxnSp>
        <p:nvCxnSpPr>
          <p:cNvPr id="11" name="Straight Connector 10">
            <a:extLst>
              <a:ext uri="{FF2B5EF4-FFF2-40B4-BE49-F238E27FC236}">
                <a16:creationId xmlns:a16="http://schemas.microsoft.com/office/drawing/2014/main" id="{ABC9F266-85BB-09C5-469B-BA5FC729EB23}"/>
              </a:ext>
            </a:extLst>
          </p:cNvPr>
          <p:cNvCxnSpPr>
            <a:cxnSpLocks/>
          </p:cNvCxnSpPr>
          <p:nvPr/>
        </p:nvCxnSpPr>
        <p:spPr>
          <a:xfrm flipH="1">
            <a:off x="4518836" y="1447807"/>
            <a:ext cx="1" cy="4609742"/>
          </a:xfrm>
          <a:prstGeom prst="line">
            <a:avLst/>
          </a:prstGeom>
          <a:ln>
            <a:solidFill>
              <a:schemeClr val="bg1">
                <a:lumMod val="75000"/>
              </a:schemeClr>
            </a:solidFill>
          </a:ln>
          <a:effectLst/>
        </p:spPr>
        <p:style>
          <a:lnRef idx="2">
            <a:schemeClr val="dk1"/>
          </a:lnRef>
          <a:fillRef idx="0">
            <a:schemeClr val="dk1"/>
          </a:fillRef>
          <a:effectRef idx="1">
            <a:schemeClr val="dk1"/>
          </a:effectRef>
          <a:fontRef idx="minor">
            <a:schemeClr val="tx1"/>
          </a:fontRef>
        </p:style>
      </p:cxnSp>
      <p:sp>
        <p:nvSpPr>
          <p:cNvPr id="12" name="Title 1">
            <a:extLst>
              <a:ext uri="{FF2B5EF4-FFF2-40B4-BE49-F238E27FC236}">
                <a16:creationId xmlns:a16="http://schemas.microsoft.com/office/drawing/2014/main" id="{BADB5C99-AE75-A5C0-C4DB-9209092D87AA}"/>
              </a:ext>
            </a:extLst>
          </p:cNvPr>
          <p:cNvSpPr txBox="1">
            <a:spLocks/>
          </p:cNvSpPr>
          <p:nvPr/>
        </p:nvSpPr>
        <p:spPr>
          <a:xfrm>
            <a:off x="1235419" y="989305"/>
            <a:ext cx="2243986" cy="270652"/>
          </a:xfrm>
          <a:prstGeom prst="rect">
            <a:avLst/>
          </a:prstGeom>
        </p:spPr>
        <p:txBody>
          <a:bodyPr anchor="t" anchorCtr="0"/>
          <a:lstStyle>
            <a:lvl1pPr algn="r" defTabSz="457200" rtl="0" eaLnBrk="1" latinLnBrk="0" hangingPunct="1">
              <a:spcBef>
                <a:spcPct val="0"/>
              </a:spcBef>
              <a:buNone/>
              <a:defRPr sz="1800" kern="1200">
                <a:solidFill>
                  <a:schemeClr val="tx1"/>
                </a:solidFill>
                <a:latin typeface="+mj-lt"/>
                <a:ea typeface="+mj-ea"/>
                <a:cs typeface="+mj-cs"/>
              </a:defRPr>
            </a:lvl1pPr>
          </a:lstStyle>
          <a:p>
            <a:pPr algn="ctr"/>
            <a:r>
              <a:rPr lang="en-US" sz="1200" b="1" u="sng" dirty="0"/>
              <a:t>(2) Inserts for Summer Thematic</a:t>
            </a:r>
          </a:p>
        </p:txBody>
      </p:sp>
      <p:sp>
        <p:nvSpPr>
          <p:cNvPr id="13" name="Title 1">
            <a:extLst>
              <a:ext uri="{FF2B5EF4-FFF2-40B4-BE49-F238E27FC236}">
                <a16:creationId xmlns:a16="http://schemas.microsoft.com/office/drawing/2014/main" id="{AAB671C2-F81D-63D9-95CE-32F42029D778}"/>
              </a:ext>
            </a:extLst>
          </p:cNvPr>
          <p:cNvSpPr txBox="1">
            <a:spLocks/>
          </p:cNvSpPr>
          <p:nvPr/>
        </p:nvSpPr>
        <p:spPr>
          <a:xfrm>
            <a:off x="5637295" y="989305"/>
            <a:ext cx="2243986" cy="270652"/>
          </a:xfrm>
          <a:prstGeom prst="rect">
            <a:avLst/>
          </a:prstGeom>
        </p:spPr>
        <p:txBody>
          <a:bodyPr anchor="t" anchorCtr="0"/>
          <a:lstStyle>
            <a:lvl1pPr algn="r" defTabSz="457200" rtl="0" eaLnBrk="1" latinLnBrk="0" hangingPunct="1">
              <a:spcBef>
                <a:spcPct val="0"/>
              </a:spcBef>
              <a:buNone/>
              <a:defRPr sz="1800" kern="1200">
                <a:solidFill>
                  <a:schemeClr val="tx1"/>
                </a:solidFill>
                <a:latin typeface="+mj-lt"/>
                <a:ea typeface="+mj-ea"/>
                <a:cs typeface="+mj-cs"/>
              </a:defRPr>
            </a:lvl1pPr>
          </a:lstStyle>
          <a:p>
            <a:pPr algn="ctr"/>
            <a:r>
              <a:rPr lang="en-US" sz="1200" b="1" u="sng" dirty="0"/>
              <a:t>(2) Inserts for Turkey Thematic</a:t>
            </a:r>
          </a:p>
        </p:txBody>
      </p:sp>
    </p:spTree>
    <p:extLst>
      <p:ext uri="{BB962C8B-B14F-4D97-AF65-F5344CB8AC3E}">
        <p14:creationId xmlns:p14="http://schemas.microsoft.com/office/powerpoint/2010/main" val="14617199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A8C9B1-C1B4-EB52-748C-CC7316184E12}"/>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CCFBFAA1-E481-395E-1EC6-405F34C6C5AF}"/>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913834" y="-1"/>
            <a:ext cx="7064083" cy="6327229"/>
          </a:xfrm>
          <a:prstGeom prst="rect">
            <a:avLst/>
          </a:prstGeom>
        </p:spPr>
      </p:pic>
      <p:sp>
        <p:nvSpPr>
          <p:cNvPr id="2" name="Date Placeholder 1">
            <a:extLst>
              <a:ext uri="{FF2B5EF4-FFF2-40B4-BE49-F238E27FC236}">
                <a16:creationId xmlns:a16="http://schemas.microsoft.com/office/drawing/2014/main" id="{B7D21E94-7632-422D-6581-C1E90ECF1395}"/>
              </a:ext>
            </a:extLst>
          </p:cNvPr>
          <p:cNvSpPr>
            <a:spLocks noGrp="1"/>
          </p:cNvSpPr>
          <p:nvPr>
            <p:ph type="dt" sz="half" idx="14"/>
          </p:nvPr>
        </p:nvSpPr>
        <p:spPr/>
        <p:txBody>
          <a:bodyPr/>
          <a:lstStyle/>
          <a:p>
            <a:fld id="{809B653F-72EA-2447-95F4-6146F4AAA48E}" type="datetime1">
              <a:rPr lang="en-US" smtClean="0"/>
              <a:t>5/13/2025</a:t>
            </a:fld>
            <a:endParaRPr lang="en-US" dirty="0"/>
          </a:p>
        </p:txBody>
      </p:sp>
      <p:sp>
        <p:nvSpPr>
          <p:cNvPr id="3" name="Footer Placeholder 2">
            <a:extLst>
              <a:ext uri="{FF2B5EF4-FFF2-40B4-BE49-F238E27FC236}">
                <a16:creationId xmlns:a16="http://schemas.microsoft.com/office/drawing/2014/main" id="{3498D68D-F5B7-412E-3EB1-A977E2872CDD}"/>
              </a:ext>
            </a:extLst>
          </p:cNvPr>
          <p:cNvSpPr>
            <a:spLocks noGrp="1"/>
          </p:cNvSpPr>
          <p:nvPr>
            <p:ph type="ftr" sz="quarter" idx="15"/>
          </p:nvPr>
        </p:nvSpPr>
        <p:spPr/>
        <p:txBody>
          <a:bodyPr/>
          <a:lstStyle/>
          <a:p>
            <a:r>
              <a:rPr lang="en-US"/>
              <a:t>13478-DiagAm-F26-TWM-WOW Planning – Overview Deck_5.9.25</a:t>
            </a:r>
            <a:endParaRPr lang="en-US" dirty="0"/>
          </a:p>
        </p:txBody>
      </p:sp>
      <p:sp>
        <p:nvSpPr>
          <p:cNvPr id="4" name="Title 3">
            <a:extLst>
              <a:ext uri="{FF2B5EF4-FFF2-40B4-BE49-F238E27FC236}">
                <a16:creationId xmlns:a16="http://schemas.microsoft.com/office/drawing/2014/main" id="{F0E9E8D3-579C-000A-3EE7-3C2F960C143E}"/>
              </a:ext>
            </a:extLst>
          </p:cNvPr>
          <p:cNvSpPr>
            <a:spLocks noGrp="1"/>
          </p:cNvSpPr>
          <p:nvPr>
            <p:ph type="title"/>
          </p:nvPr>
        </p:nvSpPr>
        <p:spPr/>
        <p:txBody>
          <a:bodyPr/>
          <a:lstStyle/>
          <a:p>
            <a:r>
              <a:rPr lang="en-US" b="1" dirty="0"/>
              <a:t>CORE</a:t>
            </a:r>
            <a:br>
              <a:rPr lang="en-US" b="1" dirty="0"/>
            </a:br>
            <a:r>
              <a:rPr lang="en-US" dirty="0"/>
              <a:t>With Product – </a:t>
            </a:r>
            <a:r>
              <a:rPr lang="en-US" dirty="0" err="1"/>
              <a:t>Smr</a:t>
            </a:r>
            <a:r>
              <a:rPr lang="en-US" dirty="0"/>
              <a:t>/KO</a:t>
            </a:r>
            <a:br>
              <a:rPr lang="en-US" dirty="0"/>
            </a:br>
            <a:endParaRPr lang="en-US" dirty="0"/>
          </a:p>
        </p:txBody>
      </p:sp>
    </p:spTree>
    <p:extLst>
      <p:ext uri="{BB962C8B-B14F-4D97-AF65-F5344CB8AC3E}">
        <p14:creationId xmlns:p14="http://schemas.microsoft.com/office/powerpoint/2010/main" val="234158493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9AC42F-D29B-CB0F-150D-404FEFACB74E}"/>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C1B7A55B-6DA2-D933-3790-A8CF1B4FDC52}"/>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913834" y="-1"/>
            <a:ext cx="7064083" cy="6327229"/>
          </a:xfrm>
          <a:prstGeom prst="rect">
            <a:avLst/>
          </a:prstGeom>
        </p:spPr>
      </p:pic>
      <p:sp>
        <p:nvSpPr>
          <p:cNvPr id="2" name="Date Placeholder 1">
            <a:extLst>
              <a:ext uri="{FF2B5EF4-FFF2-40B4-BE49-F238E27FC236}">
                <a16:creationId xmlns:a16="http://schemas.microsoft.com/office/drawing/2014/main" id="{F2A9B9E2-D471-52E8-CB1C-928605339D84}"/>
              </a:ext>
            </a:extLst>
          </p:cNvPr>
          <p:cNvSpPr>
            <a:spLocks noGrp="1"/>
          </p:cNvSpPr>
          <p:nvPr>
            <p:ph type="dt" sz="half" idx="14"/>
          </p:nvPr>
        </p:nvSpPr>
        <p:spPr/>
        <p:txBody>
          <a:bodyPr/>
          <a:lstStyle/>
          <a:p>
            <a:fld id="{FACB7757-2767-7142-B0C5-21E873C1ABC5}" type="datetime1">
              <a:rPr lang="en-US" smtClean="0"/>
              <a:t>5/13/2025</a:t>
            </a:fld>
            <a:endParaRPr lang="en-US" dirty="0"/>
          </a:p>
        </p:txBody>
      </p:sp>
      <p:sp>
        <p:nvSpPr>
          <p:cNvPr id="3" name="Footer Placeholder 2">
            <a:extLst>
              <a:ext uri="{FF2B5EF4-FFF2-40B4-BE49-F238E27FC236}">
                <a16:creationId xmlns:a16="http://schemas.microsoft.com/office/drawing/2014/main" id="{222AA405-E566-EDCF-F757-BADDBE3CC0C3}"/>
              </a:ext>
            </a:extLst>
          </p:cNvPr>
          <p:cNvSpPr>
            <a:spLocks noGrp="1"/>
          </p:cNvSpPr>
          <p:nvPr>
            <p:ph type="ftr" sz="quarter" idx="15"/>
          </p:nvPr>
        </p:nvSpPr>
        <p:spPr/>
        <p:txBody>
          <a:bodyPr/>
          <a:lstStyle/>
          <a:p>
            <a:r>
              <a:rPr lang="en-US"/>
              <a:t>13478-DiagAm-F26-TWM-WOW Planning – Overview Deck_5.9.25</a:t>
            </a:r>
            <a:endParaRPr lang="en-US" dirty="0"/>
          </a:p>
        </p:txBody>
      </p:sp>
      <p:sp>
        <p:nvSpPr>
          <p:cNvPr id="4" name="Title 3">
            <a:extLst>
              <a:ext uri="{FF2B5EF4-FFF2-40B4-BE49-F238E27FC236}">
                <a16:creationId xmlns:a16="http://schemas.microsoft.com/office/drawing/2014/main" id="{AE1F2F3F-BC8C-AFC6-E25E-BDE78D33CD11}"/>
              </a:ext>
            </a:extLst>
          </p:cNvPr>
          <p:cNvSpPr>
            <a:spLocks noGrp="1"/>
          </p:cNvSpPr>
          <p:nvPr>
            <p:ph type="title"/>
          </p:nvPr>
        </p:nvSpPr>
        <p:spPr/>
        <p:txBody>
          <a:bodyPr/>
          <a:lstStyle/>
          <a:p>
            <a:r>
              <a:rPr lang="en-US" b="1" dirty="0"/>
              <a:t>CORE</a:t>
            </a:r>
            <a:br>
              <a:rPr lang="en-US" b="1" dirty="0"/>
            </a:br>
            <a:r>
              <a:rPr lang="en-US" dirty="0"/>
              <a:t>With Product – CR/BUL</a:t>
            </a:r>
          </a:p>
        </p:txBody>
      </p:sp>
    </p:spTree>
    <p:extLst>
      <p:ext uri="{BB962C8B-B14F-4D97-AF65-F5344CB8AC3E}">
        <p14:creationId xmlns:p14="http://schemas.microsoft.com/office/powerpoint/2010/main" val="291332886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sign with a gift box and a bow&#10;&#10;AI-generated content may be incorrect.">
            <a:extLst>
              <a:ext uri="{FF2B5EF4-FFF2-40B4-BE49-F238E27FC236}">
                <a16:creationId xmlns:a16="http://schemas.microsoft.com/office/drawing/2014/main" id="{A71E54AA-5A9D-4964-2871-60C3A3805F82}"/>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2034456" y="391417"/>
            <a:ext cx="1818290" cy="6005945"/>
          </a:xfrm>
          <a:prstGeom prst="rect">
            <a:avLst/>
          </a:prstGeom>
        </p:spPr>
      </p:pic>
      <p:pic>
        <p:nvPicPr>
          <p:cNvPr id="5" name="Picture 4" descr="A gift box with a box of presents&#10;&#10;AI-generated content may be incorrect.">
            <a:extLst>
              <a:ext uri="{FF2B5EF4-FFF2-40B4-BE49-F238E27FC236}">
                <a16:creationId xmlns:a16="http://schemas.microsoft.com/office/drawing/2014/main" id="{8EE8527F-9380-CEA0-140E-A067A10BA23D}"/>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3962167" y="0"/>
            <a:ext cx="3834257" cy="6163001"/>
          </a:xfrm>
          <a:prstGeom prst="rect">
            <a:avLst/>
          </a:prstGeom>
        </p:spPr>
      </p:pic>
      <p:sp>
        <p:nvSpPr>
          <p:cNvPr id="2" name="Date Placeholder 1">
            <a:extLst>
              <a:ext uri="{FF2B5EF4-FFF2-40B4-BE49-F238E27FC236}">
                <a16:creationId xmlns:a16="http://schemas.microsoft.com/office/drawing/2014/main" id="{7A313D94-FA50-07A9-AB9E-A1EB16DFDA0F}"/>
              </a:ext>
            </a:extLst>
          </p:cNvPr>
          <p:cNvSpPr>
            <a:spLocks noGrp="1"/>
          </p:cNvSpPr>
          <p:nvPr>
            <p:ph type="dt" sz="half" idx="14"/>
          </p:nvPr>
        </p:nvSpPr>
        <p:spPr/>
        <p:txBody>
          <a:bodyPr/>
          <a:lstStyle/>
          <a:p>
            <a:fld id="{70F2B9A1-BFA6-E542-9DE5-7FACE6B1C29C}" type="datetime1">
              <a:rPr lang="en-US" smtClean="0"/>
              <a:t>5/13/2025</a:t>
            </a:fld>
            <a:endParaRPr lang="en-US" dirty="0"/>
          </a:p>
        </p:txBody>
      </p:sp>
      <p:sp>
        <p:nvSpPr>
          <p:cNvPr id="3" name="Footer Placeholder 2">
            <a:extLst>
              <a:ext uri="{FF2B5EF4-FFF2-40B4-BE49-F238E27FC236}">
                <a16:creationId xmlns:a16="http://schemas.microsoft.com/office/drawing/2014/main" id="{A82ACD7C-B13E-EBD9-4DA9-68DE6714E628}"/>
              </a:ext>
            </a:extLst>
          </p:cNvPr>
          <p:cNvSpPr>
            <a:spLocks noGrp="1"/>
          </p:cNvSpPr>
          <p:nvPr>
            <p:ph type="ftr" sz="quarter" idx="15"/>
          </p:nvPr>
        </p:nvSpPr>
        <p:spPr/>
        <p:txBody>
          <a:bodyPr/>
          <a:lstStyle/>
          <a:p>
            <a:r>
              <a:rPr lang="en-US"/>
              <a:t>13478-DiagAm-F26-TWM-WOW Planning – Overview Deck_5.9.25</a:t>
            </a:r>
            <a:endParaRPr lang="en-US" dirty="0"/>
          </a:p>
        </p:txBody>
      </p:sp>
      <p:sp>
        <p:nvSpPr>
          <p:cNvPr id="6" name="TextBox 5">
            <a:extLst>
              <a:ext uri="{FF2B5EF4-FFF2-40B4-BE49-F238E27FC236}">
                <a16:creationId xmlns:a16="http://schemas.microsoft.com/office/drawing/2014/main" id="{3DFCCE9C-1081-F6B4-BFD2-5ED864879B2A}"/>
              </a:ext>
            </a:extLst>
          </p:cNvPr>
          <p:cNvSpPr txBox="1"/>
          <p:nvPr/>
        </p:nvSpPr>
        <p:spPr>
          <a:xfrm>
            <a:off x="184150" y="779632"/>
            <a:ext cx="2105228" cy="1061829"/>
          </a:xfrm>
          <a:prstGeom prst="rect">
            <a:avLst/>
          </a:prstGeom>
          <a:noFill/>
        </p:spPr>
        <p:txBody>
          <a:bodyPr wrap="square" rtlCol="0">
            <a:spAutoFit/>
          </a:bodyPr>
          <a:lstStyle/>
          <a:p>
            <a:r>
              <a:rPr lang="en-US" sz="1050" b="1" dirty="0"/>
              <a:t>NOTES:</a:t>
            </a:r>
          </a:p>
          <a:p>
            <a:pPr marL="228600" indent="-228600">
              <a:buFont typeface="+mj-lt"/>
              <a:buAutoNum type="arabicPeriod"/>
            </a:pPr>
            <a:r>
              <a:rPr lang="en-US" sz="1050" dirty="0"/>
              <a:t>Box is dimensional</a:t>
            </a:r>
          </a:p>
          <a:p>
            <a:pPr marL="228600" indent="-228600">
              <a:buFont typeface="+mj-lt"/>
              <a:buAutoNum type="arabicPeriod"/>
            </a:pPr>
            <a:r>
              <a:rPr lang="en-US" sz="1050" dirty="0"/>
              <a:t>Everything in box is layered</a:t>
            </a:r>
          </a:p>
          <a:p>
            <a:pPr marL="228600" indent="-228600">
              <a:buFont typeface="+mj-lt"/>
              <a:buAutoNum type="arabicPeriod"/>
            </a:pPr>
            <a:r>
              <a:rPr lang="en-US" sz="1050" dirty="0"/>
              <a:t>Merry Mayhem logo is a lug on</a:t>
            </a:r>
          </a:p>
          <a:p>
            <a:endParaRPr lang="en-US" sz="1050" dirty="0"/>
          </a:p>
          <a:p>
            <a:endParaRPr lang="en-US" sz="1050" dirty="0"/>
          </a:p>
        </p:txBody>
      </p:sp>
      <p:sp>
        <p:nvSpPr>
          <p:cNvPr id="7" name="Title 1">
            <a:extLst>
              <a:ext uri="{FF2B5EF4-FFF2-40B4-BE49-F238E27FC236}">
                <a16:creationId xmlns:a16="http://schemas.microsoft.com/office/drawing/2014/main" id="{5D45D24A-BE11-1272-2427-DDBA1F2D2A3C}"/>
              </a:ext>
            </a:extLst>
          </p:cNvPr>
          <p:cNvSpPr>
            <a:spLocks noGrp="1"/>
          </p:cNvSpPr>
          <p:nvPr>
            <p:ph type="title"/>
          </p:nvPr>
        </p:nvSpPr>
        <p:spPr>
          <a:xfrm>
            <a:off x="3743326" y="150813"/>
            <a:ext cx="5237748" cy="619650"/>
          </a:xfrm>
        </p:spPr>
        <p:txBody>
          <a:bodyPr/>
          <a:lstStyle/>
          <a:p>
            <a:r>
              <a:rPr lang="en-US" b="1" dirty="0"/>
              <a:t>ENHANCER</a:t>
            </a:r>
            <a:br>
              <a:rPr lang="en-US" b="1" dirty="0"/>
            </a:br>
            <a:r>
              <a:rPr lang="en-US" dirty="0"/>
              <a:t>Without Product</a:t>
            </a:r>
            <a:endParaRPr lang="en-US" b="1" dirty="0"/>
          </a:p>
        </p:txBody>
      </p:sp>
      <p:sp>
        <p:nvSpPr>
          <p:cNvPr id="8" name="Text Placeholder 8">
            <a:extLst>
              <a:ext uri="{FF2B5EF4-FFF2-40B4-BE49-F238E27FC236}">
                <a16:creationId xmlns:a16="http://schemas.microsoft.com/office/drawing/2014/main" id="{AC4239D7-BF0F-FFD1-3CE4-628D0AE8D783}"/>
              </a:ext>
            </a:extLst>
          </p:cNvPr>
          <p:cNvSpPr>
            <a:spLocks noGrp="1"/>
          </p:cNvSpPr>
          <p:nvPr>
            <p:ph type="body" sz="quarter" idx="17"/>
          </p:nvPr>
        </p:nvSpPr>
        <p:spPr>
          <a:xfrm>
            <a:off x="184150" y="460638"/>
            <a:ext cx="3559175" cy="309825"/>
          </a:xfrm>
        </p:spPr>
        <p:txBody>
          <a:bodyPr/>
          <a:lstStyle/>
          <a:p>
            <a:r>
              <a:rPr lang="en-US" b="1" dirty="0"/>
              <a:t>DIMS: </a:t>
            </a:r>
            <a:r>
              <a:rPr lang="en-US" dirty="0"/>
              <a:t>32”w X 93”h X 18”d</a:t>
            </a:r>
          </a:p>
        </p:txBody>
      </p:sp>
    </p:spTree>
    <p:extLst>
      <p:ext uri="{BB962C8B-B14F-4D97-AF65-F5344CB8AC3E}">
        <p14:creationId xmlns:p14="http://schemas.microsoft.com/office/powerpoint/2010/main" val="282320190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22F0917-4377-1B0C-99D9-CA1704F55538}"/>
              </a:ext>
            </a:extLst>
          </p:cNvPr>
          <p:cNvSpPr>
            <a:spLocks noGrp="1"/>
          </p:cNvSpPr>
          <p:nvPr>
            <p:ph type="dt" sz="half" idx="14"/>
          </p:nvPr>
        </p:nvSpPr>
        <p:spPr/>
        <p:txBody>
          <a:bodyPr/>
          <a:lstStyle/>
          <a:p>
            <a:fld id="{D34E30DF-0A17-0445-9750-195E996927FC}" type="datetime1">
              <a:rPr lang="en-US" smtClean="0"/>
              <a:t>5/13/2025</a:t>
            </a:fld>
            <a:endParaRPr lang="en-US" dirty="0"/>
          </a:p>
        </p:txBody>
      </p:sp>
      <p:sp>
        <p:nvSpPr>
          <p:cNvPr id="3" name="Footer Placeholder 2">
            <a:extLst>
              <a:ext uri="{FF2B5EF4-FFF2-40B4-BE49-F238E27FC236}">
                <a16:creationId xmlns:a16="http://schemas.microsoft.com/office/drawing/2014/main" id="{06CA3A98-FFDF-3388-65FC-28C04AA9C294}"/>
              </a:ext>
            </a:extLst>
          </p:cNvPr>
          <p:cNvSpPr>
            <a:spLocks noGrp="1"/>
          </p:cNvSpPr>
          <p:nvPr>
            <p:ph type="ftr" sz="quarter" idx="15"/>
          </p:nvPr>
        </p:nvSpPr>
        <p:spPr/>
        <p:txBody>
          <a:bodyPr/>
          <a:lstStyle/>
          <a:p>
            <a:r>
              <a:rPr lang="en-US"/>
              <a:t>13478-DiagAm-F26-TWM-WOW Planning – Overview Deck_5.9.25</a:t>
            </a:r>
            <a:endParaRPr lang="en-US" dirty="0"/>
          </a:p>
        </p:txBody>
      </p:sp>
      <p:sp>
        <p:nvSpPr>
          <p:cNvPr id="6" name="Title 1">
            <a:extLst>
              <a:ext uri="{FF2B5EF4-FFF2-40B4-BE49-F238E27FC236}">
                <a16:creationId xmlns:a16="http://schemas.microsoft.com/office/drawing/2014/main" id="{D20CB475-0098-15B5-1AA6-63E036F885E0}"/>
              </a:ext>
            </a:extLst>
          </p:cNvPr>
          <p:cNvSpPr txBox="1">
            <a:spLocks/>
          </p:cNvSpPr>
          <p:nvPr/>
        </p:nvSpPr>
        <p:spPr>
          <a:xfrm>
            <a:off x="3300248" y="150813"/>
            <a:ext cx="5680826" cy="619650"/>
          </a:xfrm>
          <a:prstGeom prst="rect">
            <a:avLst/>
          </a:prstGeom>
        </p:spPr>
        <p:txBody>
          <a:bodyPr anchor="t" anchorCtr="0"/>
          <a:lstStyle>
            <a:lvl1pPr algn="r" defTabSz="457200" rtl="0" eaLnBrk="1" latinLnBrk="0" hangingPunct="1">
              <a:spcBef>
                <a:spcPct val="0"/>
              </a:spcBef>
              <a:buNone/>
              <a:defRPr sz="1800" kern="1200">
                <a:solidFill>
                  <a:schemeClr val="tx1"/>
                </a:solidFill>
                <a:latin typeface="+mj-lt"/>
                <a:ea typeface="+mj-ea"/>
                <a:cs typeface="+mj-cs"/>
              </a:defRPr>
            </a:lvl1pPr>
          </a:lstStyle>
          <a:p>
            <a:r>
              <a:rPr lang="en-US" b="1" dirty="0"/>
              <a:t>ENHANCER</a:t>
            </a:r>
            <a:br>
              <a:rPr lang="en-US" b="1" dirty="0"/>
            </a:br>
            <a:r>
              <a:rPr lang="en-US" dirty="0"/>
              <a:t>With Product</a:t>
            </a:r>
          </a:p>
        </p:txBody>
      </p:sp>
      <p:pic>
        <p:nvPicPr>
          <p:cNvPr id="10" name="Picture 9">
            <a:extLst>
              <a:ext uri="{FF2B5EF4-FFF2-40B4-BE49-F238E27FC236}">
                <a16:creationId xmlns:a16="http://schemas.microsoft.com/office/drawing/2014/main" id="{5C4B984C-8973-29A5-699D-A10A3DBBA3C7}"/>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2890344" y="212735"/>
            <a:ext cx="3436883" cy="6077729"/>
          </a:xfrm>
          <a:prstGeom prst="rect">
            <a:avLst/>
          </a:prstGeom>
        </p:spPr>
      </p:pic>
    </p:spTree>
    <p:extLst>
      <p:ext uri="{BB962C8B-B14F-4D97-AF65-F5344CB8AC3E}">
        <p14:creationId xmlns:p14="http://schemas.microsoft.com/office/powerpoint/2010/main" val="344512036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75D5AC-0E0F-5607-5BF3-433D915AA4E4}"/>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BA25006B-23D0-4503-3E98-0F7B69E24A8B}"/>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378372" y="73883"/>
            <a:ext cx="8019393" cy="6196803"/>
          </a:xfrm>
          <a:prstGeom prst="rect">
            <a:avLst/>
          </a:prstGeom>
        </p:spPr>
      </p:pic>
      <p:sp>
        <p:nvSpPr>
          <p:cNvPr id="2" name="Date Placeholder 1">
            <a:extLst>
              <a:ext uri="{FF2B5EF4-FFF2-40B4-BE49-F238E27FC236}">
                <a16:creationId xmlns:a16="http://schemas.microsoft.com/office/drawing/2014/main" id="{515DF134-1080-834F-9600-7110FF37657A}"/>
              </a:ext>
            </a:extLst>
          </p:cNvPr>
          <p:cNvSpPr>
            <a:spLocks noGrp="1"/>
          </p:cNvSpPr>
          <p:nvPr>
            <p:ph type="dt" sz="half" idx="14"/>
          </p:nvPr>
        </p:nvSpPr>
        <p:spPr/>
        <p:txBody>
          <a:bodyPr/>
          <a:lstStyle/>
          <a:p>
            <a:fld id="{935878C8-CA33-614E-A1A7-74517375EB56}" type="datetime1">
              <a:rPr lang="en-US" smtClean="0"/>
              <a:t>5/13/2025</a:t>
            </a:fld>
            <a:endParaRPr lang="en-US" dirty="0"/>
          </a:p>
        </p:txBody>
      </p:sp>
      <p:sp>
        <p:nvSpPr>
          <p:cNvPr id="3" name="Footer Placeholder 2">
            <a:extLst>
              <a:ext uri="{FF2B5EF4-FFF2-40B4-BE49-F238E27FC236}">
                <a16:creationId xmlns:a16="http://schemas.microsoft.com/office/drawing/2014/main" id="{1E915546-5265-E09E-E08D-5F01331C9710}"/>
              </a:ext>
            </a:extLst>
          </p:cNvPr>
          <p:cNvSpPr>
            <a:spLocks noGrp="1"/>
          </p:cNvSpPr>
          <p:nvPr>
            <p:ph type="ftr" sz="quarter" idx="15"/>
          </p:nvPr>
        </p:nvSpPr>
        <p:spPr/>
        <p:txBody>
          <a:bodyPr/>
          <a:lstStyle/>
          <a:p>
            <a:r>
              <a:rPr lang="en-US"/>
              <a:t>13478-DiagAm-F26-TWM-WOW Planning – Overview Deck_5.9.25</a:t>
            </a:r>
            <a:endParaRPr lang="en-US" dirty="0"/>
          </a:p>
        </p:txBody>
      </p:sp>
      <p:sp>
        <p:nvSpPr>
          <p:cNvPr id="6" name="Title 1">
            <a:extLst>
              <a:ext uri="{FF2B5EF4-FFF2-40B4-BE49-F238E27FC236}">
                <a16:creationId xmlns:a16="http://schemas.microsoft.com/office/drawing/2014/main" id="{7E0F20B3-32E4-8C76-D0A9-39681EE84AE9}"/>
              </a:ext>
            </a:extLst>
          </p:cNvPr>
          <p:cNvSpPr txBox="1">
            <a:spLocks/>
          </p:cNvSpPr>
          <p:nvPr/>
        </p:nvSpPr>
        <p:spPr>
          <a:xfrm>
            <a:off x="3300248" y="150813"/>
            <a:ext cx="5680826" cy="619650"/>
          </a:xfrm>
          <a:prstGeom prst="rect">
            <a:avLst/>
          </a:prstGeom>
        </p:spPr>
        <p:txBody>
          <a:bodyPr anchor="t" anchorCtr="0"/>
          <a:lstStyle>
            <a:lvl1pPr algn="r" defTabSz="457200" rtl="0" eaLnBrk="1" latinLnBrk="0" hangingPunct="1">
              <a:spcBef>
                <a:spcPct val="0"/>
              </a:spcBef>
              <a:buNone/>
              <a:defRPr sz="1800" kern="1200">
                <a:solidFill>
                  <a:schemeClr val="tx1"/>
                </a:solidFill>
                <a:latin typeface="+mj-lt"/>
                <a:ea typeface="+mj-ea"/>
                <a:cs typeface="+mj-cs"/>
              </a:defRPr>
            </a:lvl1pPr>
          </a:lstStyle>
          <a:p>
            <a:r>
              <a:rPr lang="en-US" b="1" dirty="0"/>
              <a:t>ENHANCER</a:t>
            </a:r>
            <a:br>
              <a:rPr lang="en-US" b="1" dirty="0"/>
            </a:br>
            <a:r>
              <a:rPr lang="en-US" dirty="0"/>
              <a:t>With Product – </a:t>
            </a:r>
            <a:r>
              <a:rPr lang="en-US" dirty="0" err="1"/>
              <a:t>Smr</a:t>
            </a:r>
            <a:r>
              <a:rPr lang="en-US" dirty="0"/>
              <a:t>/KO</a:t>
            </a:r>
            <a:br>
              <a:rPr lang="en-US" dirty="0"/>
            </a:br>
            <a:endParaRPr lang="en-US" dirty="0"/>
          </a:p>
        </p:txBody>
      </p:sp>
    </p:spTree>
    <p:extLst>
      <p:ext uri="{BB962C8B-B14F-4D97-AF65-F5344CB8AC3E}">
        <p14:creationId xmlns:p14="http://schemas.microsoft.com/office/powerpoint/2010/main" val="366555544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DD210B-845B-4524-14F2-BB930138790B}"/>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848A3A7A-92B8-55CD-DE0F-ED455A2255CD}"/>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385326" y="207459"/>
            <a:ext cx="7865295" cy="6077727"/>
          </a:xfrm>
          <a:prstGeom prst="rect">
            <a:avLst/>
          </a:prstGeom>
        </p:spPr>
      </p:pic>
      <p:sp>
        <p:nvSpPr>
          <p:cNvPr id="2" name="Date Placeholder 1">
            <a:extLst>
              <a:ext uri="{FF2B5EF4-FFF2-40B4-BE49-F238E27FC236}">
                <a16:creationId xmlns:a16="http://schemas.microsoft.com/office/drawing/2014/main" id="{5D482DDE-6EA0-2AB5-9A2F-390D2A5AB471}"/>
              </a:ext>
            </a:extLst>
          </p:cNvPr>
          <p:cNvSpPr>
            <a:spLocks noGrp="1"/>
          </p:cNvSpPr>
          <p:nvPr>
            <p:ph type="dt" sz="half" idx="14"/>
          </p:nvPr>
        </p:nvSpPr>
        <p:spPr/>
        <p:txBody>
          <a:bodyPr/>
          <a:lstStyle/>
          <a:p>
            <a:fld id="{21B176F6-CDE9-2541-84E5-C8F597EC3DB8}" type="datetime1">
              <a:rPr lang="en-US" smtClean="0"/>
              <a:t>5/13/2025</a:t>
            </a:fld>
            <a:endParaRPr lang="en-US" dirty="0"/>
          </a:p>
        </p:txBody>
      </p:sp>
      <p:sp>
        <p:nvSpPr>
          <p:cNvPr id="3" name="Footer Placeholder 2">
            <a:extLst>
              <a:ext uri="{FF2B5EF4-FFF2-40B4-BE49-F238E27FC236}">
                <a16:creationId xmlns:a16="http://schemas.microsoft.com/office/drawing/2014/main" id="{AEFADE71-BAD1-4120-7EEF-85FCD8FDF3FD}"/>
              </a:ext>
            </a:extLst>
          </p:cNvPr>
          <p:cNvSpPr>
            <a:spLocks noGrp="1"/>
          </p:cNvSpPr>
          <p:nvPr>
            <p:ph type="ftr" sz="quarter" idx="15"/>
          </p:nvPr>
        </p:nvSpPr>
        <p:spPr/>
        <p:txBody>
          <a:bodyPr/>
          <a:lstStyle/>
          <a:p>
            <a:r>
              <a:rPr lang="en-US"/>
              <a:t>13478-DiagAm-F26-TWM-WOW Planning – Overview Deck_5.9.25</a:t>
            </a:r>
            <a:endParaRPr lang="en-US" dirty="0"/>
          </a:p>
        </p:txBody>
      </p:sp>
      <p:sp>
        <p:nvSpPr>
          <p:cNvPr id="6" name="Title 1">
            <a:extLst>
              <a:ext uri="{FF2B5EF4-FFF2-40B4-BE49-F238E27FC236}">
                <a16:creationId xmlns:a16="http://schemas.microsoft.com/office/drawing/2014/main" id="{4CC6587C-6FE8-2DFD-133A-5B5D62C51519}"/>
              </a:ext>
            </a:extLst>
          </p:cNvPr>
          <p:cNvSpPr txBox="1">
            <a:spLocks/>
          </p:cNvSpPr>
          <p:nvPr/>
        </p:nvSpPr>
        <p:spPr>
          <a:xfrm>
            <a:off x="3300248" y="150813"/>
            <a:ext cx="5680826" cy="619650"/>
          </a:xfrm>
          <a:prstGeom prst="rect">
            <a:avLst/>
          </a:prstGeom>
        </p:spPr>
        <p:txBody>
          <a:bodyPr anchor="t" anchorCtr="0"/>
          <a:lstStyle>
            <a:lvl1pPr algn="r" defTabSz="457200" rtl="0" eaLnBrk="1" latinLnBrk="0" hangingPunct="1">
              <a:spcBef>
                <a:spcPct val="0"/>
              </a:spcBef>
              <a:buNone/>
              <a:defRPr sz="1800" kern="1200">
                <a:solidFill>
                  <a:schemeClr val="tx1"/>
                </a:solidFill>
                <a:latin typeface="+mj-lt"/>
                <a:ea typeface="+mj-ea"/>
                <a:cs typeface="+mj-cs"/>
              </a:defRPr>
            </a:lvl1pPr>
          </a:lstStyle>
          <a:p>
            <a:r>
              <a:rPr lang="en-US" b="1" dirty="0"/>
              <a:t>ENHANCER</a:t>
            </a:r>
            <a:br>
              <a:rPr lang="en-US" b="1" dirty="0"/>
            </a:br>
            <a:r>
              <a:rPr lang="en-US" dirty="0"/>
              <a:t>With Product – CR/BUL</a:t>
            </a:r>
          </a:p>
        </p:txBody>
      </p:sp>
    </p:spTree>
    <p:extLst>
      <p:ext uri="{BB962C8B-B14F-4D97-AF65-F5344CB8AC3E}">
        <p14:creationId xmlns:p14="http://schemas.microsoft.com/office/powerpoint/2010/main" val="321874098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59F4573-0F28-3875-6397-311164F83E52}"/>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445082" y="150812"/>
            <a:ext cx="7984215" cy="6038567"/>
          </a:xfrm>
          <a:prstGeom prst="rect">
            <a:avLst/>
          </a:prstGeom>
        </p:spPr>
      </p:pic>
      <p:sp>
        <p:nvSpPr>
          <p:cNvPr id="2" name="Date Placeholder 1">
            <a:extLst>
              <a:ext uri="{FF2B5EF4-FFF2-40B4-BE49-F238E27FC236}">
                <a16:creationId xmlns:a16="http://schemas.microsoft.com/office/drawing/2014/main" id="{422F0917-4377-1B0C-99D9-CA1704F55538}"/>
              </a:ext>
            </a:extLst>
          </p:cNvPr>
          <p:cNvSpPr>
            <a:spLocks noGrp="1"/>
          </p:cNvSpPr>
          <p:nvPr>
            <p:ph type="dt" sz="half" idx="14"/>
          </p:nvPr>
        </p:nvSpPr>
        <p:spPr/>
        <p:txBody>
          <a:bodyPr/>
          <a:lstStyle/>
          <a:p>
            <a:fld id="{5E017941-8177-9547-AA69-B0D70CF04288}" type="datetime1">
              <a:rPr lang="en-US" smtClean="0"/>
              <a:t>5/13/2025</a:t>
            </a:fld>
            <a:endParaRPr lang="en-US" dirty="0"/>
          </a:p>
        </p:txBody>
      </p:sp>
      <p:sp>
        <p:nvSpPr>
          <p:cNvPr id="3" name="Footer Placeholder 2">
            <a:extLst>
              <a:ext uri="{FF2B5EF4-FFF2-40B4-BE49-F238E27FC236}">
                <a16:creationId xmlns:a16="http://schemas.microsoft.com/office/drawing/2014/main" id="{06CA3A98-FFDF-3388-65FC-28C04AA9C294}"/>
              </a:ext>
            </a:extLst>
          </p:cNvPr>
          <p:cNvSpPr>
            <a:spLocks noGrp="1"/>
          </p:cNvSpPr>
          <p:nvPr>
            <p:ph type="ftr" sz="quarter" idx="15"/>
          </p:nvPr>
        </p:nvSpPr>
        <p:spPr/>
        <p:txBody>
          <a:bodyPr/>
          <a:lstStyle/>
          <a:p>
            <a:r>
              <a:rPr lang="en-US"/>
              <a:t>13478-DiagAm-F26-TWM-WOW Planning – Overview Deck_5.9.25</a:t>
            </a:r>
            <a:endParaRPr lang="en-US" dirty="0"/>
          </a:p>
        </p:txBody>
      </p:sp>
      <p:sp>
        <p:nvSpPr>
          <p:cNvPr id="6" name="Title 1">
            <a:extLst>
              <a:ext uri="{FF2B5EF4-FFF2-40B4-BE49-F238E27FC236}">
                <a16:creationId xmlns:a16="http://schemas.microsoft.com/office/drawing/2014/main" id="{D20CB475-0098-15B5-1AA6-63E036F885E0}"/>
              </a:ext>
            </a:extLst>
          </p:cNvPr>
          <p:cNvSpPr txBox="1">
            <a:spLocks/>
          </p:cNvSpPr>
          <p:nvPr/>
        </p:nvSpPr>
        <p:spPr>
          <a:xfrm>
            <a:off x="3300248" y="150813"/>
            <a:ext cx="5680826" cy="619650"/>
          </a:xfrm>
          <a:prstGeom prst="rect">
            <a:avLst/>
          </a:prstGeom>
        </p:spPr>
        <p:txBody>
          <a:bodyPr anchor="t" anchorCtr="0"/>
          <a:lstStyle>
            <a:lvl1pPr algn="r" defTabSz="457200" rtl="0" eaLnBrk="1" latinLnBrk="0" hangingPunct="1">
              <a:spcBef>
                <a:spcPct val="0"/>
              </a:spcBef>
              <a:buNone/>
              <a:defRPr sz="1800" kern="1200">
                <a:solidFill>
                  <a:schemeClr val="tx1"/>
                </a:solidFill>
                <a:latin typeface="+mj-lt"/>
                <a:ea typeface="+mj-ea"/>
                <a:cs typeface="+mj-cs"/>
              </a:defRPr>
            </a:lvl1pPr>
          </a:lstStyle>
          <a:p>
            <a:r>
              <a:rPr lang="en-US" b="1" dirty="0"/>
              <a:t> CORE &amp; ENHANCER</a:t>
            </a:r>
            <a:br>
              <a:rPr lang="en-US" b="1" dirty="0"/>
            </a:br>
            <a:r>
              <a:rPr lang="en-US" dirty="0"/>
              <a:t>With Product</a:t>
            </a:r>
          </a:p>
        </p:txBody>
      </p:sp>
    </p:spTree>
    <p:extLst>
      <p:ext uri="{BB962C8B-B14F-4D97-AF65-F5344CB8AC3E}">
        <p14:creationId xmlns:p14="http://schemas.microsoft.com/office/powerpoint/2010/main" val="128639628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75D5AC-0E0F-5607-5BF3-433D915AA4E4}"/>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8D0F3BC3-13FD-826C-76BB-EA18829E50A0}"/>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557048" y="150813"/>
            <a:ext cx="8141869" cy="6157802"/>
          </a:xfrm>
          <a:prstGeom prst="rect">
            <a:avLst/>
          </a:prstGeom>
        </p:spPr>
      </p:pic>
      <p:sp>
        <p:nvSpPr>
          <p:cNvPr id="2" name="Date Placeholder 1">
            <a:extLst>
              <a:ext uri="{FF2B5EF4-FFF2-40B4-BE49-F238E27FC236}">
                <a16:creationId xmlns:a16="http://schemas.microsoft.com/office/drawing/2014/main" id="{515DF134-1080-834F-9600-7110FF37657A}"/>
              </a:ext>
            </a:extLst>
          </p:cNvPr>
          <p:cNvSpPr>
            <a:spLocks noGrp="1"/>
          </p:cNvSpPr>
          <p:nvPr>
            <p:ph type="dt" sz="half" idx="14"/>
          </p:nvPr>
        </p:nvSpPr>
        <p:spPr/>
        <p:txBody>
          <a:bodyPr/>
          <a:lstStyle/>
          <a:p>
            <a:fld id="{71C18411-1E23-3C4F-8F61-4D68C73F4660}" type="datetime1">
              <a:rPr lang="en-US" smtClean="0"/>
              <a:t>5/13/2025</a:t>
            </a:fld>
            <a:endParaRPr lang="en-US" dirty="0"/>
          </a:p>
        </p:txBody>
      </p:sp>
      <p:sp>
        <p:nvSpPr>
          <p:cNvPr id="3" name="Footer Placeholder 2">
            <a:extLst>
              <a:ext uri="{FF2B5EF4-FFF2-40B4-BE49-F238E27FC236}">
                <a16:creationId xmlns:a16="http://schemas.microsoft.com/office/drawing/2014/main" id="{1E915546-5265-E09E-E08D-5F01331C9710}"/>
              </a:ext>
            </a:extLst>
          </p:cNvPr>
          <p:cNvSpPr>
            <a:spLocks noGrp="1"/>
          </p:cNvSpPr>
          <p:nvPr>
            <p:ph type="ftr" sz="quarter" idx="15"/>
          </p:nvPr>
        </p:nvSpPr>
        <p:spPr/>
        <p:txBody>
          <a:bodyPr/>
          <a:lstStyle/>
          <a:p>
            <a:r>
              <a:rPr lang="en-US"/>
              <a:t>13478-DiagAm-F26-TWM-WOW Planning – Overview Deck_5.9.25</a:t>
            </a:r>
            <a:endParaRPr lang="en-US" dirty="0"/>
          </a:p>
        </p:txBody>
      </p:sp>
      <p:sp>
        <p:nvSpPr>
          <p:cNvPr id="6" name="Title 1">
            <a:extLst>
              <a:ext uri="{FF2B5EF4-FFF2-40B4-BE49-F238E27FC236}">
                <a16:creationId xmlns:a16="http://schemas.microsoft.com/office/drawing/2014/main" id="{7E0F20B3-32E4-8C76-D0A9-39681EE84AE9}"/>
              </a:ext>
            </a:extLst>
          </p:cNvPr>
          <p:cNvSpPr txBox="1">
            <a:spLocks/>
          </p:cNvSpPr>
          <p:nvPr/>
        </p:nvSpPr>
        <p:spPr>
          <a:xfrm>
            <a:off x="3300248" y="150813"/>
            <a:ext cx="5680826" cy="619650"/>
          </a:xfrm>
          <a:prstGeom prst="rect">
            <a:avLst/>
          </a:prstGeom>
        </p:spPr>
        <p:txBody>
          <a:bodyPr anchor="t" anchorCtr="0"/>
          <a:lstStyle>
            <a:lvl1pPr algn="r" defTabSz="457200" rtl="0" eaLnBrk="1" latinLnBrk="0" hangingPunct="1">
              <a:spcBef>
                <a:spcPct val="0"/>
              </a:spcBef>
              <a:buNone/>
              <a:defRPr sz="1800" kern="1200">
                <a:solidFill>
                  <a:schemeClr val="tx1"/>
                </a:solidFill>
                <a:latin typeface="+mj-lt"/>
                <a:ea typeface="+mj-ea"/>
                <a:cs typeface="+mj-cs"/>
              </a:defRPr>
            </a:lvl1pPr>
          </a:lstStyle>
          <a:p>
            <a:r>
              <a:rPr lang="en-US" b="1" dirty="0"/>
              <a:t>CORE &amp; ENHANCER</a:t>
            </a:r>
            <a:br>
              <a:rPr lang="en-US" b="1" dirty="0"/>
            </a:br>
            <a:r>
              <a:rPr lang="en-US" dirty="0"/>
              <a:t>With Product – </a:t>
            </a:r>
            <a:r>
              <a:rPr lang="en-US" dirty="0" err="1"/>
              <a:t>Smr</a:t>
            </a:r>
            <a:r>
              <a:rPr lang="en-US" dirty="0"/>
              <a:t>/KO</a:t>
            </a:r>
            <a:br>
              <a:rPr lang="en-US" dirty="0"/>
            </a:br>
            <a:endParaRPr lang="en-US" dirty="0"/>
          </a:p>
        </p:txBody>
      </p:sp>
    </p:spTree>
    <p:extLst>
      <p:ext uri="{BB962C8B-B14F-4D97-AF65-F5344CB8AC3E}">
        <p14:creationId xmlns:p14="http://schemas.microsoft.com/office/powerpoint/2010/main" val="61345924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DD210B-845B-4524-14F2-BB930138790B}"/>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8A2C149B-60B5-E25C-EC67-95BDCA468717}"/>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504496" y="0"/>
            <a:ext cx="8282152" cy="6263900"/>
          </a:xfrm>
          <a:prstGeom prst="rect">
            <a:avLst/>
          </a:prstGeom>
        </p:spPr>
      </p:pic>
      <p:sp>
        <p:nvSpPr>
          <p:cNvPr id="2" name="Date Placeholder 1">
            <a:extLst>
              <a:ext uri="{FF2B5EF4-FFF2-40B4-BE49-F238E27FC236}">
                <a16:creationId xmlns:a16="http://schemas.microsoft.com/office/drawing/2014/main" id="{5D482DDE-6EA0-2AB5-9A2F-390D2A5AB471}"/>
              </a:ext>
            </a:extLst>
          </p:cNvPr>
          <p:cNvSpPr>
            <a:spLocks noGrp="1"/>
          </p:cNvSpPr>
          <p:nvPr>
            <p:ph type="dt" sz="half" idx="14"/>
          </p:nvPr>
        </p:nvSpPr>
        <p:spPr/>
        <p:txBody>
          <a:bodyPr/>
          <a:lstStyle/>
          <a:p>
            <a:fld id="{C240857B-E49C-544A-9E79-BA4453F17710}" type="datetime1">
              <a:rPr lang="en-US" smtClean="0"/>
              <a:t>5/13/2025</a:t>
            </a:fld>
            <a:endParaRPr lang="en-US" dirty="0"/>
          </a:p>
        </p:txBody>
      </p:sp>
      <p:sp>
        <p:nvSpPr>
          <p:cNvPr id="3" name="Footer Placeholder 2">
            <a:extLst>
              <a:ext uri="{FF2B5EF4-FFF2-40B4-BE49-F238E27FC236}">
                <a16:creationId xmlns:a16="http://schemas.microsoft.com/office/drawing/2014/main" id="{AEFADE71-BAD1-4120-7EEF-85FCD8FDF3FD}"/>
              </a:ext>
            </a:extLst>
          </p:cNvPr>
          <p:cNvSpPr>
            <a:spLocks noGrp="1"/>
          </p:cNvSpPr>
          <p:nvPr>
            <p:ph type="ftr" sz="quarter" idx="15"/>
          </p:nvPr>
        </p:nvSpPr>
        <p:spPr/>
        <p:txBody>
          <a:bodyPr/>
          <a:lstStyle/>
          <a:p>
            <a:r>
              <a:rPr lang="en-US"/>
              <a:t>13478-DiagAm-F26-TWM-WOW Planning – Overview Deck_5.9.25</a:t>
            </a:r>
            <a:endParaRPr lang="en-US" dirty="0"/>
          </a:p>
        </p:txBody>
      </p:sp>
      <p:sp>
        <p:nvSpPr>
          <p:cNvPr id="6" name="Title 1">
            <a:extLst>
              <a:ext uri="{FF2B5EF4-FFF2-40B4-BE49-F238E27FC236}">
                <a16:creationId xmlns:a16="http://schemas.microsoft.com/office/drawing/2014/main" id="{4CC6587C-6FE8-2DFD-133A-5B5D62C51519}"/>
              </a:ext>
            </a:extLst>
          </p:cNvPr>
          <p:cNvSpPr txBox="1">
            <a:spLocks/>
          </p:cNvSpPr>
          <p:nvPr/>
        </p:nvSpPr>
        <p:spPr>
          <a:xfrm>
            <a:off x="3300248" y="150813"/>
            <a:ext cx="5680826" cy="619650"/>
          </a:xfrm>
          <a:prstGeom prst="rect">
            <a:avLst/>
          </a:prstGeom>
        </p:spPr>
        <p:txBody>
          <a:bodyPr anchor="t" anchorCtr="0"/>
          <a:lstStyle>
            <a:lvl1pPr algn="r" defTabSz="457200" rtl="0" eaLnBrk="1" latinLnBrk="0" hangingPunct="1">
              <a:spcBef>
                <a:spcPct val="0"/>
              </a:spcBef>
              <a:buNone/>
              <a:defRPr sz="1800" kern="1200">
                <a:solidFill>
                  <a:schemeClr val="tx1"/>
                </a:solidFill>
                <a:latin typeface="+mj-lt"/>
                <a:ea typeface="+mj-ea"/>
                <a:cs typeface="+mj-cs"/>
              </a:defRPr>
            </a:lvl1pPr>
          </a:lstStyle>
          <a:p>
            <a:r>
              <a:rPr lang="en-US" b="1" dirty="0"/>
              <a:t>CORE &amp; ENHANCER</a:t>
            </a:r>
            <a:br>
              <a:rPr lang="en-US" b="1" dirty="0"/>
            </a:br>
            <a:r>
              <a:rPr lang="en-US" dirty="0"/>
              <a:t>With Product – CR/BUL</a:t>
            </a:r>
          </a:p>
        </p:txBody>
      </p:sp>
    </p:spTree>
    <p:extLst>
      <p:ext uri="{BB962C8B-B14F-4D97-AF65-F5344CB8AC3E}">
        <p14:creationId xmlns:p14="http://schemas.microsoft.com/office/powerpoint/2010/main" val="25102753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4"/>
          </p:nvPr>
        </p:nvSpPr>
        <p:spPr/>
        <p:txBody>
          <a:bodyPr/>
          <a:lstStyle/>
          <a:p>
            <a:fld id="{DC5A022D-FF5A-304C-B113-502873DB9E2D}" type="datetime1">
              <a:rPr lang="en-US" sz="1200" smtClean="0"/>
              <a:t>5/13/2025</a:t>
            </a:fld>
            <a:endParaRPr lang="en-US" sz="1200" dirty="0"/>
          </a:p>
        </p:txBody>
      </p:sp>
      <p:sp>
        <p:nvSpPr>
          <p:cNvPr id="4" name="Footer Placeholder 3"/>
          <p:cNvSpPr>
            <a:spLocks noGrp="1"/>
          </p:cNvSpPr>
          <p:nvPr>
            <p:ph type="ftr" sz="quarter" idx="15"/>
          </p:nvPr>
        </p:nvSpPr>
        <p:spPr/>
        <p:txBody>
          <a:bodyPr/>
          <a:lstStyle/>
          <a:p>
            <a:r>
              <a:rPr lang="en-US"/>
              <a:t>13478-DiagAm-F26-TWM-WOW Planning – Overview Deck_5.9.25</a:t>
            </a:r>
            <a:endParaRPr lang="en-US" dirty="0"/>
          </a:p>
        </p:txBody>
      </p:sp>
    </p:spTree>
    <p:extLst>
      <p:ext uri="{BB962C8B-B14F-4D97-AF65-F5344CB8AC3E}">
        <p14:creationId xmlns:p14="http://schemas.microsoft.com/office/powerpoint/2010/main" val="10393261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B13662-EF2C-7F7D-4192-AFFD2A490F6A}"/>
            </a:ext>
          </a:extLst>
        </p:cNvPr>
        <p:cNvGrpSpPr/>
        <p:nvPr/>
      </p:nvGrpSpPr>
      <p:grpSpPr>
        <a:xfrm>
          <a:off x="0" y="0"/>
          <a:ext cx="0" cy="0"/>
          <a:chOff x="0" y="0"/>
          <a:chExt cx="0" cy="0"/>
        </a:xfrm>
      </p:grpSpPr>
      <p:sp>
        <p:nvSpPr>
          <p:cNvPr id="4" name="Date Placeholder 3">
            <a:extLst>
              <a:ext uri="{FF2B5EF4-FFF2-40B4-BE49-F238E27FC236}">
                <a16:creationId xmlns:a16="http://schemas.microsoft.com/office/drawing/2014/main" id="{702128DE-A2CA-D496-94BC-16ED519E5A3D}"/>
              </a:ext>
            </a:extLst>
          </p:cNvPr>
          <p:cNvSpPr>
            <a:spLocks noGrp="1"/>
          </p:cNvSpPr>
          <p:nvPr>
            <p:ph type="dt" sz="half" idx="14"/>
          </p:nvPr>
        </p:nvSpPr>
        <p:spPr/>
        <p:txBody>
          <a:bodyPr/>
          <a:lstStyle/>
          <a:p>
            <a:fld id="{255F7016-9491-9F49-A5FC-48E9F35F03C3}" type="datetime1">
              <a:rPr lang="en-US" sz="1200" smtClean="0"/>
              <a:t>5/13/2025</a:t>
            </a:fld>
            <a:endParaRPr lang="en-US" sz="1200" dirty="0"/>
          </a:p>
        </p:txBody>
      </p:sp>
      <p:sp>
        <p:nvSpPr>
          <p:cNvPr id="3" name="Footer Placeholder 2">
            <a:extLst>
              <a:ext uri="{FF2B5EF4-FFF2-40B4-BE49-F238E27FC236}">
                <a16:creationId xmlns:a16="http://schemas.microsoft.com/office/drawing/2014/main" id="{563241B6-49DC-146C-EE5C-DE9200B22209}"/>
              </a:ext>
            </a:extLst>
          </p:cNvPr>
          <p:cNvSpPr>
            <a:spLocks noGrp="1"/>
          </p:cNvSpPr>
          <p:nvPr>
            <p:ph type="ftr" sz="quarter" idx="15"/>
          </p:nvPr>
        </p:nvSpPr>
        <p:spPr/>
        <p:txBody>
          <a:bodyPr/>
          <a:lstStyle/>
          <a:p>
            <a:r>
              <a:rPr lang="en-US"/>
              <a:t>13478-DiagAm-F26-TWM-WOW Planning – Overview Deck_5.9.25</a:t>
            </a:r>
            <a:endParaRPr lang="en-US" dirty="0"/>
          </a:p>
        </p:txBody>
      </p:sp>
      <p:sp>
        <p:nvSpPr>
          <p:cNvPr id="2" name="Title 1">
            <a:extLst>
              <a:ext uri="{FF2B5EF4-FFF2-40B4-BE49-F238E27FC236}">
                <a16:creationId xmlns:a16="http://schemas.microsoft.com/office/drawing/2014/main" id="{8EE90574-1E0E-F7A4-BC30-2A9489A67710}"/>
              </a:ext>
            </a:extLst>
          </p:cNvPr>
          <p:cNvSpPr>
            <a:spLocks noGrp="1"/>
          </p:cNvSpPr>
          <p:nvPr>
            <p:ph type="title"/>
          </p:nvPr>
        </p:nvSpPr>
        <p:spPr>
          <a:xfrm>
            <a:off x="3300248" y="150813"/>
            <a:ext cx="5680826" cy="619650"/>
          </a:xfrm>
        </p:spPr>
        <p:txBody>
          <a:bodyPr/>
          <a:lstStyle/>
          <a:p>
            <a:r>
              <a:rPr lang="en-US" b="1" dirty="0"/>
              <a:t>ENHANCER SIDE 1</a:t>
            </a:r>
            <a:br>
              <a:rPr lang="en-US" b="1" dirty="0"/>
            </a:br>
            <a:r>
              <a:rPr lang="en-US" dirty="0"/>
              <a:t>With Product</a:t>
            </a:r>
            <a:endParaRPr lang="en-US" b="1" dirty="0"/>
          </a:p>
        </p:txBody>
      </p:sp>
      <p:pic>
        <p:nvPicPr>
          <p:cNvPr id="6" name="Picture 5" descr="A display of bottles and a sign&#10;&#10;AI-generated content may be incorrect.">
            <a:extLst>
              <a:ext uri="{FF2B5EF4-FFF2-40B4-BE49-F238E27FC236}">
                <a16:creationId xmlns:a16="http://schemas.microsoft.com/office/drawing/2014/main" id="{A867AE76-BC6C-8027-E0B2-1010A3CD245C}"/>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2775192" y="201613"/>
            <a:ext cx="3593616" cy="5943600"/>
          </a:xfrm>
          <a:prstGeom prst="rect">
            <a:avLst/>
          </a:prstGeom>
        </p:spPr>
      </p:pic>
    </p:spTree>
    <p:extLst>
      <p:ext uri="{BB962C8B-B14F-4D97-AF65-F5344CB8AC3E}">
        <p14:creationId xmlns:p14="http://schemas.microsoft.com/office/powerpoint/2010/main" val="85527426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2361</TotalTime>
  <Words>1835</Words>
  <Application>Microsoft Office PowerPoint</Application>
  <PresentationFormat>On-screen Show (4:3)</PresentationFormat>
  <Paragraphs>352</Paragraphs>
  <Slides>89</Slides>
  <Notes>15</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89</vt:i4>
      </vt:variant>
    </vt:vector>
  </HeadingPairs>
  <TitlesOfParts>
    <vt:vector size="92" baseType="lpstr">
      <vt:lpstr>Arial</vt:lpstr>
      <vt:lpstr>Calibri</vt:lpstr>
      <vt:lpstr>Office Theme</vt:lpstr>
      <vt:lpstr>PowerPoint Presentation</vt:lpstr>
      <vt:lpstr>Bulleit (13482)</vt:lpstr>
      <vt:lpstr>CORE SIDE 1 &amp; SIDE 2 Without Product</vt:lpstr>
      <vt:lpstr>CORE SIDE 1 With Product</vt:lpstr>
      <vt:lpstr>CORE SIDE 2 With Product</vt:lpstr>
      <vt:lpstr>ENHANCER SIDE 1 &amp; SIDE 2 Without Product</vt:lpstr>
      <vt:lpstr>ENHANCER SIDE 1 &amp; SIDE 2 Insert Detail</vt:lpstr>
      <vt:lpstr>ENHANCER SIDE 1 &amp; SIDE 2 (4) Page Inserts Included</vt:lpstr>
      <vt:lpstr>ENHANCER SIDE 1 With Product</vt:lpstr>
      <vt:lpstr>ENHANCER SIDE 2 With Product</vt:lpstr>
      <vt:lpstr>CORE SIDE 1 &amp; ENHANCER SIDE 1 Without Product</vt:lpstr>
      <vt:lpstr>CORE SIDE 1 &amp; ENHANCER SIDE 1 With Product</vt:lpstr>
      <vt:lpstr>CORE SIDE 2 &amp; ENHANCER SIDE 2 Without Product</vt:lpstr>
      <vt:lpstr>CORE SIDE 2 &amp; ENHANCER SIDE 2 With Product</vt:lpstr>
      <vt:lpstr>Johnnie Walker (13483)</vt:lpstr>
      <vt:lpstr>CORE SIDE 1 &amp; SIDE 2 Without Product</vt:lpstr>
      <vt:lpstr>CORE SIDE 1 With Product</vt:lpstr>
      <vt:lpstr>CORE SIDE 2 With Product</vt:lpstr>
      <vt:lpstr>ENHANCER Without Product</vt:lpstr>
      <vt:lpstr>ENHANCER With Product</vt:lpstr>
      <vt:lpstr>CORE SIDE 1 &amp; ENHANCER Without Product</vt:lpstr>
      <vt:lpstr>CORE SIDE 1 &amp; ENHANCER With Product</vt:lpstr>
      <vt:lpstr>CORE SIDE 2 &amp; ENHANCER Without Product</vt:lpstr>
      <vt:lpstr>CORE SIDE 2 &amp; ENHANCER With Product</vt:lpstr>
      <vt:lpstr>Ketel One (13484)</vt:lpstr>
      <vt:lpstr>CORE SIDE 1 Without Product</vt:lpstr>
      <vt:lpstr>CORE SIDE 2 Without Product</vt:lpstr>
      <vt:lpstr>CORE SIDE 1 With Product</vt:lpstr>
      <vt:lpstr>CORE SIDE 2 With Product</vt:lpstr>
      <vt:lpstr>ENHANCER SIDE 1 &amp; SIDE 2 Without Product</vt:lpstr>
      <vt:lpstr>ENHANCER SIDE 1 With Product</vt:lpstr>
      <vt:lpstr>ENHANCER SIDE 2 With Product</vt:lpstr>
      <vt:lpstr>CORE SIDE 1 &amp; ENHANCER SIDE 1 Without Product</vt:lpstr>
      <vt:lpstr>CORE SIDE 1 &amp; ENHANCER SIDE 1 With Product</vt:lpstr>
      <vt:lpstr>CORE SIDE 2 &amp; ENHANCER SIDE 2 Without Product</vt:lpstr>
      <vt:lpstr>CORE SIDE 2 &amp; ENHANCER SIDE 2 With Product</vt:lpstr>
      <vt:lpstr>Mules Around the World (13485)</vt:lpstr>
      <vt:lpstr>CORE Without Product</vt:lpstr>
      <vt:lpstr>CORE  Graphic Panels</vt:lpstr>
      <vt:lpstr>CORE With Product</vt:lpstr>
      <vt:lpstr>CORE With Product – Smr/KO</vt:lpstr>
      <vt:lpstr>CORE With Product – CR/BUL</vt:lpstr>
      <vt:lpstr>ENHANCER Without Product</vt:lpstr>
      <vt:lpstr>ENHANCER With Product</vt:lpstr>
      <vt:lpstr>ENHANCER With Product – Smr/KO</vt:lpstr>
      <vt:lpstr>ENHANCER With Product – CR/BUL </vt:lpstr>
      <vt:lpstr>CORE &amp; ENHANCER Without Product</vt:lpstr>
      <vt:lpstr>CORE &amp; ENHANCER With Product</vt:lpstr>
      <vt:lpstr>CORE &amp; ENHANCER With Product – Smr/KO</vt:lpstr>
      <vt:lpstr>CORE &amp; ENHANCER With Product – CR/BUL</vt:lpstr>
      <vt:lpstr>RECIPE TEAR PAD Option 3</vt:lpstr>
      <vt:lpstr>Halloween (13486)</vt:lpstr>
      <vt:lpstr>CORE Without Product</vt:lpstr>
      <vt:lpstr>PowerPoint Presentation</vt:lpstr>
      <vt:lpstr>ENHANCER Without Product</vt:lpstr>
      <vt:lpstr>PowerPoint Presentation</vt:lpstr>
      <vt:lpstr>PowerPoint Presentation</vt:lpstr>
      <vt:lpstr>PowerPoint Presentation</vt:lpstr>
      <vt:lpstr>CORE &amp; ENHANCER Without Product</vt:lpstr>
      <vt:lpstr>CORE &amp; ENHANCER With Product</vt:lpstr>
      <vt:lpstr>CORE &amp; ENHANCER With Product – Smr/KO</vt:lpstr>
      <vt:lpstr>CORE &amp; ENHANCER With Product – CR/KO</vt:lpstr>
      <vt:lpstr>No-Product Tequila Displays (13582)</vt:lpstr>
      <vt:lpstr>PLATFORM DISPLAY OPTION 1</vt:lpstr>
      <vt:lpstr>NFL (13480)</vt:lpstr>
      <vt:lpstr>CORE </vt:lpstr>
      <vt:lpstr>CORE – with Product</vt:lpstr>
      <vt:lpstr>CORE – with Product – KO/SM </vt:lpstr>
      <vt:lpstr>CORE – with Product – CR/BUL</vt:lpstr>
      <vt:lpstr>Enhancer</vt:lpstr>
      <vt:lpstr>Enhancer with Product</vt:lpstr>
      <vt:lpstr>Enhancer with Product – KO/SM</vt:lpstr>
      <vt:lpstr>Enhancer with Product – CR/BUL</vt:lpstr>
      <vt:lpstr>CORE &amp; ENHANCER with Product</vt:lpstr>
      <vt:lpstr>CORE &amp; ENHANCER with Product – KO/SM</vt:lpstr>
      <vt:lpstr>CORE &amp; ENHANCER with Product – CR/BUL</vt:lpstr>
      <vt:lpstr>PowerPoint Presentation</vt:lpstr>
      <vt:lpstr>CORE</vt:lpstr>
      <vt:lpstr>CORE With Product </vt:lpstr>
      <vt:lpstr>CORE With Product – Smr/KO </vt:lpstr>
      <vt:lpstr>CORE With Product – CR/BUL</vt:lpstr>
      <vt:lpstr>ENHANCER Without Product</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AW Bravis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Jaci Mitchell</dc:creator>
  <cp:lastModifiedBy>Lacey Kloss</cp:lastModifiedBy>
  <cp:revision>133</cp:revision>
  <dcterms:created xsi:type="dcterms:W3CDTF">2016-01-29T17:16:17Z</dcterms:created>
  <dcterms:modified xsi:type="dcterms:W3CDTF">2025-05-13T17:53:22Z</dcterms:modified>
</cp:coreProperties>
</file>